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06"/>
    <p:restoredTop sz="94668"/>
  </p:normalViewPr>
  <p:slideViewPr>
    <p:cSldViewPr snapToGrid="0" snapToObjects="1">
      <p:cViewPr varScale="1">
        <p:scale>
          <a:sx n="113" d="100"/>
          <a:sy n="113" d="100"/>
        </p:scale>
        <p:origin x="3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9BD51-7CE1-4840-9154-35B44A7974A0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E35DB-2237-7A4F-943C-5559F3EE5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229B-5747-A445-A941-14999D42C56D}" type="datetime1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08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39D6-D91F-424C-A1BE-9635098E1E4F}" type="datetime1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67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BD1-845A-FA4A-85C0-5245EAB7D0F7}" type="datetime1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35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4680-2755-1A42-A5E1-1995E9DCFB2D}" type="datetime1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96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BD524-6A44-DB4D-ADB7-7DF1059814A5}" type="datetime1">
              <a:rPr lang="en-US" smtClean="0"/>
              <a:t>8/11/2022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8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BD77-41EA-B942-A007-6899678FBF5B}" type="datetime1">
              <a:rPr lang="en-US" smtClean="0"/>
              <a:t>8/11/2022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2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AF184-E1F7-A945-8626-3F3EC5987DB9}" type="datetime1">
              <a:rPr lang="en-US" smtClean="0"/>
              <a:t>8/11/2022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0A24-B210-4A4B-B425-245130704C3B}" type="datetime1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46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C51F-8245-9140-84DA-B5BB61F2CEFB}" type="datetime1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5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B2E2A-66F3-E649-9660-4651803DB4FB}" type="datetime1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81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6782-B498-0D47-9086-7BCBABD59A19}" type="datetime1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6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77E4-68A8-C842-8E17-8703113BD9E6}" type="datetime1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46329-C34D-E643-B7CA-A2056A66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667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2277D-684B-2FAF-EA2D-BBE5C7A49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91594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The Impact of Conservatism and </a:t>
            </a:r>
            <a:br>
              <a:rPr lang="en-US" dirty="0"/>
            </a:br>
            <a:r>
              <a:rPr lang="en-US" dirty="0"/>
              <a:t>Supply Chain Finance </a:t>
            </a:r>
            <a:br>
              <a:rPr lang="en-US" dirty="0"/>
            </a:br>
            <a:r>
              <a:rPr lang="en-US" dirty="0"/>
              <a:t>on Bad Debt Expense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DD6E22-B76B-2F10-3EE8-3B8A52C9D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8631"/>
            <a:ext cx="9144000" cy="156303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Discussion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Vivek Raval</a:t>
            </a:r>
          </a:p>
        </p:txBody>
      </p:sp>
    </p:spTree>
    <p:extLst>
      <p:ext uri="{BB962C8B-B14F-4D97-AF65-F5344CB8AC3E}">
        <p14:creationId xmlns:p14="http://schemas.microsoft.com/office/powerpoint/2010/main" val="821669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8A9CA4-0FBB-7124-BB71-19809B65C7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4593" y="1807779"/>
                <a:ext cx="12002814" cy="4685096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/>
                  <a:t>Jones 1991: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𝑅𝐸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𝑃𝑃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800" dirty="0"/>
              </a:p>
              <a:p>
                <a:endParaRPr lang="en-US" sz="3600" dirty="0"/>
              </a:p>
              <a:p>
                <a:r>
                  <a:rPr lang="en-US" sz="3600" dirty="0" err="1"/>
                  <a:t>Basu</a:t>
                </a:r>
                <a:r>
                  <a:rPr lang="en-US" sz="3600" dirty="0"/>
                  <a:t> 1997:</a:t>
                </a:r>
                <a:endParaRPr lang="en-US" sz="3600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2800" b="0" dirty="0"/>
                  <a:t>Symmetrical: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𝐶𝐹𝑂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lvl="1"/>
                <a:r>
                  <a:rPr lang="en-US" sz="2800" dirty="0"/>
                  <a:t>Asymmetrical: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𝐶𝐹𝑂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3600" dirty="0"/>
              </a:p>
              <a:p>
                <a:pPr lvl="1"/>
                <a:endParaRPr lang="en-US" sz="3600" dirty="0"/>
              </a:p>
              <a:p>
                <a:pPr marL="0" indent="0" algn="ctr">
                  <a:buNone/>
                </a:pPr>
                <a:r>
                  <a:rPr lang="en-US" sz="3600" dirty="0"/>
                  <a:t>Can we add asymmetry to an accrual model?</a:t>
                </a:r>
              </a:p>
              <a:p>
                <a:pPr marL="0" indent="0">
                  <a:buNone/>
                </a:pPr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8A9CA4-0FBB-7124-BB71-19809B65C7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593" y="1807779"/>
                <a:ext cx="12002814" cy="4685096"/>
              </a:xfrm>
              <a:blipFill>
                <a:blip r:embed="rId2"/>
                <a:stretch>
                  <a:fillRect l="-1374" t="-2973" b="-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29CC189-5007-D1E1-2E88-D2D594D436EB}"/>
              </a:ext>
            </a:extLst>
          </p:cNvPr>
          <p:cNvSpPr txBox="1"/>
          <p:nvPr/>
        </p:nvSpPr>
        <p:spPr>
          <a:xfrm>
            <a:off x="8610600" y="3405644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 in firm economics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6285CD-77A5-BACE-F0F4-18C700AEB917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4803228" y="2945449"/>
            <a:ext cx="3807372" cy="6448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4D4793-AAA7-4E13-0821-07BFB34F79EC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6894786" y="3590310"/>
            <a:ext cx="1715814" cy="7079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49BDA56-60EC-CDA6-CBC3-2D46013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2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DC6F148-8726-ADFD-6338-CEBAF198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45" y="325921"/>
            <a:ext cx="11424745" cy="1069803"/>
          </a:xfrm>
        </p:spPr>
        <p:txBody>
          <a:bodyPr>
            <a:noAutofit/>
          </a:bodyPr>
          <a:lstStyle/>
          <a:p>
            <a:r>
              <a:rPr lang="en-US" dirty="0"/>
              <a:t>Modeling earnings as a function of changing economics</a:t>
            </a:r>
          </a:p>
        </p:txBody>
      </p:sp>
    </p:spTree>
    <p:extLst>
      <p:ext uri="{BB962C8B-B14F-4D97-AF65-F5344CB8AC3E}">
        <p14:creationId xmlns:p14="http://schemas.microsoft.com/office/powerpoint/2010/main" val="5465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6F53C-FA62-4D52-5CAC-938A50390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482"/>
          </a:xfrm>
        </p:spPr>
        <p:txBody>
          <a:bodyPr/>
          <a:lstStyle/>
          <a:p>
            <a:r>
              <a:rPr lang="en-US" dirty="0"/>
              <a:t>Modeling Bad Debt Expense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03F371-59F2-1166-B814-BC55D6B22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2759" y="1334814"/>
                <a:ext cx="11666482" cy="538666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BCCL 2022 (Mod. Jones):</a:t>
                </a:r>
              </a:p>
              <a:p>
                <a:pPr lvl="1"/>
                <a:r>
                  <a:rPr lang="en-US" dirty="0"/>
                  <a:t>Symmetrical: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𝐵𝐷𝐸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𝐴𝐷𝐽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Asymmetrical: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𝐵𝐷𝐸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𝐴𝐷𝐽</m:t>
                      </m:r>
                      <m:r>
                        <m:rPr>
                          <m:lit/>
                        </m:rPr>
                        <a:rPr lang="en-US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𝑆𝐴𝐿𝐸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𝐴𝐷𝐽</m:t>
                      </m:r>
                      <m:r>
                        <m:rPr>
                          <m:lit/>
                        </m:rPr>
                        <a:rPr lang="en-US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𝑆𝐴𝐿𝐸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𝐴𝐷𝐽</m:t>
                      </m:r>
                      <m:r>
                        <m:rPr>
                          <m:lit/>
                        </m:rP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𝑆𝐴𝐿𝐸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𝐴𝐷𝐽</m:t>
                      </m:r>
                      <m:r>
                        <m:rPr>
                          <m:lit/>
                        </m:rP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𝑆𝐴𝐿𝐸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BCCL 2022 (BS): </a:t>
                </a:r>
              </a:p>
              <a:p>
                <a:pPr lvl="1"/>
                <a:r>
                  <a:rPr lang="en-US" b="0" dirty="0"/>
                  <a:t>Symmetrical: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𝐵𝐷𝐸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𝑊𝑂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Asymmetrical: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𝐵𝐷𝐸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𝑊𝑂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BCCL 2022 (IS): </a:t>
                </a:r>
              </a:p>
              <a:p>
                <a:pPr lvl="1"/>
                <a:r>
                  <a:rPr lang="en-US" dirty="0"/>
                  <a:t>Symmetrical: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𝐵𝐷𝐸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Asymmetrical: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𝐵𝐷𝐸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Also include write-offs in the Modified Jones and IS models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03F371-59F2-1166-B814-BC55D6B22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2759" y="1334814"/>
                <a:ext cx="11666482" cy="5386661"/>
              </a:xfrm>
              <a:blipFill>
                <a:blip r:embed="rId2"/>
                <a:stretch>
                  <a:fillRect l="-870" t="-2588" b="-2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4DB3F-8404-1E64-183A-23B9C967B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0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29B24-6682-C3FF-3122-B03B1A25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accrual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0AC39-BEF4-F23F-4C75-0E6420AAA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Accurate description of normal accruals</a:t>
            </a:r>
          </a:p>
          <a:p>
            <a:r>
              <a:rPr lang="en-US" dirty="0"/>
              <a:t>Parsimonious, easy to operationalize</a:t>
            </a:r>
          </a:p>
          <a:p>
            <a:r>
              <a:rPr lang="en-US" dirty="0"/>
              <a:t>General (broadly applicable)</a:t>
            </a:r>
          </a:p>
          <a:p>
            <a:endParaRPr lang="en-US" dirty="0"/>
          </a:p>
          <a:p>
            <a:r>
              <a:rPr lang="en-US" dirty="0"/>
              <a:t>The focus: Accuracy. </a:t>
            </a:r>
          </a:p>
          <a:p>
            <a:r>
              <a:rPr lang="en-US" dirty="0"/>
              <a:t>Cost: Ease of execution (collection of data)</a:t>
            </a:r>
          </a:p>
          <a:p>
            <a:r>
              <a:rPr lang="en-US" dirty="0"/>
              <a:t>Cost: Generalizability</a:t>
            </a:r>
          </a:p>
          <a:p>
            <a:endParaRPr lang="en-US" dirty="0"/>
          </a:p>
          <a:p>
            <a:r>
              <a:rPr lang="en-US" dirty="0"/>
              <a:t>Should we have a model for all types of accruals?</a:t>
            </a:r>
          </a:p>
          <a:p>
            <a:r>
              <a:rPr lang="en-US" dirty="0"/>
              <a:t>Larson, Sloan, and </a:t>
            </a:r>
            <a:r>
              <a:rPr lang="en-US" dirty="0" err="1"/>
              <a:t>Zha</a:t>
            </a:r>
            <a:r>
              <a:rPr lang="en-US" dirty="0"/>
              <a:t> </a:t>
            </a:r>
            <a:r>
              <a:rPr lang="en-US" dirty="0" err="1"/>
              <a:t>Giedt</a:t>
            </a:r>
            <a:r>
              <a:rPr lang="en-US" dirty="0"/>
              <a:t> (2018, RAST) provide a general asymmetric model of accruals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9B98F-B6AF-AD16-0F9C-E7EEEA532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305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0DCF2-15D5-3A22-6143-E20E3F873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1523"/>
          </a:xfrm>
        </p:spPr>
        <p:txBody>
          <a:bodyPr/>
          <a:lstStyle/>
          <a:p>
            <a:r>
              <a:rPr lang="en-US" dirty="0"/>
              <a:t>Other model considerations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FB190E-A495-5123-D68E-DE5CB41390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7876"/>
                <a:ext cx="10515600" cy="50949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𝐵𝐷𝐸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𝑊𝑂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Are changes in AR and Sales symmetric with news?</a:t>
                </a:r>
                <a:endParaRPr lang="en-US" i="1" dirty="0"/>
              </a:p>
              <a:p>
                <a:pPr lvl="1"/>
                <a:r>
                  <a:rPr lang="en-US" dirty="0"/>
                  <a:t>The possibility exists they are asymmetric like BDE or earnings</a:t>
                </a:r>
              </a:p>
              <a:p>
                <a:pPr lvl="2"/>
                <a:r>
                  <a:rPr lang="en-US" dirty="0"/>
                  <a:t>If so: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𝐴𝑅</m:t>
                    </m:r>
                  </m:oMath>
                </a14:m>
                <a:r>
                  <a:rPr lang="en-US" dirty="0"/>
                  <a:t> will not load</a:t>
                </a:r>
              </a:p>
              <a:p>
                <a:pPr lvl="2"/>
                <a:r>
                  <a:rPr lang="en-US" dirty="0"/>
                  <a:t>If so: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𝑆𝐴𝐿𝐸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𝑆𝐴𝐿𝐸</m:t>
                    </m:r>
                  </m:oMath>
                </a14:m>
                <a:r>
                  <a:rPr lang="en-US" dirty="0"/>
                  <a:t> will not load (!)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r>
                  <a:rPr lang="en-US" dirty="0"/>
                  <a:t>Write-offs are 93% correlated with BDE. Including them in the model is naturally an improvement. </a:t>
                </a:r>
              </a:p>
              <a:p>
                <a:pPr lvl="1"/>
                <a:r>
                  <a:rPr lang="en-US" dirty="0"/>
                  <a:t>But is there a good reason in the Income Statement and Modified Jones models?</a:t>
                </a:r>
              </a:p>
              <a:p>
                <a:endParaRPr lang="en-US" dirty="0"/>
              </a:p>
              <a:p>
                <a:r>
                  <a:rPr lang="en-US" dirty="0"/>
                  <a:t>Demonstration of the usefulness of abnormal BDE accruals?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FB190E-A495-5123-D68E-DE5CB41390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7876"/>
                <a:ext cx="10515600" cy="5094999"/>
              </a:xfrm>
              <a:blipFill>
                <a:blip r:embed="rId2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18828-5ADB-285C-A29C-6D82A0702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19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A2530-D910-332E-00B4-1B7C2EE0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3130"/>
          </a:xfrm>
        </p:spPr>
        <p:txBody>
          <a:bodyPr/>
          <a:lstStyle/>
          <a:p>
            <a:r>
              <a:rPr lang="en-US" dirty="0"/>
              <a:t>Real activity: Supply Chain Financing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0AE94-FE9E-CE14-0938-3A570A32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9806DC-75F6-2395-D4CF-0210B81B0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490937"/>
            <a:ext cx="6725799" cy="5070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0391CF-9A95-42B0-3680-284B6B811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882875"/>
            <a:ext cx="6646858" cy="373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0012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A2530-D910-332E-00B4-1B7C2EE0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3130"/>
          </a:xfrm>
        </p:spPr>
        <p:txBody>
          <a:bodyPr/>
          <a:lstStyle/>
          <a:p>
            <a:r>
              <a:rPr lang="en-US" dirty="0"/>
              <a:t>Real activity: Supply Chain Financing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6FCEEE-6429-94BF-3952-72453E844F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1738" y="1376855"/>
                <a:ext cx="11708524" cy="4634478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𝐵𝐷𝐸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𝑆𝐶𝐹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𝑆𝐶𝐹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𝑆𝐶𝐹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Supply chain financing </a:t>
                </a:r>
                <a:r>
                  <a:rPr lang="en-US" i="1" dirty="0"/>
                  <a:t>reduces</a:t>
                </a:r>
                <a:r>
                  <a:rPr lang="en-US" dirty="0"/>
                  <a:t> asymmetry in BDE</a:t>
                </a:r>
              </a:p>
              <a:p>
                <a:pPr lvl="1"/>
                <a:r>
                  <a:rPr lang="en-US" dirty="0"/>
                  <a:t>Should this actually improve the models with a symmetrical assumption (Modified Jones model)?</a:t>
                </a:r>
              </a:p>
              <a:p>
                <a:endParaRPr lang="en-US" dirty="0"/>
              </a:p>
              <a:p>
                <a:r>
                  <a:rPr lang="en-US" dirty="0"/>
                  <a:t>Is the 10% industry benchmark sufficient? Is the PwC measure based on AR or AP? Can the changes in AR actually be cross-industry?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Do firms with SCF reap benefits from the reduction of asymmetry?</a:t>
                </a:r>
              </a:p>
              <a:p>
                <a:pPr lvl="1"/>
                <a:r>
                  <a:rPr lang="en-US" dirty="0"/>
                  <a:t>Analyst forecast error</a:t>
                </a:r>
                <a:r>
                  <a:rPr lang="en-US"/>
                  <a:t>/dispersion (</a:t>
                </a:r>
                <a:r>
                  <a:rPr lang="en-US" dirty="0"/>
                  <a:t>Mensah et al. 2004)</a:t>
                </a:r>
              </a:p>
              <a:p>
                <a:pPr lvl="1"/>
                <a:r>
                  <a:rPr lang="en-US" dirty="0"/>
                  <a:t>Resolution of uncertainty/disagreement at earnings announcement? (Barth et al. 2020)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6FCEEE-6429-94BF-3952-72453E844F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1738" y="1376855"/>
                <a:ext cx="11708524" cy="4634478"/>
              </a:xfrm>
              <a:blipFill>
                <a:blip r:embed="rId2"/>
                <a:stretch>
                  <a:fillRect l="-729" r="-260" b="-1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0AE94-FE9E-CE14-0938-3A570A32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18F0-1D5E-A7F1-47E1-24940396BD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56AA5-0537-68B8-E4BD-5CA1CB8E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329-C34D-E643-B7CA-A2056A66CA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13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</TotalTime>
  <Words>573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Century Gothic</vt:lpstr>
      <vt:lpstr>Office Theme</vt:lpstr>
      <vt:lpstr>The Impact of Conservatism and  Supply Chain Finance  on Bad Debt Expense</vt:lpstr>
      <vt:lpstr>Modeling earnings as a function of changing economics</vt:lpstr>
      <vt:lpstr>Modeling Bad Debt Expense</vt:lpstr>
      <vt:lpstr>What makes a good accrual model?</vt:lpstr>
      <vt:lpstr>Other model considerations</vt:lpstr>
      <vt:lpstr>Real activity: Supply Chain Financing</vt:lpstr>
      <vt:lpstr>Real activity: Supply Chain Financing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Conservatism and  Supply Chain Finance  on Bad Debt Expense</dc:title>
  <dc:creator>Vivek Raval</dc:creator>
  <cp:lastModifiedBy>Raval, Vivek</cp:lastModifiedBy>
  <cp:revision>7</cp:revision>
  <dcterms:created xsi:type="dcterms:W3CDTF">2022-08-09T01:06:07Z</dcterms:created>
  <dcterms:modified xsi:type="dcterms:W3CDTF">2022-08-11T20:49:41Z</dcterms:modified>
</cp:coreProperties>
</file>