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0"/>
  </p:notesMasterIdLst>
  <p:sldIdLst>
    <p:sldId id="256" r:id="rId2"/>
    <p:sldId id="257" r:id="rId3"/>
    <p:sldId id="4551" r:id="rId4"/>
    <p:sldId id="4545" r:id="rId5"/>
    <p:sldId id="258" r:id="rId6"/>
    <p:sldId id="4546" r:id="rId7"/>
    <p:sldId id="4548" r:id="rId8"/>
    <p:sldId id="4550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62" autoAdjust="0"/>
    <p:restoredTop sz="94660"/>
  </p:normalViewPr>
  <p:slideViewPr>
    <p:cSldViewPr snapToGrid="0">
      <p:cViewPr varScale="1">
        <p:scale>
          <a:sx n="98" d="100"/>
          <a:sy n="98" d="100"/>
        </p:scale>
        <p:origin x="102" y="57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04D310-4340-46B3-853D-6BA5C83BE806}" type="datetimeFigureOut">
              <a:rPr lang="en-US" smtClean="0"/>
              <a:t>8/12/2022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59E6717-1A2B-4A86-84F3-2C988830E2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48756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4341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61CC3-6C3E-4F0E-B9C6-63B78F4A83CC}" type="datetime1">
              <a:rPr lang="en-US" smtClean="0"/>
              <a:t>8/12/2022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0514BA-EE8E-4030-AB47-A2FE17A3D8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08132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B1503D-4F10-46EA-9252-90C98B54B61D}" type="datetime1">
              <a:rPr lang="en-US" smtClean="0"/>
              <a:t>8/12/2022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0514BA-EE8E-4030-AB47-A2FE17A3D8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17116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806D75-AC32-4727-A287-128F46B9D9D6}" type="datetime1">
              <a:rPr lang="en-US" smtClean="0"/>
              <a:t>8/12/2022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0514BA-EE8E-4030-AB47-A2FE17A3D8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1539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87CAFA-1A74-48C5-879D-56B3FEC367A2}" type="datetime1">
              <a:rPr lang="en-US" smtClean="0"/>
              <a:t>8/12/2022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0514BA-EE8E-4030-AB47-A2FE17A3D8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8078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AD161-ED10-45BE-AB9F-11B9CD91F6AC}" type="datetime1">
              <a:rPr lang="en-US" smtClean="0"/>
              <a:t>8/12/2022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0514BA-EE8E-4030-AB47-A2FE17A3D8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0797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6F49AC-32B6-4C63-BB6D-4D06F3BB7ABB}" type="datetime1">
              <a:rPr lang="en-US" smtClean="0"/>
              <a:t>8/12/2022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0514BA-EE8E-4030-AB47-A2FE17A3D8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92675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846213-2758-4295-91C8-9EC26DFD5D7E}" type="datetime1">
              <a:rPr lang="en-US" smtClean="0"/>
              <a:t>8/12/2022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0514BA-EE8E-4030-AB47-A2FE17A3D8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87067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7DDB2-4D3D-49BD-89E5-DE591D318CBB}" type="datetime1">
              <a:rPr lang="en-US" smtClean="0"/>
              <a:t>8/12/2022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0514BA-EE8E-4030-AB47-A2FE17A3D8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9436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FAE14-CA9A-43F2-B436-525430C55CA8}" type="datetime1">
              <a:rPr lang="en-US" smtClean="0"/>
              <a:t>8/12/2022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0514BA-EE8E-4030-AB47-A2FE17A3D8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7401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EE33FB-A3DE-41BB-B604-9D63EEF7FB4E}" type="datetime1">
              <a:rPr lang="en-US" smtClean="0"/>
              <a:t>8/12/2022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0514BA-EE8E-4030-AB47-A2FE17A3D8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16983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22FA4-DC9F-4678-8724-FD5700A5FB6B}" type="datetime1">
              <a:rPr lang="en-US" smtClean="0"/>
              <a:t>8/12/2022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0514BA-EE8E-4030-AB47-A2FE17A3D8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84796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1FFD60-44D5-4CE6-B95A-81B5B2EF5970}" type="datetime1">
              <a:rPr lang="en-US" smtClean="0"/>
              <a:t>8/12/2022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0514BA-EE8E-4030-AB47-A2FE17A3D8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138746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328DDB-7F90-DB18-13BF-FD3602E0F66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561633"/>
            <a:ext cx="9144000" cy="2387600"/>
          </a:xfrm>
        </p:spPr>
        <p:txBody>
          <a:bodyPr>
            <a:normAutofit fontScale="90000"/>
          </a:bodyPr>
          <a:lstStyle/>
          <a:p>
            <a:pPr algn="l"/>
            <a:r>
              <a:rPr lang="en-US" dirty="0"/>
              <a:t>Is the Profitability Anomaly Distinct from the Mispricing of Earnings Beyond Operating Profit?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796F9AC-8C4A-2739-76D2-ED716490D18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480580"/>
            <a:ext cx="9144000" cy="1655762"/>
          </a:xfrm>
        </p:spPr>
        <p:txBody>
          <a:bodyPr/>
          <a:lstStyle/>
          <a:p>
            <a:pPr algn="l"/>
            <a:r>
              <a:rPr lang="en-US" dirty="0"/>
              <a:t>Discussion</a:t>
            </a:r>
          </a:p>
          <a:p>
            <a:endParaRPr lang="en-US" dirty="0"/>
          </a:p>
          <a:p>
            <a:pPr algn="l"/>
            <a:r>
              <a:rPr lang="en-US" dirty="0"/>
              <a:t>Vivek Raval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D9F061E-6A80-07C6-A532-E5C3305776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0514BA-EE8E-4030-AB47-A2FE17A3D8B0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115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F0667D-3CD6-893F-D0F4-B5F2489B69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85322"/>
          </a:xfrm>
        </p:spPr>
        <p:txBody>
          <a:bodyPr/>
          <a:lstStyle/>
          <a:p>
            <a:r>
              <a:rPr lang="en-US" dirty="0"/>
              <a:t>Different levels of profit predict returns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B3E6D2-B7D9-9E39-D97B-EA37AAEBC5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29115" y="2040778"/>
            <a:ext cx="4092388" cy="523128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solidFill>
                  <a:schemeClr val="accent1"/>
                </a:solidFill>
              </a:rPr>
              <a:t>Gross Profit </a:t>
            </a:r>
            <a:r>
              <a:rPr lang="en-US" dirty="0"/>
              <a:t>(Rev – COGS)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B36576BD-5FC5-D04D-A982-963BD5B97624}"/>
              </a:ext>
            </a:extLst>
          </p:cNvPr>
          <p:cNvSpPr txBox="1">
            <a:spLocks/>
          </p:cNvSpPr>
          <p:nvPr/>
        </p:nvSpPr>
        <p:spPr>
          <a:xfrm>
            <a:off x="2129115" y="2675560"/>
            <a:ext cx="4092388" cy="5231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dirty="0" err="1">
                <a:solidFill>
                  <a:srgbClr val="FFFF00"/>
                </a:solidFill>
              </a:rPr>
              <a:t>Oper</a:t>
            </a:r>
            <a:r>
              <a:rPr lang="en-US" dirty="0">
                <a:solidFill>
                  <a:srgbClr val="FFFF00"/>
                </a:solidFill>
              </a:rPr>
              <a:t>. Profit </a:t>
            </a:r>
            <a:r>
              <a:rPr lang="en-US" dirty="0"/>
              <a:t>(GP – SGA)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5170B330-A2C6-A121-83DA-720387F9596C}"/>
              </a:ext>
            </a:extLst>
          </p:cNvPr>
          <p:cNvSpPr txBox="1">
            <a:spLocks/>
          </p:cNvSpPr>
          <p:nvPr/>
        </p:nvSpPr>
        <p:spPr>
          <a:xfrm>
            <a:off x="2129115" y="3744072"/>
            <a:ext cx="4092388" cy="5231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dirty="0">
                <a:solidFill>
                  <a:schemeClr val="accent6"/>
                </a:solidFill>
              </a:rPr>
              <a:t>EBOP</a:t>
            </a:r>
            <a:r>
              <a:rPr lang="en-US" dirty="0"/>
              <a:t> (NI - OP)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3C58D1E1-0C6F-8FBE-1059-1D088775B275}"/>
              </a:ext>
            </a:extLst>
          </p:cNvPr>
          <p:cNvSpPr txBox="1">
            <a:spLocks/>
          </p:cNvSpPr>
          <p:nvPr/>
        </p:nvSpPr>
        <p:spPr>
          <a:xfrm>
            <a:off x="2129115" y="4819838"/>
            <a:ext cx="4092388" cy="5231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dirty="0"/>
              <a:t>NI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034176D3-4CAE-28AD-9CCB-B0356BF7B622}"/>
              </a:ext>
            </a:extLst>
          </p:cNvPr>
          <p:cNvSpPr txBox="1">
            <a:spLocks/>
          </p:cNvSpPr>
          <p:nvPr/>
        </p:nvSpPr>
        <p:spPr>
          <a:xfrm>
            <a:off x="7714127" y="2040778"/>
            <a:ext cx="4092388" cy="5231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dirty="0"/>
              <a:t>+ future returns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AD693250-19A6-0FE2-0EBD-68B6E45DBD98}"/>
              </a:ext>
            </a:extLst>
          </p:cNvPr>
          <p:cNvSpPr txBox="1">
            <a:spLocks/>
          </p:cNvSpPr>
          <p:nvPr/>
        </p:nvSpPr>
        <p:spPr>
          <a:xfrm>
            <a:off x="7714127" y="2675560"/>
            <a:ext cx="4092388" cy="5231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dirty="0"/>
              <a:t>++ future returns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5E92D9EC-9E28-E402-2115-251A91CDDDDA}"/>
              </a:ext>
            </a:extLst>
          </p:cNvPr>
          <p:cNvSpPr txBox="1">
            <a:spLocks/>
          </p:cNvSpPr>
          <p:nvPr/>
        </p:nvSpPr>
        <p:spPr>
          <a:xfrm>
            <a:off x="7714127" y="4819838"/>
            <a:ext cx="4092388" cy="5231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dirty="0"/>
              <a:t>+ future returns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632235F5-6288-72F1-140E-60B696EEA1EF}"/>
              </a:ext>
            </a:extLst>
          </p:cNvPr>
          <p:cNvSpPr txBox="1">
            <a:spLocks/>
          </p:cNvSpPr>
          <p:nvPr/>
        </p:nvSpPr>
        <p:spPr>
          <a:xfrm>
            <a:off x="7714127" y="3744072"/>
            <a:ext cx="268941" cy="5231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dirty="0"/>
              <a:t>?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2C51E15C-0351-653A-8480-30516A48C157}"/>
              </a:ext>
            </a:extLst>
          </p:cNvPr>
          <p:cNvSpPr txBox="1">
            <a:spLocks/>
          </p:cNvSpPr>
          <p:nvPr/>
        </p:nvSpPr>
        <p:spPr>
          <a:xfrm>
            <a:off x="7983068" y="3744072"/>
            <a:ext cx="2792510" cy="5231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dirty="0"/>
              <a:t>(- future returns)</a:t>
            </a: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2CBDE175-458D-1B6E-F388-6F5FCD0266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0514BA-EE8E-4030-AB47-A2FE17A3D8B0}" type="slidenum">
              <a:rPr lang="en-US" smtClean="0"/>
              <a:t>2</a:t>
            </a:fld>
            <a:endParaRPr lang="en-US"/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E85B7830-0113-0F88-AD78-7D4C82749931}"/>
              </a:ext>
            </a:extLst>
          </p:cNvPr>
          <p:cNvCxnSpPr>
            <a:cxnSpLocks/>
          </p:cNvCxnSpPr>
          <p:nvPr/>
        </p:nvCxnSpPr>
        <p:spPr>
          <a:xfrm>
            <a:off x="6221503" y="2275447"/>
            <a:ext cx="1353671" cy="0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79C7C30B-C809-10BE-B9F2-51EEB9CB951F}"/>
              </a:ext>
            </a:extLst>
          </p:cNvPr>
          <p:cNvCxnSpPr>
            <a:cxnSpLocks/>
          </p:cNvCxnSpPr>
          <p:nvPr/>
        </p:nvCxnSpPr>
        <p:spPr>
          <a:xfrm>
            <a:off x="5784351" y="2908642"/>
            <a:ext cx="1790823" cy="0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89CFF524-3E6B-6BC0-F6A6-E6D8D0297A8C}"/>
              </a:ext>
            </a:extLst>
          </p:cNvPr>
          <p:cNvCxnSpPr>
            <a:cxnSpLocks/>
          </p:cNvCxnSpPr>
          <p:nvPr/>
        </p:nvCxnSpPr>
        <p:spPr>
          <a:xfrm>
            <a:off x="4510355" y="3978741"/>
            <a:ext cx="3064819" cy="0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C135574F-B03C-BE39-B9F9-8D644D3CD581}"/>
              </a:ext>
            </a:extLst>
          </p:cNvPr>
          <p:cNvCxnSpPr>
            <a:cxnSpLocks/>
          </p:cNvCxnSpPr>
          <p:nvPr/>
        </p:nvCxnSpPr>
        <p:spPr>
          <a:xfrm>
            <a:off x="2702103" y="5054507"/>
            <a:ext cx="4873071" cy="0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ight Brace 17">
            <a:extLst>
              <a:ext uri="{FF2B5EF4-FFF2-40B4-BE49-F238E27FC236}">
                <a16:creationId xmlns:a16="http://schemas.microsoft.com/office/drawing/2014/main" id="{2F14BD5C-2E1C-8F0A-539F-35DC20097181}"/>
              </a:ext>
            </a:extLst>
          </p:cNvPr>
          <p:cNvSpPr/>
          <p:nvPr/>
        </p:nvSpPr>
        <p:spPr>
          <a:xfrm>
            <a:off x="10408021" y="2696110"/>
            <a:ext cx="457200" cy="1589928"/>
          </a:xfrm>
          <a:prstGeom prst="rightBrac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CE2AD7C4-EE55-3999-E358-B7BF5FDD262C}"/>
              </a:ext>
            </a:extLst>
          </p:cNvPr>
          <p:cNvSpPr txBox="1">
            <a:spLocks/>
          </p:cNvSpPr>
          <p:nvPr/>
        </p:nvSpPr>
        <p:spPr>
          <a:xfrm>
            <a:off x="10914526" y="3243330"/>
            <a:ext cx="1671918" cy="5231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dirty="0"/>
              <a:t>Same?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D1FC809-9A4C-128D-D782-7E558EA2F584}"/>
              </a:ext>
            </a:extLst>
          </p:cNvPr>
          <p:cNvSpPr txBox="1"/>
          <p:nvPr/>
        </p:nvSpPr>
        <p:spPr>
          <a:xfrm>
            <a:off x="385485" y="1582340"/>
            <a:ext cx="1443317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Rev</a:t>
            </a:r>
          </a:p>
          <a:p>
            <a:r>
              <a:rPr lang="en-US" dirty="0"/>
              <a:t>COGS</a:t>
            </a:r>
          </a:p>
          <a:p>
            <a:r>
              <a:rPr lang="en-US" dirty="0">
                <a:solidFill>
                  <a:schemeClr val="accent1"/>
                </a:solidFill>
              </a:rPr>
              <a:t>GP</a:t>
            </a:r>
          </a:p>
          <a:p>
            <a:r>
              <a:rPr lang="en-US" dirty="0"/>
              <a:t>SGA</a:t>
            </a:r>
          </a:p>
          <a:p>
            <a:r>
              <a:rPr lang="en-US" dirty="0">
                <a:solidFill>
                  <a:srgbClr val="FFFF00"/>
                </a:solidFill>
              </a:rPr>
              <a:t>OP</a:t>
            </a:r>
          </a:p>
          <a:p>
            <a:r>
              <a:rPr lang="en-US" dirty="0">
                <a:solidFill>
                  <a:schemeClr val="accent6"/>
                </a:solidFill>
              </a:rPr>
              <a:t>RD</a:t>
            </a:r>
          </a:p>
          <a:p>
            <a:r>
              <a:rPr lang="en-US" dirty="0" err="1">
                <a:solidFill>
                  <a:schemeClr val="accent6"/>
                </a:solidFill>
              </a:rPr>
              <a:t>Depr</a:t>
            </a:r>
            <a:r>
              <a:rPr lang="en-US" dirty="0">
                <a:solidFill>
                  <a:schemeClr val="accent6"/>
                </a:solidFill>
              </a:rPr>
              <a:t>, amort</a:t>
            </a:r>
          </a:p>
          <a:p>
            <a:r>
              <a:rPr lang="en-US" dirty="0">
                <a:solidFill>
                  <a:schemeClr val="accent6"/>
                </a:solidFill>
              </a:rPr>
              <a:t>Int</a:t>
            </a:r>
          </a:p>
          <a:p>
            <a:r>
              <a:rPr lang="en-US" dirty="0">
                <a:solidFill>
                  <a:schemeClr val="accent6"/>
                </a:solidFill>
              </a:rPr>
              <a:t>Tax</a:t>
            </a:r>
          </a:p>
          <a:p>
            <a:r>
              <a:rPr lang="en-US" dirty="0">
                <a:solidFill>
                  <a:schemeClr val="accent6"/>
                </a:solidFill>
              </a:rPr>
              <a:t>Non </a:t>
            </a:r>
            <a:r>
              <a:rPr lang="en-US" dirty="0" err="1">
                <a:solidFill>
                  <a:schemeClr val="accent6"/>
                </a:solidFill>
              </a:rPr>
              <a:t>oper</a:t>
            </a:r>
            <a:endParaRPr lang="en-US" dirty="0">
              <a:solidFill>
                <a:schemeClr val="accent6"/>
              </a:solidFill>
            </a:endParaRPr>
          </a:p>
          <a:p>
            <a:r>
              <a:rPr lang="en-US" dirty="0">
                <a:solidFill>
                  <a:schemeClr val="accent6"/>
                </a:solidFill>
              </a:rPr>
              <a:t>SPI</a:t>
            </a:r>
          </a:p>
          <a:p>
            <a:r>
              <a:rPr lang="en-US" dirty="0">
                <a:solidFill>
                  <a:schemeClr val="accent6"/>
                </a:solidFill>
              </a:rPr>
              <a:t>MI</a:t>
            </a:r>
          </a:p>
          <a:p>
            <a:r>
              <a:rPr lang="en-US" dirty="0"/>
              <a:t>NI</a:t>
            </a:r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FDAC9AC9-1644-AA05-0EE0-13252AAD2263}"/>
              </a:ext>
            </a:extLst>
          </p:cNvPr>
          <p:cNvCxnSpPr>
            <a:endCxn id="3" idx="1"/>
          </p:cNvCxnSpPr>
          <p:nvPr/>
        </p:nvCxnSpPr>
        <p:spPr>
          <a:xfrm>
            <a:off x="838200" y="2302342"/>
            <a:ext cx="1187824" cy="0"/>
          </a:xfrm>
          <a:prstGeom prst="straightConnector1">
            <a:avLst/>
          </a:prstGeom>
          <a:ln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67901ADE-8A73-1B7F-B531-AF45E6CC5D05}"/>
              </a:ext>
            </a:extLst>
          </p:cNvPr>
          <p:cNvCxnSpPr>
            <a:cxnSpLocks/>
          </p:cNvCxnSpPr>
          <p:nvPr/>
        </p:nvCxnSpPr>
        <p:spPr>
          <a:xfrm>
            <a:off x="838200" y="2902977"/>
            <a:ext cx="1187824" cy="1"/>
          </a:xfrm>
          <a:prstGeom prst="straightConnector1">
            <a:avLst/>
          </a:prstGeom>
          <a:ln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D6ACF991-B856-AD2F-9BD5-6E050FECA575}"/>
              </a:ext>
            </a:extLst>
          </p:cNvPr>
          <p:cNvCxnSpPr>
            <a:cxnSpLocks/>
          </p:cNvCxnSpPr>
          <p:nvPr/>
        </p:nvCxnSpPr>
        <p:spPr>
          <a:xfrm>
            <a:off x="838200" y="5061230"/>
            <a:ext cx="1111625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Right Brace 27">
            <a:extLst>
              <a:ext uri="{FF2B5EF4-FFF2-40B4-BE49-F238E27FC236}">
                <a16:creationId xmlns:a16="http://schemas.microsoft.com/office/drawing/2014/main" id="{45C914AC-BC26-1F80-5B7E-1EE644A45CA1}"/>
              </a:ext>
            </a:extLst>
          </p:cNvPr>
          <p:cNvSpPr/>
          <p:nvPr/>
        </p:nvSpPr>
        <p:spPr>
          <a:xfrm>
            <a:off x="1685363" y="3191084"/>
            <a:ext cx="457200" cy="1589928"/>
          </a:xfrm>
          <a:prstGeom prst="rightBrace">
            <a:avLst/>
          </a:prstGeom>
          <a:ln w="1905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A4964145-7DBE-0168-4166-4000E39F334B}"/>
              </a:ext>
            </a:extLst>
          </p:cNvPr>
          <p:cNvCxnSpPr>
            <a:cxnSpLocks/>
          </p:cNvCxnSpPr>
          <p:nvPr/>
        </p:nvCxnSpPr>
        <p:spPr>
          <a:xfrm>
            <a:off x="466163" y="2181549"/>
            <a:ext cx="1483662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E4C3C61A-E4E8-0928-3FD4-5D278BB1BB51}"/>
              </a:ext>
            </a:extLst>
          </p:cNvPr>
          <p:cNvCxnSpPr>
            <a:cxnSpLocks/>
          </p:cNvCxnSpPr>
          <p:nvPr/>
        </p:nvCxnSpPr>
        <p:spPr>
          <a:xfrm>
            <a:off x="466163" y="2734236"/>
            <a:ext cx="1483662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C9FF595A-A300-CE7B-A13F-383A7CF2C5CC}"/>
              </a:ext>
            </a:extLst>
          </p:cNvPr>
          <p:cNvCxnSpPr>
            <a:cxnSpLocks/>
          </p:cNvCxnSpPr>
          <p:nvPr/>
        </p:nvCxnSpPr>
        <p:spPr>
          <a:xfrm>
            <a:off x="466163" y="4905001"/>
            <a:ext cx="1483662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>
            <a:extLst>
              <a:ext uri="{FF2B5EF4-FFF2-40B4-BE49-F238E27FC236}">
                <a16:creationId xmlns:a16="http://schemas.microsoft.com/office/drawing/2014/main" id="{2572C69B-894B-D7E5-21B7-1553A42CDF24}"/>
              </a:ext>
            </a:extLst>
          </p:cNvPr>
          <p:cNvSpPr txBox="1"/>
          <p:nvPr/>
        </p:nvSpPr>
        <p:spPr>
          <a:xfrm>
            <a:off x="10766160" y="3591211"/>
            <a:ext cx="13837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Corr</a:t>
            </a:r>
            <a:r>
              <a:rPr lang="en-US" dirty="0"/>
              <a:t> = -0.47</a:t>
            </a:r>
          </a:p>
        </p:txBody>
      </p:sp>
    </p:spTree>
    <p:extLst>
      <p:ext uri="{BB962C8B-B14F-4D97-AF65-F5344CB8AC3E}">
        <p14:creationId xmlns:p14="http://schemas.microsoft.com/office/powerpoint/2010/main" val="9459876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5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2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2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8" grpId="0" animBg="1"/>
      <p:bldP spid="19" grpId="0"/>
      <p:bldP spid="20" grpId="0"/>
      <p:bldP spid="28" grpId="0" animBg="1"/>
      <p:bldP spid="4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08CF46-C14C-C697-0A54-BA935ABE37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 we know this already?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B5E6BA-DE86-E7C7-4F05-D250521747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461358"/>
            <a:ext cx="10515600" cy="1140930"/>
          </a:xfrm>
        </p:spPr>
        <p:txBody>
          <a:bodyPr>
            <a:normAutofit/>
          </a:bodyPr>
          <a:lstStyle/>
          <a:p>
            <a:r>
              <a:rPr lang="en-US" dirty="0"/>
              <a:t>Non-uniform approach</a:t>
            </a:r>
          </a:p>
          <a:p>
            <a:r>
              <a:rPr lang="en-US" dirty="0"/>
              <a:t>No connection to the profitability anomaly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2B6F4B2-57DC-CA1C-4C8A-3D90381128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0514BA-EE8E-4030-AB47-A2FE17A3D8B0}" type="slidenum">
              <a:rPr lang="en-US" smtClean="0"/>
              <a:t>3</a:t>
            </a:fld>
            <a:endParaRPr lang="en-US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397DFD39-5777-AB6D-E461-D91A11805F10}"/>
              </a:ext>
            </a:extLst>
          </p:cNvPr>
          <p:cNvSpPr txBox="1">
            <a:spLocks/>
          </p:cNvSpPr>
          <p:nvPr/>
        </p:nvSpPr>
        <p:spPr>
          <a:xfrm>
            <a:off x="838200" y="1690688"/>
            <a:ext cx="10515600" cy="21003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Burgstahler et al. 2002 (special items): returns around the EA</a:t>
            </a:r>
          </a:p>
          <a:p>
            <a:r>
              <a:rPr lang="en-US"/>
              <a:t>Thomas and Zhang 2011 (tax expense): one quarter of return</a:t>
            </a:r>
          </a:p>
          <a:p>
            <a:r>
              <a:rPr lang="en-US"/>
              <a:t>Chan 2002 (R&amp;D): 3-year returns</a:t>
            </a:r>
          </a:p>
          <a:p>
            <a:r>
              <a:rPr lang="en-US"/>
              <a:t>Lev et al. 2005 (R&amp;D): reversing returns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0423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76E78173-3AA1-4B6E-A409-554A761235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5196" y="277348"/>
            <a:ext cx="11570396" cy="897252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tx2"/>
                </a:solidFill>
                <a:ea typeface="+mn-ea"/>
              </a:rPr>
              <a:t>FASB—Top Priorities by Respondent Type</a:t>
            </a:r>
            <a:endParaRPr lang="en-US" dirty="0">
              <a:solidFill>
                <a:schemeClr val="tx2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7998C720-B9F1-47C7-9333-2C15AEE735D7}"/>
              </a:ext>
            </a:extLst>
          </p:cNvPr>
          <p:cNvGrpSpPr/>
          <p:nvPr/>
        </p:nvGrpSpPr>
        <p:grpSpPr>
          <a:xfrm>
            <a:off x="1752600" y="1380335"/>
            <a:ext cx="8178229" cy="5200317"/>
            <a:chOff x="1901633" y="867266"/>
            <a:chExt cx="8388735" cy="5334172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A8F1A80F-F627-46A4-8B8D-F2053D9812E2}"/>
                </a:ext>
              </a:extLst>
            </p:cNvPr>
            <p:cNvPicPr/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01633" y="867266"/>
              <a:ext cx="8388735" cy="5334172"/>
            </a:xfrm>
            <a:prstGeom prst="rect">
              <a:avLst/>
            </a:prstGeom>
            <a:noFill/>
          </p:spPr>
        </p:pic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FF324DA8-570E-4305-95E7-EAAA426EDA4F}"/>
                </a:ext>
              </a:extLst>
            </p:cNvPr>
            <p:cNvSpPr/>
            <p:nvPr/>
          </p:nvSpPr>
          <p:spPr bwMode="auto">
            <a:xfrm>
              <a:off x="2901387" y="1747778"/>
              <a:ext cx="5208608" cy="19677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square" rtlCol="0" anchor="ctr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2000">
                <a:solidFill>
                  <a:prstClr val="black"/>
                </a:solidFill>
                <a:latin typeface="Arial" charset="0"/>
                <a:cs typeface="Arial" charset="0"/>
              </a:endParaRPr>
            </a:p>
          </p:txBody>
        </p:sp>
      </p:grp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DF778312-B985-4EED-8F36-A637E03F67C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939549" y="6355217"/>
            <a:ext cx="1252451" cy="304800"/>
          </a:xfrm>
          <a:prstGeom prst="rect">
            <a:avLst/>
          </a:prstGeom>
          <a:noFill/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algn="ctr" rtl="0" fontAlgn="auto">
              <a:spcBef>
                <a:spcPts val="0"/>
              </a:spcBef>
              <a:spcAft>
                <a:spcPts val="0"/>
              </a:spcAft>
              <a:defRPr sz="1050" b="0" kern="1200">
                <a:ln>
                  <a:noFill/>
                </a:ln>
                <a:solidFill>
                  <a:srgbClr val="5F5F5F"/>
                </a:solidFill>
                <a:latin typeface="+mn-lt"/>
                <a:ea typeface="ヒラギノ角ゴ ProN W3" charset="0"/>
                <a:cs typeface="+mn-cs"/>
                <a:sym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5F6062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5F6062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5F6062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5F6062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5pPr>
            <a:lvl6pPr marL="2286000" algn="l" defTabSz="457200" rtl="0" eaLnBrk="1" latinLnBrk="0" hangingPunct="1">
              <a:defRPr sz="1200" kern="1200">
                <a:solidFill>
                  <a:srgbClr val="5F6062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6pPr>
            <a:lvl7pPr marL="2743200" algn="l" defTabSz="457200" rtl="0" eaLnBrk="1" latinLnBrk="0" hangingPunct="1">
              <a:defRPr sz="1200" kern="1200">
                <a:solidFill>
                  <a:srgbClr val="5F6062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7pPr>
            <a:lvl8pPr marL="3200400" algn="l" defTabSz="457200" rtl="0" eaLnBrk="1" latinLnBrk="0" hangingPunct="1">
              <a:defRPr sz="1200" kern="1200">
                <a:solidFill>
                  <a:srgbClr val="5F6062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8pPr>
            <a:lvl9pPr marL="3657600" algn="l" defTabSz="457200" rtl="0" eaLnBrk="1" latinLnBrk="0" hangingPunct="1">
              <a:defRPr sz="1200" kern="1200">
                <a:solidFill>
                  <a:srgbClr val="5F6062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9pPr>
          </a:lstStyle>
          <a:p>
            <a:pPr>
              <a:defRPr/>
            </a:pPr>
            <a:fld id="{B8C3CD40-D32D-4A66-9ED6-B023972553E0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214D599-5B46-BBBB-DBB3-BB3290D91580}"/>
              </a:ext>
            </a:extLst>
          </p:cNvPr>
          <p:cNvSpPr/>
          <p:nvPr/>
        </p:nvSpPr>
        <p:spPr>
          <a:xfrm>
            <a:off x="2727266" y="2238752"/>
            <a:ext cx="4998900" cy="19183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D30DFFC-B43A-4797-88E4-27B989D21E38}"/>
              </a:ext>
            </a:extLst>
          </p:cNvPr>
          <p:cNvSpPr/>
          <p:nvPr/>
        </p:nvSpPr>
        <p:spPr>
          <a:xfrm>
            <a:off x="3970439" y="6315785"/>
            <a:ext cx="868689" cy="19183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31274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E8C04A-D9AC-862A-9461-CFC09E982C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57500"/>
          </a:xfrm>
        </p:spPr>
        <p:txBody>
          <a:bodyPr>
            <a:normAutofit fontScale="90000"/>
          </a:bodyPr>
          <a:lstStyle/>
          <a:p>
            <a:r>
              <a:rPr lang="en-GB" dirty="0">
                <a:ea typeface="+mj-lt"/>
                <a:cs typeface="+mj-lt"/>
              </a:rPr>
              <a:t>IASB—</a:t>
            </a:r>
            <a:r>
              <a:rPr lang="en-GB" dirty="0"/>
              <a:t>Subtotals: New subtotals and categories?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68E8C82-E2BE-D57F-4A77-6E6302C066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0514BA-EE8E-4030-AB47-A2FE17A3D8B0}" type="slidenum">
              <a:rPr lang="en-US" smtClean="0"/>
              <a:t>5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E167839-9E31-64C7-DA05-157924A9CB3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0465" r="14728"/>
          <a:stretch/>
        </p:blipFill>
        <p:spPr>
          <a:xfrm>
            <a:off x="1107400" y="1167794"/>
            <a:ext cx="9403064" cy="55536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4493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Picture 44">
            <a:extLst>
              <a:ext uri="{FF2B5EF4-FFF2-40B4-BE49-F238E27FC236}">
                <a16:creationId xmlns:a16="http://schemas.microsoft.com/office/drawing/2014/main" id="{AAF5D830-83C1-963E-C9B3-CACE354F44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37808" y="1014580"/>
            <a:ext cx="4696255" cy="242935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12BF7A6-3400-35C3-4852-9343DA9662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00646"/>
          </a:xfrm>
        </p:spPr>
        <p:txBody>
          <a:bodyPr>
            <a:normAutofit fontScale="90000"/>
          </a:bodyPr>
          <a:lstStyle/>
          <a:p>
            <a:r>
              <a:rPr lang="en-US" dirty="0"/>
              <a:t>The idea of matching is interesting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E23158-8A57-F38A-4C85-C69967FC75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0514BA-EE8E-4030-AB47-A2FE17A3D8B0}" type="slidenum">
              <a:rPr lang="en-US" smtClean="0"/>
              <a:t>6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4A3A9C1-77A1-7CEB-481B-D3647A5B0E32}"/>
              </a:ext>
            </a:extLst>
          </p:cNvPr>
          <p:cNvSpPr txBox="1"/>
          <p:nvPr/>
        </p:nvSpPr>
        <p:spPr>
          <a:xfrm>
            <a:off x="508775" y="1736456"/>
            <a:ext cx="1443317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Rev</a:t>
            </a:r>
          </a:p>
          <a:p>
            <a:r>
              <a:rPr lang="en-US" dirty="0"/>
              <a:t>COGS</a:t>
            </a:r>
          </a:p>
          <a:p>
            <a:r>
              <a:rPr lang="en-US" dirty="0">
                <a:solidFill>
                  <a:schemeClr val="accent1"/>
                </a:solidFill>
              </a:rPr>
              <a:t>GP</a:t>
            </a:r>
          </a:p>
          <a:p>
            <a:r>
              <a:rPr lang="en-US" dirty="0"/>
              <a:t>SGA</a:t>
            </a:r>
          </a:p>
          <a:p>
            <a:r>
              <a:rPr lang="en-US" dirty="0">
                <a:solidFill>
                  <a:srgbClr val="FFFF00"/>
                </a:solidFill>
              </a:rPr>
              <a:t>OP</a:t>
            </a:r>
          </a:p>
          <a:p>
            <a:r>
              <a:rPr lang="en-US" dirty="0">
                <a:solidFill>
                  <a:schemeClr val="accent6"/>
                </a:solidFill>
              </a:rPr>
              <a:t>RD</a:t>
            </a:r>
          </a:p>
          <a:p>
            <a:r>
              <a:rPr lang="en-US" dirty="0" err="1">
                <a:solidFill>
                  <a:schemeClr val="accent6"/>
                </a:solidFill>
              </a:rPr>
              <a:t>Depr</a:t>
            </a:r>
            <a:r>
              <a:rPr lang="en-US" dirty="0">
                <a:solidFill>
                  <a:schemeClr val="accent6"/>
                </a:solidFill>
              </a:rPr>
              <a:t>, amort</a:t>
            </a:r>
          </a:p>
          <a:p>
            <a:r>
              <a:rPr lang="en-US" dirty="0">
                <a:solidFill>
                  <a:schemeClr val="accent6"/>
                </a:solidFill>
              </a:rPr>
              <a:t>Int</a:t>
            </a:r>
          </a:p>
          <a:p>
            <a:r>
              <a:rPr lang="en-US" dirty="0">
                <a:solidFill>
                  <a:schemeClr val="accent6"/>
                </a:solidFill>
              </a:rPr>
              <a:t>Tax</a:t>
            </a:r>
          </a:p>
          <a:p>
            <a:r>
              <a:rPr lang="en-US" dirty="0">
                <a:solidFill>
                  <a:schemeClr val="accent6"/>
                </a:solidFill>
              </a:rPr>
              <a:t>Non </a:t>
            </a:r>
            <a:r>
              <a:rPr lang="en-US" dirty="0" err="1">
                <a:solidFill>
                  <a:schemeClr val="accent6"/>
                </a:solidFill>
              </a:rPr>
              <a:t>oper</a:t>
            </a:r>
            <a:endParaRPr lang="en-US" dirty="0">
              <a:solidFill>
                <a:schemeClr val="accent6"/>
              </a:solidFill>
            </a:endParaRPr>
          </a:p>
          <a:p>
            <a:r>
              <a:rPr lang="en-US" dirty="0">
                <a:solidFill>
                  <a:schemeClr val="accent6"/>
                </a:solidFill>
              </a:rPr>
              <a:t>SPI</a:t>
            </a:r>
          </a:p>
          <a:p>
            <a:r>
              <a:rPr lang="en-US" dirty="0">
                <a:solidFill>
                  <a:schemeClr val="accent6"/>
                </a:solidFill>
              </a:rPr>
              <a:t>MI</a:t>
            </a:r>
          </a:p>
          <a:p>
            <a:r>
              <a:rPr lang="en-US" dirty="0"/>
              <a:t>NI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EDF6FF67-4B2F-905C-87AC-B36D2345436C}"/>
              </a:ext>
            </a:extLst>
          </p:cNvPr>
          <p:cNvCxnSpPr>
            <a:cxnSpLocks/>
          </p:cNvCxnSpPr>
          <p:nvPr/>
        </p:nvCxnSpPr>
        <p:spPr>
          <a:xfrm>
            <a:off x="589453" y="2335665"/>
            <a:ext cx="1483662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B056AFB-5B0E-23D3-E387-3CE2CD8815BE}"/>
              </a:ext>
            </a:extLst>
          </p:cNvPr>
          <p:cNvCxnSpPr>
            <a:cxnSpLocks/>
          </p:cNvCxnSpPr>
          <p:nvPr/>
        </p:nvCxnSpPr>
        <p:spPr>
          <a:xfrm>
            <a:off x="589453" y="2888352"/>
            <a:ext cx="1483662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764E1316-A01D-EA9D-0790-B8A63DF814E2}"/>
              </a:ext>
            </a:extLst>
          </p:cNvPr>
          <p:cNvCxnSpPr>
            <a:cxnSpLocks/>
          </p:cNvCxnSpPr>
          <p:nvPr/>
        </p:nvCxnSpPr>
        <p:spPr>
          <a:xfrm>
            <a:off x="589453" y="5059117"/>
            <a:ext cx="1483662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45CB7237-F62C-1D61-861C-243131AD85D3}"/>
              </a:ext>
            </a:extLst>
          </p:cNvPr>
          <p:cNvCxnSpPr/>
          <p:nvPr/>
        </p:nvCxnSpPr>
        <p:spPr>
          <a:xfrm>
            <a:off x="1325367" y="2198673"/>
            <a:ext cx="2095928" cy="0"/>
          </a:xfrm>
          <a:prstGeom prst="straightConnector1">
            <a:avLst/>
          </a:prstGeom>
          <a:ln w="19050">
            <a:solidFill>
              <a:schemeClr val="accent1">
                <a:lumMod val="60000"/>
                <a:lumOff val="40000"/>
              </a:schemeClr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FDD1329D-B07E-0D34-F563-5DFDF25482E5}"/>
              </a:ext>
            </a:extLst>
          </p:cNvPr>
          <p:cNvSpPr txBox="1"/>
          <p:nvPr/>
        </p:nvSpPr>
        <p:spPr>
          <a:xfrm>
            <a:off x="3421295" y="2014007"/>
            <a:ext cx="992195" cy="3693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Matched</a:t>
            </a: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5CD1AED0-DE65-2F86-2B09-C67FE9A9F27E}"/>
              </a:ext>
            </a:extLst>
          </p:cNvPr>
          <p:cNvCxnSpPr/>
          <p:nvPr/>
        </p:nvCxnSpPr>
        <p:spPr>
          <a:xfrm>
            <a:off x="1325367" y="2752671"/>
            <a:ext cx="2095928" cy="0"/>
          </a:xfrm>
          <a:prstGeom prst="straightConnector1">
            <a:avLst/>
          </a:prstGeom>
          <a:ln w="19050">
            <a:solidFill>
              <a:srgbClr val="FF0000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1484B39B-652C-B033-4F15-2227B31D0F9F}"/>
              </a:ext>
            </a:extLst>
          </p:cNvPr>
          <p:cNvSpPr txBox="1"/>
          <p:nvPr/>
        </p:nvSpPr>
        <p:spPr>
          <a:xfrm>
            <a:off x="3426550" y="2311092"/>
            <a:ext cx="2651589" cy="92333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Partially Unmatched (Advertising, Marketing, Engineering, Indirect costs)</a:t>
            </a:r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5C00FDDC-3328-EEB9-511E-B9EA6B439637}"/>
              </a:ext>
            </a:extLst>
          </p:cNvPr>
          <p:cNvCxnSpPr/>
          <p:nvPr/>
        </p:nvCxnSpPr>
        <p:spPr>
          <a:xfrm>
            <a:off x="1325367" y="3298821"/>
            <a:ext cx="2095928" cy="0"/>
          </a:xfrm>
          <a:prstGeom prst="straightConnector1">
            <a:avLst/>
          </a:prstGeom>
          <a:ln w="19050">
            <a:solidFill>
              <a:srgbClr val="FF0000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32D425C1-DCE4-5CC9-43BB-76EE5D412538}"/>
              </a:ext>
            </a:extLst>
          </p:cNvPr>
          <p:cNvSpPr txBox="1"/>
          <p:nvPr/>
        </p:nvSpPr>
        <p:spPr>
          <a:xfrm>
            <a:off x="3421295" y="3114155"/>
            <a:ext cx="1208601" cy="3693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Unmatched</a:t>
            </a:r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9C4C79CB-3754-2C24-D445-E306A0EFD175}"/>
              </a:ext>
            </a:extLst>
          </p:cNvPr>
          <p:cNvCxnSpPr>
            <a:cxnSpLocks/>
            <a:stCxn id="5" idx="3"/>
          </p:cNvCxnSpPr>
          <p:nvPr/>
        </p:nvCxnSpPr>
        <p:spPr>
          <a:xfrm>
            <a:off x="1952092" y="3583116"/>
            <a:ext cx="1469203" cy="2857"/>
          </a:xfrm>
          <a:prstGeom prst="straightConnector1">
            <a:avLst/>
          </a:prstGeom>
          <a:ln w="19050">
            <a:solidFill>
              <a:schemeClr val="accent1">
                <a:lumMod val="60000"/>
                <a:lumOff val="40000"/>
              </a:schemeClr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C7CF2325-0AD0-6F37-1A84-1E29346582E4}"/>
              </a:ext>
            </a:extLst>
          </p:cNvPr>
          <p:cNvSpPr txBox="1"/>
          <p:nvPr/>
        </p:nvSpPr>
        <p:spPr>
          <a:xfrm>
            <a:off x="3421295" y="3401307"/>
            <a:ext cx="1080360" cy="3693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Matched?</a:t>
            </a:r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15AF4728-7592-8645-B547-5E1226D428E2}"/>
              </a:ext>
            </a:extLst>
          </p:cNvPr>
          <p:cNvCxnSpPr>
            <a:cxnSpLocks/>
          </p:cNvCxnSpPr>
          <p:nvPr/>
        </p:nvCxnSpPr>
        <p:spPr>
          <a:xfrm>
            <a:off x="1325367" y="3872905"/>
            <a:ext cx="2095928" cy="0"/>
          </a:xfrm>
          <a:prstGeom prst="straightConnector1">
            <a:avLst/>
          </a:prstGeom>
          <a:ln w="19050">
            <a:solidFill>
              <a:schemeClr val="accent1">
                <a:lumMod val="60000"/>
                <a:lumOff val="40000"/>
              </a:schemeClr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E71529E7-1C67-86AC-5832-17165FE186A0}"/>
              </a:ext>
            </a:extLst>
          </p:cNvPr>
          <p:cNvSpPr txBox="1"/>
          <p:nvPr/>
        </p:nvSpPr>
        <p:spPr>
          <a:xfrm>
            <a:off x="3421295" y="3688239"/>
            <a:ext cx="992195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Matched</a:t>
            </a:r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3B6E7D43-A532-7801-1EFE-C32A5E1CB18D}"/>
              </a:ext>
            </a:extLst>
          </p:cNvPr>
          <p:cNvCxnSpPr>
            <a:cxnSpLocks/>
          </p:cNvCxnSpPr>
          <p:nvPr/>
        </p:nvCxnSpPr>
        <p:spPr>
          <a:xfrm>
            <a:off x="1325367" y="4148256"/>
            <a:ext cx="2095928" cy="0"/>
          </a:xfrm>
          <a:prstGeom prst="straightConnector1">
            <a:avLst/>
          </a:prstGeom>
          <a:ln w="19050">
            <a:solidFill>
              <a:schemeClr val="accent1">
                <a:lumMod val="60000"/>
                <a:lumOff val="40000"/>
              </a:schemeClr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1DEAA27B-7C1A-A675-8127-6644CCF92267}"/>
              </a:ext>
            </a:extLst>
          </p:cNvPr>
          <p:cNvSpPr txBox="1"/>
          <p:nvPr/>
        </p:nvSpPr>
        <p:spPr>
          <a:xfrm>
            <a:off x="3421295" y="3963590"/>
            <a:ext cx="992195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Matched</a:t>
            </a:r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3BC4DC62-CBC1-0277-4B80-C84C9AC1BF31}"/>
              </a:ext>
            </a:extLst>
          </p:cNvPr>
          <p:cNvCxnSpPr>
            <a:cxnSpLocks/>
          </p:cNvCxnSpPr>
          <p:nvPr/>
        </p:nvCxnSpPr>
        <p:spPr>
          <a:xfrm>
            <a:off x="1633591" y="4403499"/>
            <a:ext cx="1787704" cy="0"/>
          </a:xfrm>
          <a:prstGeom prst="straightConnector1">
            <a:avLst/>
          </a:prstGeom>
          <a:ln w="19050">
            <a:solidFill>
              <a:schemeClr val="accent1">
                <a:lumMod val="60000"/>
                <a:lumOff val="40000"/>
              </a:schemeClr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657C1ABB-0AE5-0119-D163-E7EE8B067B41}"/>
              </a:ext>
            </a:extLst>
          </p:cNvPr>
          <p:cNvSpPr txBox="1"/>
          <p:nvPr/>
        </p:nvSpPr>
        <p:spPr>
          <a:xfrm>
            <a:off x="3421295" y="4218833"/>
            <a:ext cx="992195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Matched</a:t>
            </a:r>
          </a:p>
        </p:txBody>
      </p: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893BF90A-52B9-7EBA-F25D-EA0F7420C399}"/>
              </a:ext>
            </a:extLst>
          </p:cNvPr>
          <p:cNvCxnSpPr>
            <a:cxnSpLocks/>
          </p:cNvCxnSpPr>
          <p:nvPr/>
        </p:nvCxnSpPr>
        <p:spPr>
          <a:xfrm>
            <a:off x="1325367" y="4669601"/>
            <a:ext cx="2095928" cy="0"/>
          </a:xfrm>
          <a:prstGeom prst="straightConnector1">
            <a:avLst/>
          </a:prstGeom>
          <a:ln w="19050">
            <a:solidFill>
              <a:srgbClr val="FF0000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>
            <a:extLst>
              <a:ext uri="{FF2B5EF4-FFF2-40B4-BE49-F238E27FC236}">
                <a16:creationId xmlns:a16="http://schemas.microsoft.com/office/drawing/2014/main" id="{60713B34-4A73-F142-4FCF-F9FA049E7E5C}"/>
              </a:ext>
            </a:extLst>
          </p:cNvPr>
          <p:cNvSpPr txBox="1"/>
          <p:nvPr/>
        </p:nvSpPr>
        <p:spPr>
          <a:xfrm>
            <a:off x="3421295" y="4484935"/>
            <a:ext cx="1315092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Unmatched</a:t>
            </a:r>
          </a:p>
        </p:txBody>
      </p: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AD026723-D9D5-245C-A66F-14C41A5F98AB}"/>
              </a:ext>
            </a:extLst>
          </p:cNvPr>
          <p:cNvCxnSpPr>
            <a:cxnSpLocks/>
          </p:cNvCxnSpPr>
          <p:nvPr/>
        </p:nvCxnSpPr>
        <p:spPr>
          <a:xfrm>
            <a:off x="1633591" y="4916000"/>
            <a:ext cx="1787704" cy="0"/>
          </a:xfrm>
          <a:prstGeom prst="straightConnector1">
            <a:avLst/>
          </a:prstGeom>
          <a:ln w="19050">
            <a:solidFill>
              <a:schemeClr val="accent1">
                <a:lumMod val="60000"/>
                <a:lumOff val="40000"/>
              </a:schemeClr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>
            <a:extLst>
              <a:ext uri="{FF2B5EF4-FFF2-40B4-BE49-F238E27FC236}">
                <a16:creationId xmlns:a16="http://schemas.microsoft.com/office/drawing/2014/main" id="{335C0D89-6651-42CA-47CD-044A0F695A49}"/>
              </a:ext>
            </a:extLst>
          </p:cNvPr>
          <p:cNvSpPr txBox="1"/>
          <p:nvPr/>
        </p:nvSpPr>
        <p:spPr>
          <a:xfrm>
            <a:off x="3421295" y="4731334"/>
            <a:ext cx="992195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Matched</a:t>
            </a:r>
          </a:p>
        </p:txBody>
      </p:sp>
      <p:pic>
        <p:nvPicPr>
          <p:cNvPr id="38" name="Picture 37">
            <a:extLst>
              <a:ext uri="{FF2B5EF4-FFF2-40B4-BE49-F238E27FC236}">
                <a16:creationId xmlns:a16="http://schemas.microsoft.com/office/drawing/2014/main" id="{4460681F-B2A5-6A70-FFD7-76A871BD2A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76692" y="3583578"/>
            <a:ext cx="4775559" cy="3161285"/>
          </a:xfrm>
          <a:prstGeom prst="rect">
            <a:avLst/>
          </a:prstGeom>
        </p:spPr>
      </p:pic>
      <p:sp>
        <p:nvSpPr>
          <p:cNvPr id="39" name="TextBox 38">
            <a:extLst>
              <a:ext uri="{FF2B5EF4-FFF2-40B4-BE49-F238E27FC236}">
                <a16:creationId xmlns:a16="http://schemas.microsoft.com/office/drawing/2014/main" id="{62482A86-BC58-2FB4-CC62-02EC48B013C9}"/>
              </a:ext>
            </a:extLst>
          </p:cNvPr>
          <p:cNvSpPr txBox="1"/>
          <p:nvPr/>
        </p:nvSpPr>
        <p:spPr>
          <a:xfrm>
            <a:off x="3690790" y="6289608"/>
            <a:ext cx="24052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Dichev</a:t>
            </a:r>
            <a:r>
              <a:rPr lang="en-US" dirty="0"/>
              <a:t> and Tang (2008)</a:t>
            </a:r>
          </a:p>
        </p:txBody>
      </p: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840BBC8A-C5DA-5C49-9B53-7E947F3278B9}"/>
              </a:ext>
            </a:extLst>
          </p:cNvPr>
          <p:cNvCxnSpPr/>
          <p:nvPr/>
        </p:nvCxnSpPr>
        <p:spPr>
          <a:xfrm>
            <a:off x="3421295" y="2425700"/>
            <a:ext cx="0" cy="688455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65392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5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2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2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2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2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2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2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2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5" grpId="0"/>
      <p:bldP spid="17" grpId="0"/>
      <p:bldP spid="19" grpId="0"/>
      <p:bldP spid="21" grpId="0"/>
      <p:bldP spid="24" grpId="0"/>
      <p:bldP spid="28" grpId="0"/>
      <p:bldP spid="30" grpId="0"/>
      <p:bldP spid="33" grpId="0"/>
      <p:bldP spid="36" grpId="0"/>
      <p:bldP spid="3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A007C8-18AD-421E-7D1D-D6D3D9DFA6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Is the Daniel et al. (1997) Portfolio Adjustment sufficient?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39328D-EDD4-904E-6D33-54465F73C8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This study largely relies on controlling for expected returns by using a portfolio matched on size, BTM, and momentum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1D23068-00AD-D268-F7A0-0E388934B4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0514BA-EE8E-4030-AB47-A2FE17A3D8B0}" type="slidenum">
              <a:rPr lang="en-US" smtClean="0"/>
              <a:t>7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398C8DE-B146-C61F-270B-22DF04BF68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20426" y="2866489"/>
            <a:ext cx="6456470" cy="3854985"/>
          </a:xfrm>
          <a:prstGeom prst="rect">
            <a:avLst/>
          </a:prstGeom>
        </p:spPr>
      </p:pic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8C9E74DD-51B0-B4DC-9D26-918577EC8B3A}"/>
              </a:ext>
            </a:extLst>
          </p:cNvPr>
          <p:cNvSpPr txBox="1">
            <a:spLocks/>
          </p:cNvSpPr>
          <p:nvPr/>
        </p:nvSpPr>
        <p:spPr>
          <a:xfrm>
            <a:off x="838200" y="2866489"/>
            <a:ext cx="4596829" cy="38549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err="1"/>
              <a:t>Fama</a:t>
            </a:r>
            <a:r>
              <a:rPr lang="en-US" dirty="0"/>
              <a:t> &amp; French (2015) does not replicate well</a:t>
            </a:r>
          </a:p>
          <a:p>
            <a:r>
              <a:rPr lang="en-US" dirty="0"/>
              <a:t>Removing microcaps</a:t>
            </a:r>
          </a:p>
          <a:p>
            <a:r>
              <a:rPr lang="en-US" dirty="0"/>
              <a:t>Weighting regressions by MVE</a:t>
            </a:r>
          </a:p>
          <a:p>
            <a:r>
              <a:rPr lang="en-US" dirty="0"/>
              <a:t>Using similar procedure as in Hou, </a:t>
            </a:r>
            <a:r>
              <a:rPr lang="en-US" dirty="0" err="1"/>
              <a:t>Xue</a:t>
            </a:r>
            <a:r>
              <a:rPr lang="en-US" dirty="0"/>
              <a:t>, Zhang (2020)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57159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C311A4-D669-7029-9925-B2EDA8759FD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420313"/>
            <a:ext cx="9144000" cy="2387600"/>
          </a:xfrm>
        </p:spPr>
        <p:txBody>
          <a:bodyPr/>
          <a:lstStyle/>
          <a:p>
            <a:r>
              <a:rPr lang="en-US" dirty="0"/>
              <a:t>Thank you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9CF650E-F786-6D56-969B-2DB83C9229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0514BA-EE8E-4030-AB47-A2FE17A3D8B0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82465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29AF8C"/>
      </a:accent1>
      <a:accent2>
        <a:srgbClr val="97BE49"/>
      </a:accent2>
      <a:accent3>
        <a:srgbClr val="3D9CCC"/>
      </a:accent3>
      <a:accent4>
        <a:srgbClr val="7C60C6"/>
      </a:accent4>
      <a:accent5>
        <a:srgbClr val="C9492C"/>
      </a:accent5>
      <a:accent6>
        <a:srgbClr val="D58C2E"/>
      </a:accent6>
      <a:hlink>
        <a:srgbClr val="0563C1"/>
      </a:hlink>
      <a:folHlink>
        <a:srgbClr val="954F72"/>
      </a:folHlink>
    </a:clrScheme>
    <a:fontScheme name="Tw Cen MT">
      <a:majorFont>
        <a:latin typeface="Tw Cen MT" panose="020B0602020104020603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3E4F19A7-A959-40BB-972C-4880BAF8EB0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1825</TotalTime>
  <Words>279</Words>
  <Application>Microsoft Office PowerPoint</Application>
  <PresentationFormat>Widescreen</PresentationFormat>
  <Paragraphs>77</Paragraphs>
  <Slides>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Calibri</vt:lpstr>
      <vt:lpstr>Tw Cen MT</vt:lpstr>
      <vt:lpstr>Office Theme</vt:lpstr>
      <vt:lpstr>Is the Profitability Anomaly Distinct from the Mispricing of Earnings Beyond Operating Profit?</vt:lpstr>
      <vt:lpstr>Different levels of profit predict returns </vt:lpstr>
      <vt:lpstr>Do we know this already?</vt:lpstr>
      <vt:lpstr>FASB—Top Priorities by Respondent Type</vt:lpstr>
      <vt:lpstr>IASB—Subtotals: New subtotals and categories?</vt:lpstr>
      <vt:lpstr>The idea of matching is interesting</vt:lpstr>
      <vt:lpstr>Is the Daniel et al. (1997) Portfolio Adjustment sufficient?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Is the Profitability Anomaly Distinct from the Mispricing of Earnings Beyond Operating Profit?</dc:title>
  <dc:creator>Raval, Vivek</dc:creator>
  <cp:lastModifiedBy>Raval, Vivek</cp:lastModifiedBy>
  <cp:revision>5</cp:revision>
  <dcterms:created xsi:type="dcterms:W3CDTF">2022-08-09T22:43:31Z</dcterms:created>
  <dcterms:modified xsi:type="dcterms:W3CDTF">2022-08-12T19:31:02Z</dcterms:modified>
</cp:coreProperties>
</file>