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57" r:id="rId4"/>
    <p:sldId id="273" r:id="rId5"/>
    <p:sldId id="258" r:id="rId6"/>
    <p:sldId id="259" r:id="rId7"/>
    <p:sldId id="274" r:id="rId8"/>
    <p:sldId id="261" r:id="rId9"/>
    <p:sldId id="262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/>
    <p:restoredTop sz="94626"/>
  </p:normalViewPr>
  <p:slideViewPr>
    <p:cSldViewPr snapToGrid="0" snapToObjects="1">
      <p:cViewPr varScale="1">
        <p:scale>
          <a:sx n="68" d="100"/>
          <a:sy n="68" d="100"/>
        </p:scale>
        <p:origin x="680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Large rock formation under dark clouds with a dirt road in the foreground"/>
          <p:cNvSpPr>
            <a:spLocks noGrp="1"/>
          </p:cNvSpPr>
          <p:nvPr>
            <p:ph type="pic" idx="22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lose-up of wild plants growing between rocks"/>
          <p:cNvSpPr>
            <a:spLocks noGrp="1"/>
          </p:cNvSpPr>
          <p:nvPr>
            <p:ph type="pic" sz="quarter" idx="21"/>
          </p:nvPr>
        </p:nvSpPr>
        <p:spPr>
          <a:xfrm>
            <a:off x="15430500" y="7085409"/>
            <a:ext cx="8128000" cy="5410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Large rock formation under dark clouds with a dirt road in the foreground"/>
          <p:cNvSpPr>
            <a:spLocks noGrp="1"/>
          </p:cNvSpPr>
          <p:nvPr>
            <p:ph type="pic" idx="22"/>
          </p:nvPr>
        </p:nvSpPr>
        <p:spPr>
          <a:xfrm>
            <a:off x="-2933700" y="1270000"/>
            <a:ext cx="22699133" cy="11277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Close-up of a wild plant growing between lava rocks"/>
          <p:cNvSpPr>
            <a:spLocks noGrp="1"/>
          </p:cNvSpPr>
          <p:nvPr>
            <p:ph type="pic" sz="quarter" idx="23"/>
          </p:nvPr>
        </p:nvSpPr>
        <p:spPr>
          <a:xfrm>
            <a:off x="15430500" y="1270000"/>
            <a:ext cx="81280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waterfall surrounded by a green rocky landscape"/>
          <p:cNvSpPr>
            <a:spLocks noGrp="1"/>
          </p:cNvSpPr>
          <p:nvPr>
            <p:ph type="pic" idx="21"/>
          </p:nvPr>
        </p:nvSpPr>
        <p:spPr>
          <a:xfrm>
            <a:off x="-1511300" y="-3721100"/>
            <a:ext cx="28511500" cy="190302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Vivek Raval, AAA Annual Meeting 2022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t>Vivek Raval, AAA Annual Meeting 2022</a:t>
            </a:r>
          </a:p>
        </p:txBody>
      </p:sp>
      <p:sp>
        <p:nvSpPr>
          <p:cNvPr id="152" name="Emotional Media Content, Investor Sentiment, and Long-term Return Reversals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2365188">
              <a:defRPr sz="11252" spc="-225"/>
            </a:lvl1pPr>
          </a:lstStyle>
          <a:p>
            <a:r>
              <a:rPr dirty="0"/>
              <a:t>Emotional Media Content, Investor Sentiment, and Long-term Return Reversals</a:t>
            </a:r>
          </a:p>
        </p:txBody>
      </p:sp>
      <p:sp>
        <p:nvSpPr>
          <p:cNvPr id="153" name="Discussion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Discussion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What this paper does conceptuall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this paper does </a:t>
            </a:r>
            <a:r>
              <a:rPr i="1"/>
              <a:t>conceptually</a:t>
            </a:r>
          </a:p>
        </p:txBody>
      </p:sp>
      <p:sp>
        <p:nvSpPr>
          <p:cNvPr id="195" name="A further investigation of Hillert, Jacobs, Müller (RFS, 2014)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/>
              <a:t>All tone is not created equal</a:t>
            </a:r>
            <a:endParaRPr i="1" dirty="0"/>
          </a:p>
        </p:txBody>
      </p:sp>
      <p:pic>
        <p:nvPicPr>
          <p:cNvPr id="19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232" y="3669983"/>
            <a:ext cx="12217668" cy="956498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Papers conclude that media tone matters for predicting returns and earnings (e.g., Tetlock, Saar-Tsechansky, MacKassy, 2008)…"/>
          <p:cNvSpPr txBox="1"/>
          <p:nvPr/>
        </p:nvSpPr>
        <p:spPr>
          <a:xfrm>
            <a:off x="13837552" y="3643351"/>
            <a:ext cx="10169658" cy="9566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096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600"/>
            </a:pPr>
            <a:r>
              <a:rPr dirty="0"/>
              <a:t>Papers conclude that media tone matters for predicting returns and earnings (e.g., </a:t>
            </a:r>
            <a:r>
              <a:rPr dirty="0" err="1"/>
              <a:t>Tetlock</a:t>
            </a:r>
            <a:r>
              <a:rPr dirty="0"/>
              <a:t>, </a:t>
            </a:r>
            <a:r>
              <a:rPr sz="4800" dirty="0"/>
              <a:t>Saar</a:t>
            </a:r>
            <a:r>
              <a:rPr dirty="0"/>
              <a:t>-</a:t>
            </a:r>
            <a:r>
              <a:rPr dirty="0" err="1"/>
              <a:t>Tsechansky</a:t>
            </a:r>
            <a:r>
              <a:rPr dirty="0"/>
              <a:t>, </a:t>
            </a:r>
            <a:r>
              <a:rPr dirty="0" err="1"/>
              <a:t>MacKassy</a:t>
            </a:r>
            <a:r>
              <a:rPr dirty="0"/>
              <a:t>, 2008)</a:t>
            </a:r>
          </a:p>
          <a:p>
            <a:pPr marL="6096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600"/>
            </a:pPr>
            <a:r>
              <a:rPr lang="en-US" dirty="0" err="1"/>
              <a:t>Hillert</a:t>
            </a:r>
            <a:r>
              <a:rPr lang="en-US" dirty="0"/>
              <a:t>, Jacobs, Müller (RFS, 2014)</a:t>
            </a:r>
            <a:r>
              <a:rPr dirty="0"/>
              <a:t> provide evidence that media coverage is partially creating return momentum, and that tone enhances the effect. </a:t>
            </a:r>
          </a:p>
          <a:p>
            <a:pPr marL="6096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600"/>
            </a:pPr>
            <a:r>
              <a:rPr dirty="0"/>
              <a:t>DST: “…it is, therefore, necessary to separate tone with factual antecedents from tone based on emotional content.”</a:t>
            </a:r>
          </a:p>
        </p:txBody>
      </p:sp>
      <p:sp>
        <p:nvSpPr>
          <p:cNvPr id="1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895135" y="13329815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My initial (very frank) assessment of the pap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40805">
              <a:defRPr sz="8160" spc="-163"/>
            </a:lvl1pPr>
          </a:lstStyle>
          <a:p>
            <a:r>
              <a:rPr lang="en-US" dirty="0"/>
              <a:t>A cool measure and a market response</a:t>
            </a:r>
            <a:endParaRPr dirty="0"/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DA95688-EC46-4C9B-084A-7400F394789B}"/>
              </a:ext>
            </a:extLst>
          </p:cNvPr>
          <p:cNvGrpSpPr/>
          <p:nvPr/>
        </p:nvGrpSpPr>
        <p:grpSpPr>
          <a:xfrm>
            <a:off x="3559360" y="2789377"/>
            <a:ext cx="17200179" cy="5056537"/>
            <a:chOff x="3694825" y="5261640"/>
            <a:chExt cx="17200179" cy="5056537"/>
          </a:xfrm>
        </p:grpSpPr>
        <p:sp>
          <p:nvSpPr>
            <p:cNvPr id="2" name="Star: 16 Points 1">
              <a:extLst>
                <a:ext uri="{FF2B5EF4-FFF2-40B4-BE49-F238E27FC236}">
                  <a16:creationId xmlns:a16="http://schemas.microsoft.com/office/drawing/2014/main" id="{7C6FA42A-51A4-8C25-3B6B-72C9C6EBAFF9}"/>
                </a:ext>
              </a:extLst>
            </p:cNvPr>
            <p:cNvSpPr/>
            <p:nvPr/>
          </p:nvSpPr>
          <p:spPr>
            <a:xfrm>
              <a:off x="3694825" y="5602602"/>
              <a:ext cx="4724400" cy="4267200"/>
            </a:xfrm>
            <a:prstGeom prst="star16">
              <a:avLst/>
            </a:prstGeom>
            <a:noFill/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44239B4-8F09-E10E-FD65-B6C54DA9C2AF}"/>
                </a:ext>
              </a:extLst>
            </p:cNvPr>
            <p:cNvSpPr txBox="1"/>
            <p:nvPr/>
          </p:nvSpPr>
          <p:spPr>
            <a:xfrm>
              <a:off x="4552258" y="6890639"/>
              <a:ext cx="3009534" cy="15799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4800" dirty="0"/>
                <a:t>Emotion vs Fact</a:t>
              </a:r>
              <a:endParaRPr kumimoji="0" lang="en-US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4" name="Arrow: Right 3">
              <a:extLst>
                <a:ext uri="{FF2B5EF4-FFF2-40B4-BE49-F238E27FC236}">
                  <a16:creationId xmlns:a16="http://schemas.microsoft.com/office/drawing/2014/main" id="{784813F8-4196-FFB2-7F3B-6344FB3754DA}"/>
                </a:ext>
              </a:extLst>
            </p:cNvPr>
            <p:cNvSpPr/>
            <p:nvPr/>
          </p:nvSpPr>
          <p:spPr>
            <a:xfrm>
              <a:off x="8978025" y="6890639"/>
              <a:ext cx="4445000" cy="1433638"/>
            </a:xfrm>
            <a:prstGeom prst="rightArrow">
              <a:avLst/>
            </a:prstGeom>
            <a:noFill/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5" name="Scroll: Horizontal 4">
              <a:extLst>
                <a:ext uri="{FF2B5EF4-FFF2-40B4-BE49-F238E27FC236}">
                  <a16:creationId xmlns:a16="http://schemas.microsoft.com/office/drawing/2014/main" id="{4C622A5A-7DA6-7422-45B1-9D33A5ABA9F1}"/>
                </a:ext>
              </a:extLst>
            </p:cNvPr>
            <p:cNvSpPr/>
            <p:nvPr/>
          </p:nvSpPr>
          <p:spPr>
            <a:xfrm>
              <a:off x="13829425" y="5261640"/>
              <a:ext cx="6286500" cy="5056537"/>
            </a:xfrm>
            <a:prstGeom prst="horizontalScroll">
              <a:avLst/>
            </a:prstGeom>
            <a:noFill/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6824C05-12DA-FD18-4F60-D99D7B8F727F}"/>
                </a:ext>
              </a:extLst>
            </p:cNvPr>
            <p:cNvSpPr txBox="1"/>
            <p:nvPr/>
          </p:nvSpPr>
          <p:spPr>
            <a:xfrm>
              <a:off x="14791997" y="6590142"/>
              <a:ext cx="4615356" cy="23185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4800" dirty="0"/>
                <a:t>Risk-adjusted returns related to tone</a:t>
              </a:r>
              <a:endParaRPr kumimoji="0" lang="en-US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9780000-AF76-0BBA-5DDA-F88ED940109E}"/>
                </a:ext>
              </a:extLst>
            </p:cNvPr>
            <p:cNvSpPr txBox="1"/>
            <p:nvPr/>
          </p:nvSpPr>
          <p:spPr>
            <a:xfrm>
              <a:off x="18228004" y="8470559"/>
              <a:ext cx="2667000" cy="12105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7200" b="0" i="1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Aldhabi" panose="020B0604020202020204" pitchFamily="2" charset="-78"/>
                  <a:cs typeface="Aldhabi" panose="020B0604020202020204" pitchFamily="2" charset="-78"/>
                  <a:sym typeface="Helvetica Neue"/>
                </a:rPr>
                <a:t>α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My initial (very frank) assessment of the pap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40805">
              <a:defRPr sz="8160" spc="-163"/>
            </a:lvl1pPr>
          </a:lstStyle>
          <a:p>
            <a:r>
              <a:rPr lang="en-US" dirty="0"/>
              <a:t>A cool measure and a market response</a:t>
            </a:r>
            <a:endParaRPr dirty="0"/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DA95688-EC46-4C9B-084A-7400F394789B}"/>
              </a:ext>
            </a:extLst>
          </p:cNvPr>
          <p:cNvGrpSpPr/>
          <p:nvPr/>
        </p:nvGrpSpPr>
        <p:grpSpPr>
          <a:xfrm>
            <a:off x="3559360" y="2789377"/>
            <a:ext cx="17200179" cy="5056537"/>
            <a:chOff x="3694825" y="5261640"/>
            <a:chExt cx="17200179" cy="5056537"/>
          </a:xfrm>
        </p:grpSpPr>
        <p:sp>
          <p:nvSpPr>
            <p:cNvPr id="2" name="Star: 16 Points 1">
              <a:extLst>
                <a:ext uri="{FF2B5EF4-FFF2-40B4-BE49-F238E27FC236}">
                  <a16:creationId xmlns:a16="http://schemas.microsoft.com/office/drawing/2014/main" id="{7C6FA42A-51A4-8C25-3B6B-72C9C6EBAFF9}"/>
                </a:ext>
              </a:extLst>
            </p:cNvPr>
            <p:cNvSpPr/>
            <p:nvPr/>
          </p:nvSpPr>
          <p:spPr>
            <a:xfrm>
              <a:off x="3694825" y="5602602"/>
              <a:ext cx="4724400" cy="4267200"/>
            </a:xfrm>
            <a:prstGeom prst="star16">
              <a:avLst/>
            </a:prstGeom>
            <a:noFill/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44239B4-8F09-E10E-FD65-B6C54DA9C2AF}"/>
                </a:ext>
              </a:extLst>
            </p:cNvPr>
            <p:cNvSpPr txBox="1"/>
            <p:nvPr/>
          </p:nvSpPr>
          <p:spPr>
            <a:xfrm>
              <a:off x="4552258" y="6890639"/>
              <a:ext cx="3009534" cy="15799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4800" dirty="0"/>
                <a:t>Emotion vs Fact</a:t>
              </a:r>
              <a:endParaRPr kumimoji="0" lang="en-US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4" name="Arrow: Right 3">
              <a:extLst>
                <a:ext uri="{FF2B5EF4-FFF2-40B4-BE49-F238E27FC236}">
                  <a16:creationId xmlns:a16="http://schemas.microsoft.com/office/drawing/2014/main" id="{784813F8-4196-FFB2-7F3B-6344FB3754DA}"/>
                </a:ext>
              </a:extLst>
            </p:cNvPr>
            <p:cNvSpPr/>
            <p:nvPr/>
          </p:nvSpPr>
          <p:spPr>
            <a:xfrm>
              <a:off x="8978025" y="6890639"/>
              <a:ext cx="4445000" cy="1433638"/>
            </a:xfrm>
            <a:prstGeom prst="rightArrow">
              <a:avLst/>
            </a:prstGeom>
            <a:noFill/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5" name="Scroll: Horizontal 4">
              <a:extLst>
                <a:ext uri="{FF2B5EF4-FFF2-40B4-BE49-F238E27FC236}">
                  <a16:creationId xmlns:a16="http://schemas.microsoft.com/office/drawing/2014/main" id="{4C622A5A-7DA6-7422-45B1-9D33A5ABA9F1}"/>
                </a:ext>
              </a:extLst>
            </p:cNvPr>
            <p:cNvSpPr/>
            <p:nvPr/>
          </p:nvSpPr>
          <p:spPr>
            <a:xfrm>
              <a:off x="13829425" y="5261640"/>
              <a:ext cx="6286500" cy="5056537"/>
            </a:xfrm>
            <a:prstGeom prst="horizontalScroll">
              <a:avLst/>
            </a:prstGeom>
            <a:noFill/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6824C05-12DA-FD18-4F60-D99D7B8F727F}"/>
                </a:ext>
              </a:extLst>
            </p:cNvPr>
            <p:cNvSpPr txBox="1"/>
            <p:nvPr/>
          </p:nvSpPr>
          <p:spPr>
            <a:xfrm>
              <a:off x="14791997" y="6590142"/>
              <a:ext cx="4615356" cy="23185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4800" dirty="0"/>
                <a:t>Risk-adjusted returns related to tone</a:t>
              </a:r>
              <a:endParaRPr kumimoji="0" lang="en-US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9780000-AF76-0BBA-5DDA-F88ED940109E}"/>
                </a:ext>
              </a:extLst>
            </p:cNvPr>
            <p:cNvSpPr txBox="1"/>
            <p:nvPr/>
          </p:nvSpPr>
          <p:spPr>
            <a:xfrm>
              <a:off x="18228004" y="8470559"/>
              <a:ext cx="2667000" cy="12105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7200" b="0" i="1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Aldhabi" panose="020B0604020202020204" pitchFamily="2" charset="-78"/>
                  <a:cs typeface="Aldhabi" panose="020B0604020202020204" pitchFamily="2" charset="-78"/>
                  <a:sym typeface="Helvetica Neue"/>
                </a:rPr>
                <a:t>α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8D995A8-3248-6714-4420-AE680C998DF8}"/>
              </a:ext>
            </a:extLst>
          </p:cNvPr>
          <p:cNvSpPr txBox="1"/>
          <p:nvPr/>
        </p:nvSpPr>
        <p:spPr>
          <a:xfrm>
            <a:off x="6620932" y="8469175"/>
            <a:ext cx="12293601" cy="26417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marR="0" indent="-4572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5500" dirty="0"/>
              <a:t> Where do articles come from?</a:t>
            </a:r>
            <a:r>
              <a:rPr kumimoji="0" lang="en-US" sz="55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</a:p>
          <a:p>
            <a:pPr marL="457200" marR="0" indent="-4572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55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Discussion of ‘Emotion’</a:t>
            </a:r>
          </a:p>
          <a:p>
            <a:pPr marL="457200" marR="0" indent="-4572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5500" dirty="0"/>
              <a:t> Discussion of the alpha</a:t>
            </a:r>
            <a:endParaRPr kumimoji="0" lang="en-US" sz="55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8833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Why DST might be importa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Media needs to meet demand</a:t>
            </a:r>
            <a:endParaRPr dirty="0"/>
          </a:p>
        </p:txBody>
      </p:sp>
      <p:sp>
        <p:nvSpPr>
          <p:cNvPr id="1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685FA9-E0EF-6975-1BA2-08FC1FD1D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74" y="2973902"/>
            <a:ext cx="10232225" cy="5915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9DB725-B0BE-7372-4AC4-B676FE424B57}"/>
              </a:ext>
            </a:extLst>
          </p:cNvPr>
          <p:cNvSpPr txBox="1"/>
          <p:nvPr/>
        </p:nvSpPr>
        <p:spPr>
          <a:xfrm>
            <a:off x="854874" y="9016006"/>
            <a:ext cx="10232225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https://www.quora.com/How-do-national-newspaper-editors-decide-which-stories-to-print-or-feature-on-the-front-page-of-their-websites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4E7FC4-8D6F-2FE6-06E5-FEEB3C1E587F}"/>
              </a:ext>
            </a:extLst>
          </p:cNvPr>
          <p:cNvSpPr/>
          <p:nvPr/>
        </p:nvSpPr>
        <p:spPr>
          <a:xfrm>
            <a:off x="13635567" y="3267058"/>
            <a:ext cx="2616200" cy="1579920"/>
          </a:xfrm>
          <a:prstGeom prst="rect">
            <a:avLst/>
          </a:prstGeom>
          <a:noFill/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Firm generates information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8D2A45-5722-5BBC-4BAB-8F98953D5BAB}"/>
              </a:ext>
            </a:extLst>
          </p:cNvPr>
          <p:cNvSpPr/>
          <p:nvPr/>
        </p:nvSpPr>
        <p:spPr>
          <a:xfrm>
            <a:off x="17331267" y="3250721"/>
            <a:ext cx="2616200" cy="1579920"/>
          </a:xfrm>
          <a:prstGeom prst="rect">
            <a:avLst/>
          </a:prstGeom>
          <a:noFill/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Media gathers the information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0FF2BE-62F7-A66C-E23D-8B4AE9D06827}"/>
              </a:ext>
            </a:extLst>
          </p:cNvPr>
          <p:cNvSpPr/>
          <p:nvPr/>
        </p:nvSpPr>
        <p:spPr>
          <a:xfrm>
            <a:off x="21026967" y="3250721"/>
            <a:ext cx="2616200" cy="1579920"/>
          </a:xfrm>
          <a:prstGeom prst="rect">
            <a:avLst/>
          </a:prstGeom>
          <a:noFill/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 </a:t>
            </a:r>
            <a:r>
              <a:rPr lang="en-US" sz="3200" u="sng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news</a:t>
            </a:r>
            <a:r>
              <a:rPr lang="en-US" sz="32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 report is provided to investors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E5BAB50-A332-E204-E5C5-E3DCAB399997}"/>
              </a:ext>
            </a:extLst>
          </p:cNvPr>
          <p:cNvCxnSpPr>
            <a:stCxn id="4" idx="3"/>
            <a:endCxn id="10" idx="1"/>
          </p:cNvCxnSpPr>
          <p:nvPr/>
        </p:nvCxnSpPr>
        <p:spPr>
          <a:xfrm flipV="1">
            <a:off x="16251767" y="4040681"/>
            <a:ext cx="1079500" cy="16337"/>
          </a:xfrm>
          <a:prstGeom prst="straightConnector1">
            <a:avLst/>
          </a:prstGeom>
          <a:noFill/>
          <a:ln w="76200" cap="flat">
            <a:solidFill>
              <a:schemeClr val="bg1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B29611A-F7C9-6A1D-B3E6-D24CB28C00CE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19947467" y="4040681"/>
            <a:ext cx="1079500" cy="0"/>
          </a:xfrm>
          <a:prstGeom prst="straightConnector1">
            <a:avLst/>
          </a:prstGeom>
          <a:noFill/>
          <a:ln w="76200" cap="flat">
            <a:solidFill>
              <a:schemeClr val="bg1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1904838-20EE-CCFE-F8DF-07FFC209C59B}"/>
              </a:ext>
            </a:extLst>
          </p:cNvPr>
          <p:cNvSpPr txBox="1"/>
          <p:nvPr/>
        </p:nvSpPr>
        <p:spPr>
          <a:xfrm>
            <a:off x="11791782" y="3435385"/>
            <a:ext cx="1410643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“push”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model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56F4EC-BD99-4A80-FB04-68457DB27DE8}"/>
              </a:ext>
            </a:extLst>
          </p:cNvPr>
          <p:cNvSpPr/>
          <p:nvPr/>
        </p:nvSpPr>
        <p:spPr>
          <a:xfrm>
            <a:off x="13635567" y="6220226"/>
            <a:ext cx="2616200" cy="2564805"/>
          </a:xfrm>
          <a:prstGeom prst="rect">
            <a:avLst/>
          </a:prstGeom>
          <a:noFill/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Investors have uncertainty about a topic/firm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0545BC-06D5-3FB7-036B-7F6D7C0BDD82}"/>
              </a:ext>
            </a:extLst>
          </p:cNvPr>
          <p:cNvSpPr/>
          <p:nvPr/>
        </p:nvSpPr>
        <p:spPr>
          <a:xfrm>
            <a:off x="17331267" y="6696331"/>
            <a:ext cx="2616200" cy="1579920"/>
          </a:xfrm>
          <a:prstGeom prst="rect">
            <a:avLst/>
          </a:prstGeom>
          <a:noFill/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Media wants to get more readers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5547B3-8453-6772-1B02-A63EE5355EDE}"/>
              </a:ext>
            </a:extLst>
          </p:cNvPr>
          <p:cNvSpPr/>
          <p:nvPr/>
        </p:nvSpPr>
        <p:spPr>
          <a:xfrm>
            <a:off x="21026967" y="6450110"/>
            <a:ext cx="2616200" cy="2072362"/>
          </a:xfrm>
          <a:prstGeom prst="rect">
            <a:avLst/>
          </a:prstGeom>
          <a:noFill/>
          <a:ln w="762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u="sng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Non-news content</a:t>
            </a:r>
            <a:r>
              <a:rPr lang="en-US" sz="32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 is provided to investors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6FD1A60-1732-ABE7-1D60-758FD03473AE}"/>
              </a:ext>
            </a:extLst>
          </p:cNvPr>
          <p:cNvCxnSpPr>
            <a:cxnSpLocks/>
            <a:stCxn id="17" idx="3"/>
            <a:endCxn id="18" idx="1"/>
          </p:cNvCxnSpPr>
          <p:nvPr/>
        </p:nvCxnSpPr>
        <p:spPr>
          <a:xfrm flipV="1">
            <a:off x="16251767" y="7486291"/>
            <a:ext cx="1079500" cy="16338"/>
          </a:xfrm>
          <a:prstGeom prst="straightConnector1">
            <a:avLst/>
          </a:prstGeom>
          <a:noFill/>
          <a:ln w="76200" cap="flat">
            <a:solidFill>
              <a:schemeClr val="bg1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31C23B5-4C0F-2FA1-5B65-7AB4322F3966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>
            <a:off x="19947467" y="7486291"/>
            <a:ext cx="1079500" cy="0"/>
          </a:xfrm>
          <a:prstGeom prst="straightConnector1">
            <a:avLst/>
          </a:prstGeom>
          <a:noFill/>
          <a:ln w="76200" cap="flat">
            <a:solidFill>
              <a:schemeClr val="bg1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57A39CA-B8D3-9C9F-EF27-A05C234CBE34}"/>
              </a:ext>
            </a:extLst>
          </p:cNvPr>
          <p:cNvSpPr txBox="1"/>
          <p:nvPr/>
        </p:nvSpPr>
        <p:spPr>
          <a:xfrm>
            <a:off x="11791782" y="6880995"/>
            <a:ext cx="1410643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“pull”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model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049D97-DFEC-888E-12B8-C5535B612E02}"/>
              </a:ext>
            </a:extLst>
          </p:cNvPr>
          <p:cNvSpPr/>
          <p:nvPr/>
        </p:nvSpPr>
        <p:spPr>
          <a:xfrm>
            <a:off x="13635567" y="6256653"/>
            <a:ext cx="2616200" cy="2564805"/>
          </a:xfrm>
          <a:prstGeom prst="rect">
            <a:avLst/>
          </a:prstGeom>
          <a:noFill/>
          <a:ln w="762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B8BAD93-5BF6-915B-A28D-117E3ED0B5E4}"/>
              </a:ext>
            </a:extLst>
          </p:cNvPr>
          <p:cNvSpPr/>
          <p:nvPr/>
        </p:nvSpPr>
        <p:spPr>
          <a:xfrm>
            <a:off x="17331267" y="6240315"/>
            <a:ext cx="2616200" cy="2564805"/>
          </a:xfrm>
          <a:prstGeom prst="rect">
            <a:avLst/>
          </a:prstGeom>
          <a:noFill/>
          <a:ln w="762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706CC47-21A9-A62F-9CC1-FD243601E876}"/>
              </a:ext>
            </a:extLst>
          </p:cNvPr>
          <p:cNvSpPr/>
          <p:nvPr/>
        </p:nvSpPr>
        <p:spPr>
          <a:xfrm>
            <a:off x="21026967" y="6240316"/>
            <a:ext cx="2616200" cy="2564805"/>
          </a:xfrm>
          <a:prstGeom prst="rect">
            <a:avLst/>
          </a:prstGeom>
          <a:noFill/>
          <a:ln w="762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u="sng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sng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u="sng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sng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416E3B0-630D-E162-BF24-002B68620693}"/>
              </a:ext>
            </a:extLst>
          </p:cNvPr>
          <p:cNvCxnSpPr>
            <a:cxnSpLocks/>
            <a:stCxn id="29" idx="3"/>
            <a:endCxn id="30" idx="1"/>
          </p:cNvCxnSpPr>
          <p:nvPr/>
        </p:nvCxnSpPr>
        <p:spPr>
          <a:xfrm flipV="1">
            <a:off x="16251767" y="7522718"/>
            <a:ext cx="1079500" cy="16338"/>
          </a:xfrm>
          <a:prstGeom prst="straightConnector1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C5F4110-332B-F955-F8A4-B1702C2D6FBE}"/>
              </a:ext>
            </a:extLst>
          </p:cNvPr>
          <p:cNvCxnSpPr>
            <a:cxnSpLocks/>
            <a:stCxn id="30" idx="3"/>
            <a:endCxn id="31" idx="1"/>
          </p:cNvCxnSpPr>
          <p:nvPr/>
        </p:nvCxnSpPr>
        <p:spPr>
          <a:xfrm>
            <a:off x="19947467" y="7522718"/>
            <a:ext cx="1079500" cy="1"/>
          </a:xfrm>
          <a:prstGeom prst="straightConnector1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9F7794E2-4A9E-E820-0E0E-2863164A7C2D}"/>
              </a:ext>
            </a:extLst>
          </p:cNvPr>
          <p:cNvSpPr/>
          <p:nvPr/>
        </p:nvSpPr>
        <p:spPr>
          <a:xfrm>
            <a:off x="13635567" y="2990240"/>
            <a:ext cx="2616200" cy="2564805"/>
          </a:xfrm>
          <a:prstGeom prst="rect">
            <a:avLst/>
          </a:prstGeom>
          <a:noFill/>
          <a:ln w="762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C02F22-6DFE-9EA5-0D4C-95F475BDA784}"/>
              </a:ext>
            </a:extLst>
          </p:cNvPr>
          <p:cNvSpPr/>
          <p:nvPr/>
        </p:nvSpPr>
        <p:spPr>
          <a:xfrm>
            <a:off x="17331267" y="2973902"/>
            <a:ext cx="2616200" cy="2564805"/>
          </a:xfrm>
          <a:prstGeom prst="rect">
            <a:avLst/>
          </a:prstGeom>
          <a:noFill/>
          <a:ln w="762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020FD67-4FB9-5F53-61C3-D29C6305932A}"/>
              </a:ext>
            </a:extLst>
          </p:cNvPr>
          <p:cNvSpPr/>
          <p:nvPr/>
        </p:nvSpPr>
        <p:spPr>
          <a:xfrm>
            <a:off x="21026967" y="2973903"/>
            <a:ext cx="2616200" cy="2564805"/>
          </a:xfrm>
          <a:prstGeom prst="rect">
            <a:avLst/>
          </a:prstGeom>
          <a:noFill/>
          <a:ln w="762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u="sng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sng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u="sng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sng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9462B58-E08D-930F-C375-FF9C7239DBDA}"/>
              </a:ext>
            </a:extLst>
          </p:cNvPr>
          <p:cNvCxnSpPr>
            <a:cxnSpLocks/>
            <a:stCxn id="34" idx="3"/>
            <a:endCxn id="35" idx="1"/>
          </p:cNvCxnSpPr>
          <p:nvPr/>
        </p:nvCxnSpPr>
        <p:spPr>
          <a:xfrm flipV="1">
            <a:off x="16251767" y="4256305"/>
            <a:ext cx="1079500" cy="16338"/>
          </a:xfrm>
          <a:prstGeom prst="straightConnector1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ACE0C47-F8EF-DBB8-3186-0C731A671A7E}"/>
              </a:ext>
            </a:extLst>
          </p:cNvPr>
          <p:cNvCxnSpPr>
            <a:cxnSpLocks/>
            <a:stCxn id="35" idx="3"/>
            <a:endCxn id="36" idx="1"/>
          </p:cNvCxnSpPr>
          <p:nvPr/>
        </p:nvCxnSpPr>
        <p:spPr>
          <a:xfrm>
            <a:off x="19947467" y="4256305"/>
            <a:ext cx="1079500" cy="1"/>
          </a:xfrm>
          <a:prstGeom prst="straightConnector1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8F970AD5-4B59-B0A3-C786-A5BA4FD04DDF}"/>
              </a:ext>
            </a:extLst>
          </p:cNvPr>
          <p:cNvSpPr/>
          <p:nvPr/>
        </p:nvSpPr>
        <p:spPr>
          <a:xfrm>
            <a:off x="0" y="10535463"/>
            <a:ext cx="24384000" cy="2195473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b="1" dirty="0">
              <a:solidFill>
                <a:srgbClr val="000000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7200" b="1" dirty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Is ‘Emotion’ separating these article types?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hallenge 1: Emotion-vs-Fac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The Intuition of </a:t>
            </a:r>
            <a:r>
              <a:rPr dirty="0"/>
              <a:t>Emotion-vs-Fact</a:t>
            </a:r>
          </a:p>
        </p:txBody>
      </p:sp>
      <p:sp>
        <p:nvSpPr>
          <p:cNvPr id="166" name="Does Emotional = not fact-based?"/>
          <p:cNvSpPr txBox="1">
            <a:spLocks noGrp="1"/>
          </p:cNvSpPr>
          <p:nvPr>
            <p:ph type="body" idx="21"/>
          </p:nvPr>
        </p:nvSpPr>
        <p:spPr>
          <a:xfrm>
            <a:off x="1206500" y="202583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Does Emotional = not fact-based?</a:t>
            </a:r>
          </a:p>
        </p:txBody>
      </p:sp>
      <p:sp>
        <p:nvSpPr>
          <p:cNvPr id="167" name="If our friend/partner/baby is crying, our first instinct is not to conclude they are delusional…"/>
          <p:cNvSpPr txBox="1">
            <a:spLocks noGrp="1"/>
          </p:cNvSpPr>
          <p:nvPr>
            <p:ph type="body" sz="half" idx="1"/>
          </p:nvPr>
        </p:nvSpPr>
        <p:spPr>
          <a:xfrm>
            <a:off x="1443564" y="7284602"/>
            <a:ext cx="22236782" cy="9347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99872" indent="-499872" defTabSz="1999437">
              <a:spcBef>
                <a:spcPts val="3600"/>
              </a:spcBef>
              <a:defRPr sz="3936"/>
            </a:pPr>
            <a:r>
              <a:rPr sz="3600" dirty="0"/>
              <a:t>Could ‘emotion-vs-fact’ instead be trying to separate categories of articles? </a:t>
            </a:r>
          </a:p>
        </p:txBody>
      </p:sp>
      <p:sp>
        <p:nvSpPr>
          <p:cNvPr id="1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2" name="Left-Right Arrow 1">
            <a:extLst>
              <a:ext uri="{FF2B5EF4-FFF2-40B4-BE49-F238E27FC236}">
                <a16:creationId xmlns:a16="http://schemas.microsoft.com/office/drawing/2014/main" id="{658587A7-E344-AEE7-9F14-2120E75BC4BE}"/>
              </a:ext>
            </a:extLst>
          </p:cNvPr>
          <p:cNvSpPr/>
          <p:nvPr/>
        </p:nvSpPr>
        <p:spPr>
          <a:xfrm>
            <a:off x="1354667" y="3352800"/>
            <a:ext cx="21505333" cy="2099733"/>
          </a:xfrm>
          <a:prstGeom prst="leftRightArrow">
            <a:avLst>
              <a:gd name="adj1" fmla="val 50000"/>
              <a:gd name="adj2" fmla="val 115323"/>
            </a:avLst>
          </a:prstGeom>
          <a:noFill/>
          <a:ln w="762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0AC012-A7AB-C0C1-DA20-FE599C112C92}"/>
              </a:ext>
            </a:extLst>
          </p:cNvPr>
          <p:cNvSpPr txBox="1"/>
          <p:nvPr/>
        </p:nvSpPr>
        <p:spPr>
          <a:xfrm>
            <a:off x="3697640" y="4077058"/>
            <a:ext cx="124072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Facts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35E241-031D-25A9-2BBB-FA114620E361}"/>
              </a:ext>
            </a:extLst>
          </p:cNvPr>
          <p:cNvSpPr txBox="1"/>
          <p:nvPr/>
        </p:nvSpPr>
        <p:spPr>
          <a:xfrm>
            <a:off x="18422398" y="4047034"/>
            <a:ext cx="204382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Emotions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2FBDB2-0C99-0662-2FB7-05333D8FBD5A}"/>
              </a:ext>
            </a:extLst>
          </p:cNvPr>
          <p:cNvSpPr txBox="1"/>
          <p:nvPr/>
        </p:nvSpPr>
        <p:spPr>
          <a:xfrm>
            <a:off x="1354667" y="5978009"/>
            <a:ext cx="1897634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If our friend/partner/baby is crying, our first instinct is not to conclude they are delusional</a:t>
            </a:r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207F7670-1201-3AA4-261C-340E7D65DEDA}"/>
              </a:ext>
            </a:extLst>
          </p:cNvPr>
          <p:cNvSpPr/>
          <p:nvPr/>
        </p:nvSpPr>
        <p:spPr>
          <a:xfrm>
            <a:off x="1354667" y="8263467"/>
            <a:ext cx="21505333" cy="2099733"/>
          </a:xfrm>
          <a:prstGeom prst="leftRightArrow">
            <a:avLst>
              <a:gd name="adj1" fmla="val 50000"/>
              <a:gd name="adj2" fmla="val 115323"/>
            </a:avLst>
          </a:prstGeom>
          <a:noFill/>
          <a:ln w="762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7B0486-F2D4-E4ED-DDA4-797A99255521}"/>
              </a:ext>
            </a:extLst>
          </p:cNvPr>
          <p:cNvSpPr txBox="1"/>
          <p:nvPr/>
        </p:nvSpPr>
        <p:spPr>
          <a:xfrm>
            <a:off x="3697640" y="8967143"/>
            <a:ext cx="126477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News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7637E6-E082-67D8-6F80-459981EF9F1C}"/>
              </a:ext>
            </a:extLst>
          </p:cNvPr>
          <p:cNvSpPr txBox="1"/>
          <p:nvPr/>
        </p:nvSpPr>
        <p:spPr>
          <a:xfrm>
            <a:off x="18244465" y="8967143"/>
            <a:ext cx="222176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Non-news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1E27F5-ECD9-A8F0-371A-259041956F6D}"/>
              </a:ext>
            </a:extLst>
          </p:cNvPr>
          <p:cNvSpPr txBox="1"/>
          <p:nvPr/>
        </p:nvSpPr>
        <p:spPr>
          <a:xfrm>
            <a:off x="3697640" y="10934132"/>
            <a:ext cx="3884007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3600" dirty="0"/>
              <a:t>Reflects information from firms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65BC5-DDA8-6FED-928E-A6DA99E49FB7}"/>
              </a:ext>
            </a:extLst>
          </p:cNvPr>
          <p:cNvSpPr txBox="1"/>
          <p:nvPr/>
        </p:nvSpPr>
        <p:spPr>
          <a:xfrm>
            <a:off x="16582220" y="10934132"/>
            <a:ext cx="3884007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3600" dirty="0"/>
              <a:t>Reflects uncertainty (a lack of information)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FCEDD03-65C0-D4CF-658E-BBDF81106A7A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4758267" y="9623733"/>
            <a:ext cx="881377" cy="1310399"/>
          </a:xfrm>
          <a:prstGeom prst="straightConnector1">
            <a:avLst/>
          </a:prstGeom>
          <a:noFill/>
          <a:ln w="76200" cap="flat">
            <a:solidFill>
              <a:schemeClr val="tx1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3881E98-29B4-A7A7-66AD-0F6D27873E13}"/>
              </a:ext>
            </a:extLst>
          </p:cNvPr>
          <p:cNvCxnSpPr>
            <a:cxnSpLocks/>
            <a:endCxn id="8" idx="2"/>
          </p:cNvCxnSpPr>
          <p:nvPr/>
        </p:nvCxnSpPr>
        <p:spPr>
          <a:xfrm flipV="1">
            <a:off x="18448608" y="9623733"/>
            <a:ext cx="906738" cy="1310399"/>
          </a:xfrm>
          <a:prstGeom prst="straightConnector1">
            <a:avLst/>
          </a:prstGeom>
          <a:noFill/>
          <a:ln w="76200" cap="flat">
            <a:solidFill>
              <a:schemeClr val="tx1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hallenge 2: the black box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‘Emotion’ is a </a:t>
            </a:r>
            <a:r>
              <a:rPr dirty="0"/>
              <a:t>black box</a:t>
            </a:r>
          </a:p>
        </p:txBody>
      </p:sp>
      <p:sp>
        <p:nvSpPr>
          <p:cNvPr id="179" name="It’s pretty black"/>
          <p:cNvSpPr txBox="1">
            <a:spLocks noGrp="1"/>
          </p:cNvSpPr>
          <p:nvPr>
            <p:ph type="body" idx="21"/>
          </p:nvPr>
        </p:nvSpPr>
        <p:spPr>
          <a:xfrm>
            <a:off x="1206500" y="2008898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dirty="0"/>
              <a:t>It’s pretty black</a:t>
            </a:r>
          </a:p>
        </p:txBody>
      </p:sp>
      <p:sp>
        <p:nvSpPr>
          <p:cNvPr id="1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CD5E7BF-94BD-4C33-60F4-C5715F3388FC}"/>
              </a:ext>
            </a:extLst>
          </p:cNvPr>
          <p:cNvGrpSpPr/>
          <p:nvPr/>
        </p:nvGrpSpPr>
        <p:grpSpPr>
          <a:xfrm>
            <a:off x="876301" y="3934830"/>
            <a:ext cx="10385582" cy="4343472"/>
            <a:chOff x="3263900" y="3587142"/>
            <a:chExt cx="10744200" cy="5506058"/>
          </a:xfrm>
        </p:grpSpPr>
        <p:sp>
          <p:nvSpPr>
            <p:cNvPr id="2" name="Scroll: Vertical 1">
              <a:extLst>
                <a:ext uri="{FF2B5EF4-FFF2-40B4-BE49-F238E27FC236}">
                  <a16:creationId xmlns:a16="http://schemas.microsoft.com/office/drawing/2014/main" id="{73C027FD-9644-380F-44A9-5B30EAEC9100}"/>
                </a:ext>
              </a:extLst>
            </p:cNvPr>
            <p:cNvSpPr/>
            <p:nvPr/>
          </p:nvSpPr>
          <p:spPr>
            <a:xfrm>
              <a:off x="3683000" y="4872925"/>
              <a:ext cx="1727200" cy="1527875"/>
            </a:xfrm>
            <a:prstGeom prst="verticalScroll">
              <a:avLst/>
            </a:prstGeom>
            <a:noFill/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8" name="Scroll: Vertical 7">
              <a:extLst>
                <a:ext uri="{FF2B5EF4-FFF2-40B4-BE49-F238E27FC236}">
                  <a16:creationId xmlns:a16="http://schemas.microsoft.com/office/drawing/2014/main" id="{8A996B2D-8C29-6A3A-FAB6-3B89DFBD9A07}"/>
                </a:ext>
              </a:extLst>
            </p:cNvPr>
            <p:cNvSpPr/>
            <p:nvPr/>
          </p:nvSpPr>
          <p:spPr>
            <a:xfrm>
              <a:off x="3987800" y="5226693"/>
              <a:ext cx="1727200" cy="1527875"/>
            </a:xfrm>
            <a:prstGeom prst="verticalScroll">
              <a:avLst/>
            </a:prstGeom>
            <a:solidFill>
              <a:schemeClr val="bg1"/>
            </a:solidFill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9" name="Scroll: Vertical 8">
              <a:extLst>
                <a:ext uri="{FF2B5EF4-FFF2-40B4-BE49-F238E27FC236}">
                  <a16:creationId xmlns:a16="http://schemas.microsoft.com/office/drawing/2014/main" id="{73D5995D-22DB-F78C-B3F3-8CAEB606EE9E}"/>
                </a:ext>
              </a:extLst>
            </p:cNvPr>
            <p:cNvSpPr/>
            <p:nvPr/>
          </p:nvSpPr>
          <p:spPr>
            <a:xfrm>
              <a:off x="4255757" y="5609630"/>
              <a:ext cx="1727200" cy="1527875"/>
            </a:xfrm>
            <a:prstGeom prst="verticalScroll">
              <a:avLst/>
            </a:prstGeom>
            <a:solidFill>
              <a:schemeClr val="bg1"/>
            </a:solidFill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0" name="Scroll: Vertical 9">
              <a:extLst>
                <a:ext uri="{FF2B5EF4-FFF2-40B4-BE49-F238E27FC236}">
                  <a16:creationId xmlns:a16="http://schemas.microsoft.com/office/drawing/2014/main" id="{30A67A1B-52BB-3000-E540-DEB21AD03033}"/>
                </a:ext>
              </a:extLst>
            </p:cNvPr>
            <p:cNvSpPr/>
            <p:nvPr/>
          </p:nvSpPr>
          <p:spPr>
            <a:xfrm>
              <a:off x="4511014" y="6043367"/>
              <a:ext cx="1727200" cy="1527875"/>
            </a:xfrm>
            <a:prstGeom prst="verticalScroll">
              <a:avLst/>
            </a:prstGeom>
            <a:solidFill>
              <a:schemeClr val="bg1"/>
            </a:solidFill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1" name="Scroll: Vertical 10">
              <a:extLst>
                <a:ext uri="{FF2B5EF4-FFF2-40B4-BE49-F238E27FC236}">
                  <a16:creationId xmlns:a16="http://schemas.microsoft.com/office/drawing/2014/main" id="{D25CCDDD-0921-40BE-8A6B-DC101899DDA2}"/>
                </a:ext>
              </a:extLst>
            </p:cNvPr>
            <p:cNvSpPr/>
            <p:nvPr/>
          </p:nvSpPr>
          <p:spPr>
            <a:xfrm>
              <a:off x="4842471" y="6439666"/>
              <a:ext cx="1727200" cy="1527875"/>
            </a:xfrm>
            <a:prstGeom prst="verticalScroll">
              <a:avLst/>
            </a:prstGeom>
            <a:solidFill>
              <a:schemeClr val="bg1"/>
            </a:solidFill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AF9D663-4B8E-AA08-1713-4FF51B6F186D}"/>
                </a:ext>
              </a:extLst>
            </p:cNvPr>
            <p:cNvSpPr txBox="1"/>
            <p:nvPr/>
          </p:nvSpPr>
          <p:spPr>
            <a:xfrm>
              <a:off x="5107587" y="6872274"/>
              <a:ext cx="1143327" cy="841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News articles</a:t>
              </a:r>
            </a:p>
          </p:txBody>
        </p:sp>
        <p:sp>
          <p:nvSpPr>
            <p:cNvPr id="5" name="Flowchart: Magnetic Disk 4">
              <a:extLst>
                <a:ext uri="{FF2B5EF4-FFF2-40B4-BE49-F238E27FC236}">
                  <a16:creationId xmlns:a16="http://schemas.microsoft.com/office/drawing/2014/main" id="{0DE7899E-97A7-3872-763B-D30394ABD0BF}"/>
                </a:ext>
              </a:extLst>
            </p:cNvPr>
            <p:cNvSpPr/>
            <p:nvPr/>
          </p:nvSpPr>
          <p:spPr>
            <a:xfrm>
              <a:off x="7480300" y="4648966"/>
              <a:ext cx="2044700" cy="3759200"/>
            </a:xfrm>
            <a:prstGeom prst="flowChartMagneticDisk">
              <a:avLst/>
            </a:prstGeom>
            <a:solidFill>
              <a:schemeClr val="bg1"/>
            </a:solidFill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A82DBF0-45C8-4185-0336-A00D96F726B7}"/>
                </a:ext>
              </a:extLst>
            </p:cNvPr>
            <p:cNvSpPr txBox="1"/>
            <p:nvPr/>
          </p:nvSpPr>
          <p:spPr>
            <a:xfrm>
              <a:off x="7613211" y="6266980"/>
              <a:ext cx="1701963" cy="12105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Text Processing Machine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8C2240-AB78-1AF7-9DCB-846F2727ECA9}"/>
                </a:ext>
              </a:extLst>
            </p:cNvPr>
            <p:cNvSpPr/>
            <p:nvPr/>
          </p:nvSpPr>
          <p:spPr>
            <a:xfrm>
              <a:off x="10566400" y="4123167"/>
              <a:ext cx="2908972" cy="1579920"/>
            </a:xfrm>
            <a:prstGeom prst="rect">
              <a:avLst/>
            </a:prstGeom>
            <a:solidFill>
              <a:schemeClr val="bg1"/>
            </a:solidFill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3200" dirty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BD5F39-1809-37EC-E035-81EE9EB23039}"/>
                </a:ext>
              </a:extLst>
            </p:cNvPr>
            <p:cNvSpPr txBox="1"/>
            <p:nvPr/>
          </p:nvSpPr>
          <p:spPr>
            <a:xfrm>
              <a:off x="11169904" y="4644642"/>
              <a:ext cx="1701963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“Tone”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5098D98-B180-768E-0452-666840A00DF7}"/>
                </a:ext>
              </a:extLst>
            </p:cNvPr>
            <p:cNvSpPr/>
            <p:nvPr/>
          </p:nvSpPr>
          <p:spPr>
            <a:xfrm>
              <a:off x="10566400" y="6923570"/>
              <a:ext cx="2908972" cy="1579920"/>
            </a:xfrm>
            <a:prstGeom prst="rect">
              <a:avLst/>
            </a:prstGeom>
            <a:solidFill>
              <a:schemeClr val="bg1"/>
            </a:solidFill>
            <a:ln w="762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3200" dirty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61B51F1-15C4-DD83-2555-4DCF268A7997}"/>
                </a:ext>
              </a:extLst>
            </p:cNvPr>
            <p:cNvSpPr txBox="1"/>
            <p:nvPr/>
          </p:nvSpPr>
          <p:spPr>
            <a:xfrm>
              <a:off x="11169904" y="7260379"/>
              <a:ext cx="1701963" cy="841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“Emotion” (vs Fact)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C1916C2-468B-00F3-DA64-BA5F75A68AD0}"/>
                </a:ext>
              </a:extLst>
            </p:cNvPr>
            <p:cNvCxnSpPr>
              <a:cxnSpLocks/>
              <a:endCxn id="5" idx="2"/>
            </p:cNvCxnSpPr>
            <p:nvPr/>
          </p:nvCxnSpPr>
          <p:spPr>
            <a:xfrm>
              <a:off x="6569671" y="6528566"/>
              <a:ext cx="910629" cy="0"/>
            </a:xfrm>
            <a:prstGeom prst="straightConnector1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7A85457-EF28-4E49-4EFD-0D8435CE9B31}"/>
                </a:ext>
              </a:extLst>
            </p:cNvPr>
            <p:cNvCxnSpPr>
              <a:cxnSpLocks/>
              <a:stCxn id="5" idx="4"/>
              <a:endCxn id="6" idx="1"/>
            </p:cNvCxnSpPr>
            <p:nvPr/>
          </p:nvCxnSpPr>
          <p:spPr>
            <a:xfrm flipV="1">
              <a:off x="9525000" y="4913127"/>
              <a:ext cx="1041400" cy="1615439"/>
            </a:xfrm>
            <a:prstGeom prst="straightConnector1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77BB7C3-ACDF-7A24-FDCC-18A5C9DD50EB}"/>
                </a:ext>
              </a:extLst>
            </p:cNvPr>
            <p:cNvCxnSpPr>
              <a:cxnSpLocks/>
              <a:stCxn id="5" idx="4"/>
              <a:endCxn id="18" idx="1"/>
            </p:cNvCxnSpPr>
            <p:nvPr/>
          </p:nvCxnSpPr>
          <p:spPr>
            <a:xfrm>
              <a:off x="9525000" y="6528566"/>
              <a:ext cx="1041400" cy="1184964"/>
            </a:xfrm>
            <a:prstGeom prst="straightConnector1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46483D0-7E50-FCF6-05B7-DAA15E258E7A}"/>
                </a:ext>
              </a:extLst>
            </p:cNvPr>
            <p:cNvSpPr/>
            <p:nvPr/>
          </p:nvSpPr>
          <p:spPr>
            <a:xfrm>
              <a:off x="3263900" y="3587142"/>
              <a:ext cx="10744200" cy="5506058"/>
            </a:xfrm>
            <a:prstGeom prst="rect">
              <a:avLst/>
            </a:prstGeom>
            <a:noFill/>
            <a:ln w="57150" cap="flat">
              <a:solidFill>
                <a:schemeClr val="tx1"/>
              </a:solidFill>
              <a:prstDash val="dash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3ECAEC4-CC75-80C5-897D-8A2BC62D4DBB}"/>
                </a:ext>
              </a:extLst>
            </p:cNvPr>
            <p:cNvSpPr txBox="1"/>
            <p:nvPr/>
          </p:nvSpPr>
          <p:spPr>
            <a:xfrm>
              <a:off x="3423743" y="3698732"/>
              <a:ext cx="4582513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Thomson-Reuters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97CF72A-C8CF-42C6-F0CB-CE83467C7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152" y="8775889"/>
            <a:ext cx="9546816" cy="1862072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7BB301D8-E450-EC99-D86A-46E67478DFC1}"/>
              </a:ext>
            </a:extLst>
          </p:cNvPr>
          <p:cNvGrpSpPr/>
          <p:nvPr/>
        </p:nvGrpSpPr>
        <p:grpSpPr>
          <a:xfrm>
            <a:off x="7758152" y="10974405"/>
            <a:ext cx="16011262" cy="1604283"/>
            <a:chOff x="888205" y="10869270"/>
            <a:chExt cx="17437638" cy="173621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7124C06-933A-F497-847C-F2DDADE6E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8205" y="10869270"/>
              <a:ext cx="17437638" cy="1736215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7FBF6D-523C-08F2-F305-52673BC6B820}"/>
                </a:ext>
              </a:extLst>
            </p:cNvPr>
            <p:cNvSpPr/>
            <p:nvPr/>
          </p:nvSpPr>
          <p:spPr>
            <a:xfrm>
              <a:off x="17507826" y="11954933"/>
              <a:ext cx="706348" cy="49106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771BA452-49E8-0A2D-574C-1EF0F51B2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70211" y="3939077"/>
            <a:ext cx="11999203" cy="3182397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6F948E6-0A3B-BD0C-B59F-004FA9A935ED}"/>
              </a:ext>
            </a:extLst>
          </p:cNvPr>
          <p:cNvCxnSpPr>
            <a:cxnSpLocks/>
          </p:cNvCxnSpPr>
          <p:nvPr/>
        </p:nvCxnSpPr>
        <p:spPr>
          <a:xfrm flipV="1">
            <a:off x="10741071" y="4598093"/>
            <a:ext cx="3246106" cy="434216"/>
          </a:xfrm>
          <a:prstGeom prst="straightConnector1">
            <a:avLst/>
          </a:prstGeom>
          <a:noFill/>
          <a:ln w="76200" cap="flat">
            <a:solidFill>
              <a:schemeClr val="accent5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C16A2C1-5207-C187-3ADA-591BDAF30719}"/>
              </a:ext>
            </a:extLst>
          </p:cNvPr>
          <p:cNvCxnSpPr>
            <a:cxnSpLocks/>
          </p:cNvCxnSpPr>
          <p:nvPr/>
        </p:nvCxnSpPr>
        <p:spPr>
          <a:xfrm flipH="1">
            <a:off x="8147399" y="7624160"/>
            <a:ext cx="1184051" cy="1421110"/>
          </a:xfrm>
          <a:prstGeom prst="straightConnector1">
            <a:avLst/>
          </a:prstGeom>
          <a:noFill/>
          <a:ln w="76200" cap="flat">
            <a:solidFill>
              <a:schemeClr val="accent5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DC0C384D-82C5-2CE5-38FC-C2960FBB38AD}"/>
              </a:ext>
            </a:extLst>
          </p:cNvPr>
          <p:cNvSpPr/>
          <p:nvPr/>
        </p:nvSpPr>
        <p:spPr>
          <a:xfrm>
            <a:off x="18575867" y="5141321"/>
            <a:ext cx="524933" cy="388954"/>
          </a:xfrm>
          <a:prstGeom prst="rect">
            <a:avLst/>
          </a:prstGeom>
          <a:noFill/>
          <a:ln w="762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F4E129E-1FB5-1C64-9F63-CF0AA99E9EB1}"/>
              </a:ext>
            </a:extLst>
          </p:cNvPr>
          <p:cNvSpPr/>
          <p:nvPr/>
        </p:nvSpPr>
        <p:spPr>
          <a:xfrm>
            <a:off x="23018311" y="11123396"/>
            <a:ext cx="597770" cy="453752"/>
          </a:xfrm>
          <a:prstGeom prst="rect">
            <a:avLst/>
          </a:prstGeom>
          <a:noFill/>
          <a:ln w="762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4B2F3BD-9D92-3CFE-19B7-583B5431E920}"/>
              </a:ext>
            </a:extLst>
          </p:cNvPr>
          <p:cNvSpPr/>
          <p:nvPr/>
        </p:nvSpPr>
        <p:spPr>
          <a:xfrm>
            <a:off x="18186401" y="6637998"/>
            <a:ext cx="761999" cy="483476"/>
          </a:xfrm>
          <a:prstGeom prst="rect">
            <a:avLst/>
          </a:prstGeom>
          <a:noFill/>
          <a:ln w="76200" cap="flat">
            <a:solidFill>
              <a:schemeClr val="accent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06101AA-9FDC-3B81-BB1C-70D6AEFE780D}"/>
              </a:ext>
            </a:extLst>
          </p:cNvPr>
          <p:cNvSpPr/>
          <p:nvPr/>
        </p:nvSpPr>
        <p:spPr>
          <a:xfrm>
            <a:off x="8739424" y="11977570"/>
            <a:ext cx="946443" cy="483476"/>
          </a:xfrm>
          <a:prstGeom prst="rect">
            <a:avLst/>
          </a:prstGeom>
          <a:noFill/>
          <a:ln w="76200" cap="flat">
            <a:solidFill>
              <a:schemeClr val="accent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66615477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hallenge 3: the inefficiency probl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</a:t>
            </a:r>
            <a:r>
              <a:rPr dirty="0"/>
              <a:t>he inefficiency problem</a:t>
            </a:r>
          </a:p>
        </p:txBody>
      </p:sp>
      <p:sp>
        <p:nvSpPr>
          <p:cNvPr id="186" name="There is some degree of disappointment in papers that seem to offer alpha. (cites)…"/>
          <p:cNvSpPr txBox="1">
            <a:spLocks noGrp="1"/>
          </p:cNvSpPr>
          <p:nvPr>
            <p:ph type="body" sz="half" idx="1"/>
          </p:nvPr>
        </p:nvSpPr>
        <p:spPr>
          <a:xfrm>
            <a:off x="473571" y="2929466"/>
            <a:ext cx="12054930" cy="966893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60831" indent="-560831" defTabSz="2243271">
              <a:spcBef>
                <a:spcPts val="4100"/>
              </a:spcBef>
              <a:defRPr sz="4416"/>
            </a:pPr>
            <a:r>
              <a:rPr lang="en-US" dirty="0"/>
              <a:t>Are investors unable to separate facts from opinion? Does the explanation make sense?</a:t>
            </a:r>
          </a:p>
          <a:p>
            <a:pPr marL="560831" indent="-560831" defTabSz="2243271">
              <a:spcBef>
                <a:spcPts val="4100"/>
              </a:spcBef>
              <a:defRPr sz="4416"/>
            </a:pPr>
            <a:r>
              <a:rPr lang="en-US" dirty="0"/>
              <a:t>Instead of reflecting irrational sentiment, could the media be reflecting uncertainty or a lack of information?</a:t>
            </a:r>
          </a:p>
          <a:p>
            <a:pPr marL="560831" indent="-560831" defTabSz="2243271">
              <a:spcBef>
                <a:spcPts val="4100"/>
              </a:spcBef>
              <a:defRPr sz="4416"/>
            </a:pPr>
            <a:r>
              <a:rPr lang="en-US" dirty="0"/>
              <a:t>82% of anomalies do not pass a 5% p-value hurdle, and returns are less than expected</a:t>
            </a:r>
            <a:r>
              <a:rPr dirty="0"/>
              <a:t>. </a:t>
            </a:r>
            <a:r>
              <a:rPr sz="3200" dirty="0"/>
              <a:t>(</a:t>
            </a:r>
            <a:r>
              <a:rPr lang="en-US" sz="3200" dirty="0"/>
              <a:t>Hou, </a:t>
            </a:r>
            <a:r>
              <a:rPr lang="en-US" sz="3200" dirty="0" err="1"/>
              <a:t>Xue</a:t>
            </a:r>
            <a:r>
              <a:rPr lang="en-US" sz="3200" dirty="0"/>
              <a:t>, Zhang, RFS 2020</a:t>
            </a:r>
            <a:r>
              <a:rPr sz="3200" dirty="0"/>
              <a:t>)</a:t>
            </a:r>
            <a:endParaRPr dirty="0"/>
          </a:p>
          <a:p>
            <a:pPr marL="560831" indent="-560831" defTabSz="2243271">
              <a:spcBef>
                <a:spcPts val="4100"/>
              </a:spcBef>
              <a:defRPr sz="4416"/>
            </a:pPr>
            <a:r>
              <a:rPr dirty="0"/>
              <a:t>This paper involves a lot of computational processing and transactions (lots of articles to analyze, patented algorithms, idiosyncratic tone, weekly </a:t>
            </a:r>
            <a:r>
              <a:rPr lang="en-US" dirty="0"/>
              <a:t>trading</a:t>
            </a:r>
            <a:r>
              <a:rPr dirty="0"/>
              <a:t>, 3-year holding periods, overlapping returns…). </a:t>
            </a:r>
            <a:r>
              <a:rPr lang="en-US" dirty="0"/>
              <a:t>How much return is enough? Does consistency of return matter?</a:t>
            </a:r>
            <a:endParaRPr lang="en-US" sz="4420" dirty="0"/>
          </a:p>
        </p:txBody>
      </p:sp>
      <p:sp>
        <p:nvSpPr>
          <p:cNvPr id="188" name="Text"/>
          <p:cNvSpPr txBox="1"/>
          <p:nvPr/>
        </p:nvSpPr>
        <p:spPr>
          <a:xfrm>
            <a:off x="11855500" y="6855917"/>
            <a:ext cx="673000" cy="46136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189" name="A deeper/more clear theoretical contribution could relive some pressure put on the return analyses"/>
          <p:cNvSpPr txBox="1"/>
          <p:nvPr/>
        </p:nvSpPr>
        <p:spPr>
          <a:xfrm>
            <a:off x="609143" y="12129538"/>
            <a:ext cx="23165714" cy="767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096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/>
            </a:lvl1pPr>
          </a:lstStyle>
          <a:p>
            <a:endParaRPr dirty="0"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E9EEA8-2085-10E2-AF47-8EA2A2A70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1333" y="2245962"/>
            <a:ext cx="10143523" cy="106221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FEB0E9-FB24-5756-2112-F9F841C77D84}"/>
              </a:ext>
            </a:extLst>
          </p:cNvPr>
          <p:cNvSpPr txBox="1"/>
          <p:nvPr/>
        </p:nvSpPr>
        <p:spPr>
          <a:xfrm>
            <a:off x="13645611" y="12869338"/>
            <a:ext cx="1014352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https://www.americanpressinstitute.org/publications/reports/survey-research/public-expects-from-press/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hank you"/>
          <p:cNvSpPr txBox="1">
            <a:spLocks noGrp="1"/>
          </p:cNvSpPr>
          <p:nvPr>
            <p:ph type="body" idx="1"/>
          </p:nvPr>
        </p:nvSpPr>
        <p:spPr>
          <a:xfrm>
            <a:off x="1206500" y="1545989"/>
            <a:ext cx="21971001" cy="647095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14400" dirty="0"/>
              <a:t>Thank you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443</Words>
  <Application>Microsoft Macintosh PowerPoint</Application>
  <PresentationFormat>Custom</PresentationFormat>
  <Paragraphs>82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Aldhabi</vt:lpstr>
      <vt:lpstr>Arial</vt:lpstr>
      <vt:lpstr>Helvetica Neue</vt:lpstr>
      <vt:lpstr>Helvetica Neue Medium</vt:lpstr>
      <vt:lpstr>20_BasicBlack</vt:lpstr>
      <vt:lpstr>Emotional Media Content, Investor Sentiment, and Long-term Return Reversals</vt:lpstr>
      <vt:lpstr>What this paper does conceptually</vt:lpstr>
      <vt:lpstr>A cool measure and a market response</vt:lpstr>
      <vt:lpstr>A cool measure and a market response</vt:lpstr>
      <vt:lpstr>Media needs to meet demand</vt:lpstr>
      <vt:lpstr>The Intuition of Emotion-vs-Fact</vt:lpstr>
      <vt:lpstr>‘Emotion’ is a black box</vt:lpstr>
      <vt:lpstr>The inefficiency problem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Emotional Media Content, Investor Sentiment, and Long-term Return Reversals</dc:title>
  <cp:lastModifiedBy>Vivek Raval</cp:lastModifiedBy>
  <cp:revision>6</cp:revision>
  <dcterms:modified xsi:type="dcterms:W3CDTF">2022-08-05T03:31:52Z</dcterms:modified>
</cp:coreProperties>
</file>