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310" r:id="rId2"/>
    <p:sldId id="257" r:id="rId3"/>
    <p:sldId id="258" r:id="rId4"/>
    <p:sldId id="262" r:id="rId5"/>
    <p:sldId id="261" r:id="rId6"/>
    <p:sldId id="259" r:id="rId7"/>
    <p:sldId id="260" r:id="rId8"/>
    <p:sldId id="265" r:id="rId9"/>
    <p:sldId id="263" r:id="rId10"/>
    <p:sldId id="264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  <p:sldId id="283" r:id="rId26"/>
    <p:sldId id="278" r:id="rId27"/>
    <p:sldId id="284" r:id="rId28"/>
    <p:sldId id="288" r:id="rId29"/>
    <p:sldId id="289" r:id="rId30"/>
    <p:sldId id="290" r:id="rId31"/>
    <p:sldId id="291" r:id="rId32"/>
    <p:sldId id="292" r:id="rId33"/>
    <p:sldId id="294" r:id="rId34"/>
    <p:sldId id="295" r:id="rId35"/>
    <p:sldId id="296" r:id="rId36"/>
    <p:sldId id="297" r:id="rId37"/>
    <p:sldId id="312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1" r:id="rId51"/>
    <p:sldId id="313" r:id="rId52"/>
    <p:sldId id="282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2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3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jects\intangibles\idea-valuationofintang\tables\data%20-%20chart%20in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29446890834829E-2"/>
          <c:y val="3.5507789346544839E-2"/>
          <c:w val="0.90581585124524022"/>
          <c:h val="0.85282049274746408"/>
        </c:manualLayout>
      </c:layout>
      <c:barChart>
        <c:barDir val="col"/>
        <c:grouping val="clustered"/>
        <c:varyColors val="0"/>
        <c:ser>
          <c:idx val="2"/>
          <c:order val="1"/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Sheet1!$A$3:$A$45</c:f>
              <c:numCache>
                <c:formatCode>General</c:formatCode>
                <c:ptCount val="4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</c:numCache>
              <c:extLst xmlns:c15="http://schemas.microsoft.com/office/drawing/2012/chart"/>
            </c:numRef>
          </c:cat>
          <c:val>
            <c:numRef>
              <c:f>Sheet1!$C$3:$C$45</c:f>
              <c:numCache>
                <c:formatCode>General</c:formatCode>
                <c:ptCount val="43"/>
                <c:pt idx="0">
                  <c:v>0</c:v>
                </c:pt>
                <c:pt idx="1">
                  <c:v>0</c:v>
                </c:pt>
                <c:pt idx="2">
                  <c:v>0.5</c:v>
                </c:pt>
                <c:pt idx="3">
                  <c:v>0</c:v>
                </c:pt>
                <c:pt idx="4">
                  <c:v>0.5</c:v>
                </c:pt>
                <c:pt idx="5">
                  <c:v>0.5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</c:v>
                </c:pt>
                <c:pt idx="10">
                  <c:v>0.92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0.08</c:v>
                </c:pt>
                <c:pt idx="19">
                  <c:v>0</c:v>
                </c:pt>
                <c:pt idx="20">
                  <c:v>0.08</c:v>
                </c:pt>
                <c:pt idx="21">
                  <c:v>0.67</c:v>
                </c:pt>
                <c:pt idx="22">
                  <c:v>1</c:v>
                </c:pt>
                <c:pt idx="23">
                  <c:v>0.17</c:v>
                </c:pt>
                <c:pt idx="24">
                  <c:v>0</c:v>
                </c:pt>
                <c:pt idx="25">
                  <c:v>0</c:v>
                </c:pt>
                <c:pt idx="26">
                  <c:v>0.5</c:v>
                </c:pt>
                <c:pt idx="27">
                  <c:v>0.33</c:v>
                </c:pt>
                <c:pt idx="28">
                  <c:v>1</c:v>
                </c:pt>
                <c:pt idx="29">
                  <c:v>0.67</c:v>
                </c:pt>
                <c:pt idx="30">
                  <c:v>0</c:v>
                </c:pt>
                <c:pt idx="31">
                  <c:v>0</c:v>
                </c:pt>
                <c:pt idx="32">
                  <c:v>0.33</c:v>
                </c:pt>
                <c:pt idx="33">
                  <c:v>0</c:v>
                </c:pt>
                <c:pt idx="34">
                  <c:v>0</c:v>
                </c:pt>
                <c:pt idx="35">
                  <c:v>0.25</c:v>
                </c:pt>
                <c:pt idx="36">
                  <c:v>1</c:v>
                </c:pt>
                <c:pt idx="37">
                  <c:v>0.42</c:v>
                </c:pt>
                <c:pt idx="38">
                  <c:v>0.67</c:v>
                </c:pt>
                <c:pt idx="39">
                  <c:v>0.75</c:v>
                </c:pt>
                <c:pt idx="40">
                  <c:v>0</c:v>
                </c:pt>
                <c:pt idx="41">
                  <c:v>0.25</c:v>
                </c:pt>
                <c:pt idx="42">
                  <c:v>0</c:v>
                </c:pt>
              </c:numCache>
              <c:extLst xmlns:c15="http://schemas.microsoft.com/office/drawing/2012/chart"/>
            </c:numRef>
          </c:val>
          <c:extLst>
            <c:ext xmlns:c16="http://schemas.microsoft.com/office/drawing/2014/chart" uri="{C3380CC4-5D6E-409C-BE32-E72D297353CC}">
              <c16:uniqueId val="{00000000-037C-B44D-BD01-8E5E524A9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4928752"/>
        <c:axId val="1000343808"/>
      </c:barChar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Sheet1!$A$3:$A$45</c:f>
              <c:numCache>
                <c:formatCode>General</c:formatCode>
                <c:ptCount val="4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</c:numCache>
            </c:numRef>
          </c:cat>
          <c:val>
            <c:numRef>
              <c:f>Sheet1!$B$3:$B$45</c:f>
              <c:numCache>
                <c:formatCode>General</c:formatCode>
                <c:ptCount val="43"/>
                <c:pt idx="0">
                  <c:v>7.0000000000000007E-2</c:v>
                </c:pt>
                <c:pt idx="1">
                  <c:v>0.05</c:v>
                </c:pt>
                <c:pt idx="2">
                  <c:v>0</c:v>
                </c:pt>
                <c:pt idx="3">
                  <c:v>0.03</c:v>
                </c:pt>
                <c:pt idx="4">
                  <c:v>0.01</c:v>
                </c:pt>
                <c:pt idx="5">
                  <c:v>0.02</c:v>
                </c:pt>
                <c:pt idx="6">
                  <c:v>0.11</c:v>
                </c:pt>
                <c:pt idx="7">
                  <c:v>0.14000000000000001</c:v>
                </c:pt>
                <c:pt idx="8">
                  <c:v>0.22</c:v>
                </c:pt>
                <c:pt idx="9">
                  <c:v>0.16</c:v>
                </c:pt>
                <c:pt idx="10">
                  <c:v>-0.05</c:v>
                </c:pt>
                <c:pt idx="11">
                  <c:v>0.05</c:v>
                </c:pt>
                <c:pt idx="12">
                  <c:v>0.12</c:v>
                </c:pt>
                <c:pt idx="13">
                  <c:v>0.14000000000000001</c:v>
                </c:pt>
                <c:pt idx="14">
                  <c:v>0.08</c:v>
                </c:pt>
                <c:pt idx="15">
                  <c:v>7.0000000000000007E-2</c:v>
                </c:pt>
                <c:pt idx="16">
                  <c:v>0.06</c:v>
                </c:pt>
                <c:pt idx="17">
                  <c:v>0.08</c:v>
                </c:pt>
                <c:pt idx="18">
                  <c:v>0.05</c:v>
                </c:pt>
                <c:pt idx="19">
                  <c:v>0.11</c:v>
                </c:pt>
                <c:pt idx="20">
                  <c:v>0.06</c:v>
                </c:pt>
                <c:pt idx="21">
                  <c:v>-0.02</c:v>
                </c:pt>
                <c:pt idx="22">
                  <c:v>-0.06</c:v>
                </c:pt>
                <c:pt idx="23">
                  <c:v>0.09</c:v>
                </c:pt>
                <c:pt idx="24">
                  <c:v>0.05</c:v>
                </c:pt>
                <c:pt idx="25">
                  <c:v>7.0000000000000007E-2</c:v>
                </c:pt>
                <c:pt idx="26">
                  <c:v>0</c:v>
                </c:pt>
                <c:pt idx="27">
                  <c:v>0.01</c:v>
                </c:pt>
                <c:pt idx="28">
                  <c:v>-0.1</c:v>
                </c:pt>
                <c:pt idx="29">
                  <c:v>-0.03</c:v>
                </c:pt>
                <c:pt idx="30">
                  <c:v>0.2</c:v>
                </c:pt>
                <c:pt idx="31">
                  <c:v>0.11</c:v>
                </c:pt>
                <c:pt idx="32">
                  <c:v>0.01</c:v>
                </c:pt>
                <c:pt idx="33">
                  <c:v>0.05</c:v>
                </c:pt>
                <c:pt idx="34">
                  <c:v>0.09</c:v>
                </c:pt>
                <c:pt idx="35">
                  <c:v>0.04</c:v>
                </c:pt>
                <c:pt idx="36">
                  <c:v>-0.03</c:v>
                </c:pt>
                <c:pt idx="37">
                  <c:v>0.1</c:v>
                </c:pt>
                <c:pt idx="38">
                  <c:v>-0.1</c:v>
                </c:pt>
                <c:pt idx="39">
                  <c:v>-0.06</c:v>
                </c:pt>
                <c:pt idx="40">
                  <c:v>0.05</c:v>
                </c:pt>
                <c:pt idx="41">
                  <c:v>0.03</c:v>
                </c:pt>
                <c:pt idx="42">
                  <c:v>0.12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7C-B44D-BD01-8E5E524A9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0356320"/>
        <c:axId val="1000355776"/>
        <c:extLst>
          <c:ext xmlns:c15="http://schemas.microsoft.com/office/drawing/2012/chart" uri="{02D57815-91ED-43cb-92C2-25804820EDAC}">
            <c15:filteredLineSeries>
              <c15:ser>
                <c:idx val="0"/>
                <c:order val="2"/>
                <c:tx>
                  <c:v>time</c:v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val>
                  <c:numRef>
                    <c:extLst>
                      <c:ext uri="{02D57815-91ED-43cb-92C2-25804820EDAC}">
                        <c15:formulaRef>
                          <c15:sqref>Sheet1!$D$3:$D$45</c15:sqref>
                        </c15:formulaRef>
                      </c:ext>
                    </c:extLst>
                    <c:numCache>
                      <c:formatCode>General</c:formatCode>
                      <c:ptCount val="43"/>
                      <c:pt idx="0">
                        <c:v>0.17</c:v>
                      </c:pt>
                      <c:pt idx="1">
                        <c:v>0.13</c:v>
                      </c:pt>
                      <c:pt idx="2">
                        <c:v>0.11</c:v>
                      </c:pt>
                      <c:pt idx="3">
                        <c:v>0.18</c:v>
                      </c:pt>
                      <c:pt idx="4">
                        <c:v>0.14000000000000001</c:v>
                      </c:pt>
                      <c:pt idx="5">
                        <c:v>0.17</c:v>
                      </c:pt>
                      <c:pt idx="6">
                        <c:v>0.24</c:v>
                      </c:pt>
                      <c:pt idx="7">
                        <c:v>0.2</c:v>
                      </c:pt>
                      <c:pt idx="8">
                        <c:v>0.11</c:v>
                      </c:pt>
                      <c:pt idx="9">
                        <c:v>0.1</c:v>
                      </c:pt>
                      <c:pt idx="10">
                        <c:v>0.12</c:v>
                      </c:pt>
                      <c:pt idx="11">
                        <c:v>0.19</c:v>
                      </c:pt>
                      <c:pt idx="12">
                        <c:v>0.1</c:v>
                      </c:pt>
                      <c:pt idx="13">
                        <c:v>0.15</c:v>
                      </c:pt>
                      <c:pt idx="14">
                        <c:v>0.24</c:v>
                      </c:pt>
                      <c:pt idx="15">
                        <c:v>0.19</c:v>
                      </c:pt>
                      <c:pt idx="16">
                        <c:v>0.12</c:v>
                      </c:pt>
                      <c:pt idx="17">
                        <c:v>7.0000000000000007E-2</c:v>
                      </c:pt>
                      <c:pt idx="18">
                        <c:v>0.02</c:v>
                      </c:pt>
                      <c:pt idx="19">
                        <c:v>0.02</c:v>
                      </c:pt>
                      <c:pt idx="20">
                        <c:v>0.01</c:v>
                      </c:pt>
                      <c:pt idx="21">
                        <c:v>0</c:v>
                      </c:pt>
                      <c:pt idx="22">
                        <c:v>0.01</c:v>
                      </c:pt>
                      <c:pt idx="23">
                        <c:v>0.02</c:v>
                      </c:pt>
                      <c:pt idx="24">
                        <c:v>0.01</c:v>
                      </c:pt>
                      <c:pt idx="25">
                        <c:v>0.02</c:v>
                      </c:pt>
                      <c:pt idx="26">
                        <c:v>0.02</c:v>
                      </c:pt>
                      <c:pt idx="27">
                        <c:v>0.02</c:v>
                      </c:pt>
                      <c:pt idx="28">
                        <c:v>0.03</c:v>
                      </c:pt>
                      <c:pt idx="29">
                        <c:v>0.02</c:v>
                      </c:pt>
                      <c:pt idx="30">
                        <c:v>0.03</c:v>
                      </c:pt>
                      <c:pt idx="31">
                        <c:v>0.03</c:v>
                      </c:pt>
                      <c:pt idx="32">
                        <c:v>0.02</c:v>
                      </c:pt>
                      <c:pt idx="33">
                        <c:v>0</c:v>
                      </c:pt>
                      <c:pt idx="34">
                        <c:v>0.01</c:v>
                      </c:pt>
                      <c:pt idx="35">
                        <c:v>0.01</c:v>
                      </c:pt>
                      <c:pt idx="36">
                        <c:v>0.02</c:v>
                      </c:pt>
                      <c:pt idx="37">
                        <c:v>0.04</c:v>
                      </c:pt>
                      <c:pt idx="38">
                        <c:v>0.06</c:v>
                      </c:pt>
                      <c:pt idx="39">
                        <c:v>0.01</c:v>
                      </c:pt>
                      <c:pt idx="40">
                        <c:v>0.02</c:v>
                      </c:pt>
                      <c:pt idx="41">
                        <c:v>0.03</c:v>
                      </c:pt>
                      <c:pt idx="42">
                        <c:v>0.02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037C-B44D-BD01-8E5E524A9543}"/>
                  </c:ext>
                </c:extLst>
              </c15:ser>
            </c15:filteredLineSeries>
          </c:ext>
        </c:extLst>
      </c:lineChart>
      <c:catAx>
        <c:axId val="100035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rgbClr val="50637C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355776"/>
        <c:crosses val="autoZero"/>
        <c:auto val="1"/>
        <c:lblAlgn val="ctr"/>
        <c:lblOffset val="100"/>
        <c:noMultiLvlLbl val="0"/>
      </c:catAx>
      <c:valAx>
        <c:axId val="100035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50637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356320"/>
        <c:crosses val="autoZero"/>
        <c:crossBetween val="between"/>
      </c:valAx>
      <c:valAx>
        <c:axId val="10003438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4928752"/>
        <c:crosses val="max"/>
        <c:crossBetween val="between"/>
      </c:valAx>
      <c:catAx>
        <c:axId val="96492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0343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3681EE-6731-44A5-AD1A-CDC4863E3342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93D0C05-5C7F-4D80-B347-14EF1E0903A9}">
      <dgm:prSet/>
      <dgm:spPr/>
      <dgm:t>
        <a:bodyPr/>
        <a:lstStyle/>
        <a:p>
          <a:r>
            <a:rPr lang="en-US" dirty="0"/>
            <a:t>The model looks at value from the shareholder’s perspective</a:t>
          </a:r>
        </a:p>
      </dgm:t>
    </dgm:pt>
    <dgm:pt modelId="{E66D9D26-E7AE-45AD-8DBD-13A599A20BF7}" type="parTrans" cxnId="{AE128D19-A472-4258-8C74-81CCD36F7B99}">
      <dgm:prSet/>
      <dgm:spPr/>
      <dgm:t>
        <a:bodyPr/>
        <a:lstStyle/>
        <a:p>
          <a:endParaRPr lang="en-US"/>
        </a:p>
      </dgm:t>
    </dgm:pt>
    <dgm:pt modelId="{F6EA774D-5A94-4384-8272-5067B322BABD}" type="sibTrans" cxnId="{AE128D19-A472-4258-8C74-81CCD36F7B99}">
      <dgm:prSet/>
      <dgm:spPr/>
      <dgm:t>
        <a:bodyPr/>
        <a:lstStyle/>
        <a:p>
          <a:endParaRPr lang="en-US"/>
        </a:p>
      </dgm:t>
    </dgm:pt>
    <dgm:pt modelId="{F15BE914-E03D-442B-8D0C-798F85594871}">
      <dgm:prSet/>
      <dgm:spPr/>
      <dgm:t>
        <a:bodyPr/>
        <a:lstStyle/>
        <a:p>
          <a:r>
            <a:rPr lang="en-US" dirty="0"/>
            <a:t>The firm is endowed with OC and physical capital</a:t>
          </a:r>
        </a:p>
      </dgm:t>
    </dgm:pt>
    <dgm:pt modelId="{A47FFFF9-6BAD-4D91-BAAB-141F32DDD496}" type="parTrans" cxnId="{F4A33622-6AFE-4C89-A37D-D98B534972F4}">
      <dgm:prSet/>
      <dgm:spPr/>
      <dgm:t>
        <a:bodyPr/>
        <a:lstStyle/>
        <a:p>
          <a:endParaRPr lang="en-US"/>
        </a:p>
      </dgm:t>
    </dgm:pt>
    <dgm:pt modelId="{9E78E82D-15CE-4B64-9CC1-6DD3D5073D24}" type="sibTrans" cxnId="{F4A33622-6AFE-4C89-A37D-D98B534972F4}">
      <dgm:prSet/>
      <dgm:spPr/>
      <dgm:t>
        <a:bodyPr/>
        <a:lstStyle/>
        <a:p>
          <a:endParaRPr lang="en-US"/>
        </a:p>
      </dgm:t>
    </dgm:pt>
    <dgm:pt modelId="{2F0A62B4-F897-479D-A598-EF585B23928F}">
      <dgm:prSet/>
      <dgm:spPr/>
      <dgm:t>
        <a:bodyPr/>
        <a:lstStyle/>
        <a:p>
          <a:r>
            <a:rPr lang="en-US" dirty="0"/>
            <a:t>The firm can upgrade their technology once</a:t>
          </a:r>
        </a:p>
      </dgm:t>
    </dgm:pt>
    <dgm:pt modelId="{53DCB6E4-3844-4A27-882B-E0381E9B2358}" type="parTrans" cxnId="{C8E9198E-CF85-420C-B84F-5C12661276C0}">
      <dgm:prSet/>
      <dgm:spPr/>
      <dgm:t>
        <a:bodyPr/>
        <a:lstStyle/>
        <a:p>
          <a:endParaRPr lang="en-US"/>
        </a:p>
      </dgm:t>
    </dgm:pt>
    <dgm:pt modelId="{333C65D0-72B0-4A91-8BDA-1046DE931D28}" type="sibTrans" cxnId="{C8E9198E-CF85-420C-B84F-5C12661276C0}">
      <dgm:prSet/>
      <dgm:spPr/>
      <dgm:t>
        <a:bodyPr/>
        <a:lstStyle/>
        <a:p>
          <a:endParaRPr lang="en-US"/>
        </a:p>
      </dgm:t>
    </dgm:pt>
    <dgm:pt modelId="{AAE0FADF-4E2F-4418-A97A-00DECD04C903}">
      <dgm:prSet/>
      <dgm:spPr/>
      <dgm:t>
        <a:bodyPr/>
        <a:lstStyle/>
        <a:p>
          <a:r>
            <a:rPr lang="en-US" dirty="0"/>
            <a:t>The form of the upgrade doesn’t matter. They KT can either form a new firm and buy physical capital, or they can just restructure the existing firm</a:t>
          </a:r>
        </a:p>
      </dgm:t>
    </dgm:pt>
    <dgm:pt modelId="{EA796DCF-97AC-445B-8DAA-69F7063A61DF}" type="parTrans" cxnId="{CF8DBD17-FC2D-47D5-88D6-286C6E99406E}">
      <dgm:prSet/>
      <dgm:spPr/>
      <dgm:t>
        <a:bodyPr/>
        <a:lstStyle/>
        <a:p>
          <a:endParaRPr lang="en-US"/>
        </a:p>
      </dgm:t>
    </dgm:pt>
    <dgm:pt modelId="{426C98F4-ACF2-4A0F-8086-418A07E0C56F}" type="sibTrans" cxnId="{CF8DBD17-FC2D-47D5-88D6-286C6E99406E}">
      <dgm:prSet/>
      <dgm:spPr/>
      <dgm:t>
        <a:bodyPr/>
        <a:lstStyle/>
        <a:p>
          <a:endParaRPr lang="en-US"/>
        </a:p>
      </dgm:t>
    </dgm:pt>
    <dgm:pt modelId="{4BB13E50-952D-43CC-B07A-D5CF2665D138}">
      <dgm:prSet/>
      <dgm:spPr/>
      <dgm:t>
        <a:bodyPr/>
        <a:lstStyle/>
        <a:p>
          <a:r>
            <a:rPr lang="en-US" dirty="0"/>
            <a:t>We will look for outcomes in stock prices</a:t>
          </a:r>
        </a:p>
      </dgm:t>
    </dgm:pt>
    <dgm:pt modelId="{919F31CF-FB73-407E-9D5F-F868D9292182}" type="parTrans" cxnId="{985B8A2C-9FD9-4B69-A8B8-BA9300024CB2}">
      <dgm:prSet/>
      <dgm:spPr/>
      <dgm:t>
        <a:bodyPr/>
        <a:lstStyle/>
        <a:p>
          <a:endParaRPr lang="en-US"/>
        </a:p>
      </dgm:t>
    </dgm:pt>
    <dgm:pt modelId="{EF7CD935-05A1-4E07-A3B0-3E371A1D70D6}" type="sibTrans" cxnId="{985B8A2C-9FD9-4B69-A8B8-BA9300024CB2}">
      <dgm:prSet/>
      <dgm:spPr/>
      <dgm:t>
        <a:bodyPr/>
        <a:lstStyle/>
        <a:p>
          <a:endParaRPr lang="en-US"/>
        </a:p>
      </dgm:t>
    </dgm:pt>
    <dgm:pt modelId="{777D5572-5CE9-499F-834D-5F847F2D4D5A}" type="pres">
      <dgm:prSet presAssocID="{F03681EE-6731-44A5-AD1A-CDC4863E3342}" presName="Name0" presStyleCnt="0">
        <dgm:presLayoutVars>
          <dgm:dir/>
          <dgm:animLvl val="lvl"/>
          <dgm:resizeHandles val="exact"/>
        </dgm:presLayoutVars>
      </dgm:prSet>
      <dgm:spPr/>
    </dgm:pt>
    <dgm:pt modelId="{B143B6AA-CD69-4918-8350-68726493EDA7}" type="pres">
      <dgm:prSet presAssocID="{E93D0C05-5C7F-4D80-B347-14EF1E0903A9}" presName="linNode" presStyleCnt="0"/>
      <dgm:spPr/>
    </dgm:pt>
    <dgm:pt modelId="{F78B46DE-F62A-44FC-9356-4482471CFDD9}" type="pres">
      <dgm:prSet presAssocID="{E93D0C05-5C7F-4D80-B347-14EF1E0903A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BDFE8D2-6719-43CE-846F-C118BDA077CE}" type="pres">
      <dgm:prSet presAssocID="{E93D0C05-5C7F-4D80-B347-14EF1E0903A9}" presName="descendantText" presStyleLbl="alignAccFollowNode1" presStyleIdx="0" presStyleCnt="2">
        <dgm:presLayoutVars>
          <dgm:bulletEnabled val="1"/>
        </dgm:presLayoutVars>
      </dgm:prSet>
      <dgm:spPr/>
    </dgm:pt>
    <dgm:pt modelId="{6F642B55-F2E9-4C07-B4B0-73AD33978C8B}" type="pres">
      <dgm:prSet presAssocID="{F6EA774D-5A94-4384-8272-5067B322BABD}" presName="sp" presStyleCnt="0"/>
      <dgm:spPr/>
    </dgm:pt>
    <dgm:pt modelId="{262D1C96-F53B-4039-9461-19BBFE7B1F58}" type="pres">
      <dgm:prSet presAssocID="{F15BE914-E03D-442B-8D0C-798F85594871}" presName="linNode" presStyleCnt="0"/>
      <dgm:spPr/>
    </dgm:pt>
    <dgm:pt modelId="{400EC00B-A5DA-4B99-AFE4-FAE2510547C9}" type="pres">
      <dgm:prSet presAssocID="{F15BE914-E03D-442B-8D0C-798F8559487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D82E93C-CE3F-4A0E-B162-1FD86D5672F2}" type="pres">
      <dgm:prSet presAssocID="{9E78E82D-15CE-4B64-9CC1-6DD3D5073D24}" presName="sp" presStyleCnt="0"/>
      <dgm:spPr/>
    </dgm:pt>
    <dgm:pt modelId="{75EA0C8B-F1C2-4077-AF8C-8039E55793DD}" type="pres">
      <dgm:prSet presAssocID="{2F0A62B4-F897-479D-A598-EF585B23928F}" presName="linNode" presStyleCnt="0"/>
      <dgm:spPr/>
    </dgm:pt>
    <dgm:pt modelId="{4726138A-5D08-48A8-8894-585149BBDD21}" type="pres">
      <dgm:prSet presAssocID="{2F0A62B4-F897-479D-A598-EF585B23928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1739281-C240-4EFD-B5D6-93B2B15A4AE4}" type="pres">
      <dgm:prSet presAssocID="{2F0A62B4-F897-479D-A598-EF585B23928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F8DBD17-FC2D-47D5-88D6-286C6E99406E}" srcId="{2F0A62B4-F897-479D-A598-EF585B23928F}" destId="{AAE0FADF-4E2F-4418-A97A-00DECD04C903}" srcOrd="0" destOrd="0" parTransId="{EA796DCF-97AC-445B-8DAA-69F7063A61DF}" sibTransId="{426C98F4-ACF2-4A0F-8086-418A07E0C56F}"/>
    <dgm:cxn modelId="{AE128D19-A472-4258-8C74-81CCD36F7B99}" srcId="{F03681EE-6731-44A5-AD1A-CDC4863E3342}" destId="{E93D0C05-5C7F-4D80-B347-14EF1E0903A9}" srcOrd="0" destOrd="0" parTransId="{E66D9D26-E7AE-45AD-8DBD-13A599A20BF7}" sibTransId="{F6EA774D-5A94-4384-8272-5067B322BABD}"/>
    <dgm:cxn modelId="{F4A33622-6AFE-4C89-A37D-D98B534972F4}" srcId="{F03681EE-6731-44A5-AD1A-CDC4863E3342}" destId="{F15BE914-E03D-442B-8D0C-798F85594871}" srcOrd="1" destOrd="0" parTransId="{A47FFFF9-6BAD-4D91-BAAB-141F32DDD496}" sibTransId="{9E78E82D-15CE-4B64-9CC1-6DD3D5073D24}"/>
    <dgm:cxn modelId="{985B8A2C-9FD9-4B69-A8B8-BA9300024CB2}" srcId="{E93D0C05-5C7F-4D80-B347-14EF1E0903A9}" destId="{4BB13E50-952D-43CC-B07A-D5CF2665D138}" srcOrd="0" destOrd="0" parTransId="{919F31CF-FB73-407E-9D5F-F868D9292182}" sibTransId="{EF7CD935-05A1-4E07-A3B0-3E371A1D70D6}"/>
    <dgm:cxn modelId="{2B2ED959-929A-4A86-9D42-50518A424D35}" type="presOf" srcId="{E93D0C05-5C7F-4D80-B347-14EF1E0903A9}" destId="{F78B46DE-F62A-44FC-9356-4482471CFDD9}" srcOrd="0" destOrd="0" presId="urn:microsoft.com/office/officeart/2005/8/layout/vList5"/>
    <dgm:cxn modelId="{8F816A7B-AFD5-4976-8276-42A7F6B57EC2}" type="presOf" srcId="{F15BE914-E03D-442B-8D0C-798F85594871}" destId="{400EC00B-A5DA-4B99-AFE4-FAE2510547C9}" srcOrd="0" destOrd="0" presId="urn:microsoft.com/office/officeart/2005/8/layout/vList5"/>
    <dgm:cxn modelId="{C8E9198E-CF85-420C-B84F-5C12661276C0}" srcId="{F03681EE-6731-44A5-AD1A-CDC4863E3342}" destId="{2F0A62B4-F897-479D-A598-EF585B23928F}" srcOrd="2" destOrd="0" parTransId="{53DCB6E4-3844-4A27-882B-E0381E9B2358}" sibTransId="{333C65D0-72B0-4A91-8BDA-1046DE931D28}"/>
    <dgm:cxn modelId="{A0F5499D-B038-453F-8D7D-E6F6F9A31D9B}" type="presOf" srcId="{AAE0FADF-4E2F-4418-A97A-00DECD04C903}" destId="{F1739281-C240-4EFD-B5D6-93B2B15A4AE4}" srcOrd="0" destOrd="0" presId="urn:microsoft.com/office/officeart/2005/8/layout/vList5"/>
    <dgm:cxn modelId="{448144A5-05CA-4995-A4F5-32A6EECD462A}" type="presOf" srcId="{F03681EE-6731-44A5-AD1A-CDC4863E3342}" destId="{777D5572-5CE9-499F-834D-5F847F2D4D5A}" srcOrd="0" destOrd="0" presId="urn:microsoft.com/office/officeart/2005/8/layout/vList5"/>
    <dgm:cxn modelId="{2038BDAC-DE67-4457-B241-D8D7FE1B69DF}" type="presOf" srcId="{4BB13E50-952D-43CC-B07A-D5CF2665D138}" destId="{ABDFE8D2-6719-43CE-846F-C118BDA077CE}" srcOrd="0" destOrd="0" presId="urn:microsoft.com/office/officeart/2005/8/layout/vList5"/>
    <dgm:cxn modelId="{F79C7BD9-4535-4C92-8041-4169D704514A}" type="presOf" srcId="{2F0A62B4-F897-479D-A598-EF585B23928F}" destId="{4726138A-5D08-48A8-8894-585149BBDD21}" srcOrd="0" destOrd="0" presId="urn:microsoft.com/office/officeart/2005/8/layout/vList5"/>
    <dgm:cxn modelId="{437D1719-298F-4587-97EA-28C631BFB7B5}" type="presParOf" srcId="{777D5572-5CE9-499F-834D-5F847F2D4D5A}" destId="{B143B6AA-CD69-4918-8350-68726493EDA7}" srcOrd="0" destOrd="0" presId="urn:microsoft.com/office/officeart/2005/8/layout/vList5"/>
    <dgm:cxn modelId="{6542F67D-E6E8-455F-8943-6E1AD6A36843}" type="presParOf" srcId="{B143B6AA-CD69-4918-8350-68726493EDA7}" destId="{F78B46DE-F62A-44FC-9356-4482471CFDD9}" srcOrd="0" destOrd="0" presId="urn:microsoft.com/office/officeart/2005/8/layout/vList5"/>
    <dgm:cxn modelId="{27BD9F52-6B4D-47E6-A556-EB15D0C21CAE}" type="presParOf" srcId="{B143B6AA-CD69-4918-8350-68726493EDA7}" destId="{ABDFE8D2-6719-43CE-846F-C118BDA077CE}" srcOrd="1" destOrd="0" presId="urn:microsoft.com/office/officeart/2005/8/layout/vList5"/>
    <dgm:cxn modelId="{60BFFE87-46C9-4C42-9FBC-96460D772E61}" type="presParOf" srcId="{777D5572-5CE9-499F-834D-5F847F2D4D5A}" destId="{6F642B55-F2E9-4C07-B4B0-73AD33978C8B}" srcOrd="1" destOrd="0" presId="urn:microsoft.com/office/officeart/2005/8/layout/vList5"/>
    <dgm:cxn modelId="{13DF5F83-3A79-4B8E-A1F1-4D74D9B3EF1B}" type="presParOf" srcId="{777D5572-5CE9-499F-834D-5F847F2D4D5A}" destId="{262D1C96-F53B-4039-9461-19BBFE7B1F58}" srcOrd="2" destOrd="0" presId="urn:microsoft.com/office/officeart/2005/8/layout/vList5"/>
    <dgm:cxn modelId="{DE826812-C9E3-40EE-96DB-D7930A2B7971}" type="presParOf" srcId="{262D1C96-F53B-4039-9461-19BBFE7B1F58}" destId="{400EC00B-A5DA-4B99-AFE4-FAE2510547C9}" srcOrd="0" destOrd="0" presId="urn:microsoft.com/office/officeart/2005/8/layout/vList5"/>
    <dgm:cxn modelId="{6A03E076-4885-4B59-A8F5-2142D22B7B6C}" type="presParOf" srcId="{777D5572-5CE9-499F-834D-5F847F2D4D5A}" destId="{5D82E93C-CE3F-4A0E-B162-1FD86D5672F2}" srcOrd="3" destOrd="0" presId="urn:microsoft.com/office/officeart/2005/8/layout/vList5"/>
    <dgm:cxn modelId="{1C8BE743-715F-4946-9486-5F477B96A5FE}" type="presParOf" srcId="{777D5572-5CE9-499F-834D-5F847F2D4D5A}" destId="{75EA0C8B-F1C2-4077-AF8C-8039E55793DD}" srcOrd="4" destOrd="0" presId="urn:microsoft.com/office/officeart/2005/8/layout/vList5"/>
    <dgm:cxn modelId="{90E5777F-150E-47DD-914A-ECBD3F35AC01}" type="presParOf" srcId="{75EA0C8B-F1C2-4077-AF8C-8039E55793DD}" destId="{4726138A-5D08-48A8-8894-585149BBDD21}" srcOrd="0" destOrd="0" presId="urn:microsoft.com/office/officeart/2005/8/layout/vList5"/>
    <dgm:cxn modelId="{6E3DDA2F-158A-4CD6-9A64-BD51C514F6D9}" type="presParOf" srcId="{75EA0C8B-F1C2-4077-AF8C-8039E55793DD}" destId="{F1739281-C240-4EFD-B5D6-93B2B15A4A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0DB27-F84F-4D72-9B7E-A45300BB4D8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D5EE67C-99FC-4692-8DD0-5872D617127E}">
      <dgm:prSet/>
      <dgm:spPr/>
      <dgm:t>
        <a:bodyPr/>
        <a:lstStyle/>
        <a:p>
          <a:r>
            <a:rPr lang="en-US" dirty="0"/>
            <a:t>Increases in industry organizational capital efficiency does not mean that all firms benefit</a:t>
          </a:r>
        </a:p>
      </dgm:t>
    </dgm:pt>
    <dgm:pt modelId="{89EA0F65-E38E-4EAB-BC4D-DD0070DE4589}" type="parTrans" cxnId="{BDEFA0A9-566C-433E-8C99-87B08565EEC1}">
      <dgm:prSet/>
      <dgm:spPr/>
      <dgm:t>
        <a:bodyPr/>
        <a:lstStyle/>
        <a:p>
          <a:endParaRPr lang="en-US"/>
        </a:p>
      </dgm:t>
    </dgm:pt>
    <dgm:pt modelId="{5B33C03A-34C7-4196-8970-CFF749F66DD5}" type="sibTrans" cxnId="{BDEFA0A9-566C-433E-8C99-87B08565EEC1}">
      <dgm:prSet/>
      <dgm:spPr/>
      <dgm:t>
        <a:bodyPr/>
        <a:lstStyle/>
        <a:p>
          <a:endParaRPr lang="en-US"/>
        </a:p>
      </dgm:t>
    </dgm:pt>
    <dgm:pt modelId="{323B4E1B-3834-4713-8E53-A1EF810A37DE}">
      <dgm:prSet/>
      <dgm:spPr/>
      <dgm:t>
        <a:bodyPr/>
        <a:lstStyle/>
        <a:p>
          <a:r>
            <a:rPr lang="en-US"/>
            <a:t>Retaining KT is risky because you are committing to uncertain payments to them in the future</a:t>
          </a:r>
        </a:p>
      </dgm:t>
    </dgm:pt>
    <dgm:pt modelId="{EAA1F806-1C8F-4675-98FF-45D84B7559F8}" type="parTrans" cxnId="{0F597343-A9A7-46A1-943A-7BE5F75364C4}">
      <dgm:prSet/>
      <dgm:spPr/>
      <dgm:t>
        <a:bodyPr/>
        <a:lstStyle/>
        <a:p>
          <a:endParaRPr lang="en-US"/>
        </a:p>
      </dgm:t>
    </dgm:pt>
    <dgm:pt modelId="{C72AC309-7F9A-495D-9436-BBBB74EE2053}" type="sibTrans" cxnId="{0F597343-A9A7-46A1-943A-7BE5F75364C4}">
      <dgm:prSet/>
      <dgm:spPr/>
      <dgm:t>
        <a:bodyPr/>
        <a:lstStyle/>
        <a:p>
          <a:endParaRPr lang="en-US"/>
        </a:p>
      </dgm:t>
    </dgm:pt>
    <dgm:pt modelId="{0DF0BEC6-B6F8-4B8F-9CBC-CE1D51270C6A}">
      <dgm:prSet/>
      <dgm:spPr/>
      <dgm:t>
        <a:bodyPr/>
        <a:lstStyle/>
        <a:p>
          <a:r>
            <a:rPr lang="en-US"/>
            <a:t>When your firm is not operating at the frontier efficiency, the shocks to the industry may force you to restructure</a:t>
          </a:r>
        </a:p>
      </dgm:t>
    </dgm:pt>
    <dgm:pt modelId="{E071995B-04E5-4F5D-B651-B153EA92AC9B}" type="parTrans" cxnId="{D8DD47B1-4776-4796-9675-18A6C73F082E}">
      <dgm:prSet/>
      <dgm:spPr/>
      <dgm:t>
        <a:bodyPr/>
        <a:lstStyle/>
        <a:p>
          <a:endParaRPr lang="en-US"/>
        </a:p>
      </dgm:t>
    </dgm:pt>
    <dgm:pt modelId="{83C88CBE-3723-4187-910C-9259CBB262FC}" type="sibTrans" cxnId="{D8DD47B1-4776-4796-9675-18A6C73F082E}">
      <dgm:prSet/>
      <dgm:spPr/>
      <dgm:t>
        <a:bodyPr/>
        <a:lstStyle/>
        <a:p>
          <a:endParaRPr lang="en-US"/>
        </a:p>
      </dgm:t>
    </dgm:pt>
    <dgm:pt modelId="{F513B6A4-6711-41B8-A112-FE987626E526}" type="pres">
      <dgm:prSet presAssocID="{CC20DB27-F84F-4D72-9B7E-A45300BB4D8D}" presName="vert0" presStyleCnt="0">
        <dgm:presLayoutVars>
          <dgm:dir/>
          <dgm:animOne val="branch"/>
          <dgm:animLvl val="lvl"/>
        </dgm:presLayoutVars>
      </dgm:prSet>
      <dgm:spPr/>
    </dgm:pt>
    <dgm:pt modelId="{F3EBFAA7-EB85-4CDE-843F-F934DFB87904}" type="pres">
      <dgm:prSet presAssocID="{AD5EE67C-99FC-4692-8DD0-5872D617127E}" presName="thickLine" presStyleLbl="alignNode1" presStyleIdx="0" presStyleCnt="3"/>
      <dgm:spPr/>
    </dgm:pt>
    <dgm:pt modelId="{8B3459F5-97BA-484D-BEAF-AB30B32FCB31}" type="pres">
      <dgm:prSet presAssocID="{AD5EE67C-99FC-4692-8DD0-5872D617127E}" presName="horz1" presStyleCnt="0"/>
      <dgm:spPr/>
    </dgm:pt>
    <dgm:pt modelId="{425576C0-EEC9-4331-9BB7-8AF93002B08C}" type="pres">
      <dgm:prSet presAssocID="{AD5EE67C-99FC-4692-8DD0-5872D617127E}" presName="tx1" presStyleLbl="revTx" presStyleIdx="0" presStyleCnt="3"/>
      <dgm:spPr/>
    </dgm:pt>
    <dgm:pt modelId="{5F16BD37-58E3-470B-9D3D-10B22BEAED87}" type="pres">
      <dgm:prSet presAssocID="{AD5EE67C-99FC-4692-8DD0-5872D617127E}" presName="vert1" presStyleCnt="0"/>
      <dgm:spPr/>
    </dgm:pt>
    <dgm:pt modelId="{97B75E99-B213-4EFC-9292-A7E1E67C4512}" type="pres">
      <dgm:prSet presAssocID="{323B4E1B-3834-4713-8E53-A1EF810A37DE}" presName="thickLine" presStyleLbl="alignNode1" presStyleIdx="1" presStyleCnt="3"/>
      <dgm:spPr/>
    </dgm:pt>
    <dgm:pt modelId="{0A5A7333-A1C2-4FC9-8A05-CCFFE26436F7}" type="pres">
      <dgm:prSet presAssocID="{323B4E1B-3834-4713-8E53-A1EF810A37DE}" presName="horz1" presStyleCnt="0"/>
      <dgm:spPr/>
    </dgm:pt>
    <dgm:pt modelId="{DF6BC824-A7A6-41C9-84CD-CB11FF508182}" type="pres">
      <dgm:prSet presAssocID="{323B4E1B-3834-4713-8E53-A1EF810A37DE}" presName="tx1" presStyleLbl="revTx" presStyleIdx="1" presStyleCnt="3"/>
      <dgm:spPr/>
    </dgm:pt>
    <dgm:pt modelId="{D6C56E49-ECBB-4A9F-AAF6-B8B9E3F9110D}" type="pres">
      <dgm:prSet presAssocID="{323B4E1B-3834-4713-8E53-A1EF810A37DE}" presName="vert1" presStyleCnt="0"/>
      <dgm:spPr/>
    </dgm:pt>
    <dgm:pt modelId="{04D4E639-9A39-4E43-A408-0FF3E20196EF}" type="pres">
      <dgm:prSet presAssocID="{0DF0BEC6-B6F8-4B8F-9CBC-CE1D51270C6A}" presName="thickLine" presStyleLbl="alignNode1" presStyleIdx="2" presStyleCnt="3"/>
      <dgm:spPr/>
    </dgm:pt>
    <dgm:pt modelId="{DE2FC5F7-D799-4FED-953D-27E8DB4A39AC}" type="pres">
      <dgm:prSet presAssocID="{0DF0BEC6-B6F8-4B8F-9CBC-CE1D51270C6A}" presName="horz1" presStyleCnt="0"/>
      <dgm:spPr/>
    </dgm:pt>
    <dgm:pt modelId="{D9B21FB4-B12E-4D64-B146-F7491B272257}" type="pres">
      <dgm:prSet presAssocID="{0DF0BEC6-B6F8-4B8F-9CBC-CE1D51270C6A}" presName="tx1" presStyleLbl="revTx" presStyleIdx="2" presStyleCnt="3"/>
      <dgm:spPr/>
    </dgm:pt>
    <dgm:pt modelId="{0B30E490-3BAA-4A6A-953A-5FD3C51E6250}" type="pres">
      <dgm:prSet presAssocID="{0DF0BEC6-B6F8-4B8F-9CBC-CE1D51270C6A}" presName="vert1" presStyleCnt="0"/>
      <dgm:spPr/>
    </dgm:pt>
  </dgm:ptLst>
  <dgm:cxnLst>
    <dgm:cxn modelId="{E764AC3F-D8A2-4565-9E8B-1267C243D5CF}" type="presOf" srcId="{AD5EE67C-99FC-4692-8DD0-5872D617127E}" destId="{425576C0-EEC9-4331-9BB7-8AF93002B08C}" srcOrd="0" destOrd="0" presId="urn:microsoft.com/office/officeart/2008/layout/LinedList"/>
    <dgm:cxn modelId="{333D7A42-0105-4F63-91E1-926242F35586}" type="presOf" srcId="{0DF0BEC6-B6F8-4B8F-9CBC-CE1D51270C6A}" destId="{D9B21FB4-B12E-4D64-B146-F7491B272257}" srcOrd="0" destOrd="0" presId="urn:microsoft.com/office/officeart/2008/layout/LinedList"/>
    <dgm:cxn modelId="{0F597343-A9A7-46A1-943A-7BE5F75364C4}" srcId="{CC20DB27-F84F-4D72-9B7E-A45300BB4D8D}" destId="{323B4E1B-3834-4713-8E53-A1EF810A37DE}" srcOrd="1" destOrd="0" parTransId="{EAA1F806-1C8F-4675-98FF-45D84B7559F8}" sibTransId="{C72AC309-7F9A-495D-9436-BBBB74EE2053}"/>
    <dgm:cxn modelId="{BDEFA0A9-566C-433E-8C99-87B08565EEC1}" srcId="{CC20DB27-F84F-4D72-9B7E-A45300BB4D8D}" destId="{AD5EE67C-99FC-4692-8DD0-5872D617127E}" srcOrd="0" destOrd="0" parTransId="{89EA0F65-E38E-4EAB-BC4D-DD0070DE4589}" sibTransId="{5B33C03A-34C7-4196-8970-CFF749F66DD5}"/>
    <dgm:cxn modelId="{FA42B9A9-D845-4B14-B41C-655C4486ECD4}" type="presOf" srcId="{CC20DB27-F84F-4D72-9B7E-A45300BB4D8D}" destId="{F513B6A4-6711-41B8-A112-FE987626E526}" srcOrd="0" destOrd="0" presId="urn:microsoft.com/office/officeart/2008/layout/LinedList"/>
    <dgm:cxn modelId="{D8DD47B1-4776-4796-9675-18A6C73F082E}" srcId="{CC20DB27-F84F-4D72-9B7E-A45300BB4D8D}" destId="{0DF0BEC6-B6F8-4B8F-9CBC-CE1D51270C6A}" srcOrd="2" destOrd="0" parTransId="{E071995B-04E5-4F5D-B651-B153EA92AC9B}" sibTransId="{83C88CBE-3723-4187-910C-9259CBB262FC}"/>
    <dgm:cxn modelId="{98880FB4-0C88-4023-A84C-F90BD666301A}" type="presOf" srcId="{323B4E1B-3834-4713-8E53-A1EF810A37DE}" destId="{DF6BC824-A7A6-41C9-84CD-CB11FF508182}" srcOrd="0" destOrd="0" presId="urn:microsoft.com/office/officeart/2008/layout/LinedList"/>
    <dgm:cxn modelId="{AC88BA32-EA5B-45E6-AC6B-D0370753817F}" type="presParOf" srcId="{F513B6A4-6711-41B8-A112-FE987626E526}" destId="{F3EBFAA7-EB85-4CDE-843F-F934DFB87904}" srcOrd="0" destOrd="0" presId="urn:microsoft.com/office/officeart/2008/layout/LinedList"/>
    <dgm:cxn modelId="{992553E2-85F0-4B93-9FC8-B701D25DD154}" type="presParOf" srcId="{F513B6A4-6711-41B8-A112-FE987626E526}" destId="{8B3459F5-97BA-484D-BEAF-AB30B32FCB31}" srcOrd="1" destOrd="0" presId="urn:microsoft.com/office/officeart/2008/layout/LinedList"/>
    <dgm:cxn modelId="{E6C64E5D-4FFC-4C73-9BA1-13967FC05AC3}" type="presParOf" srcId="{8B3459F5-97BA-484D-BEAF-AB30B32FCB31}" destId="{425576C0-EEC9-4331-9BB7-8AF93002B08C}" srcOrd="0" destOrd="0" presId="urn:microsoft.com/office/officeart/2008/layout/LinedList"/>
    <dgm:cxn modelId="{10B9B065-8F87-48ED-BCFF-A1ABB24067D6}" type="presParOf" srcId="{8B3459F5-97BA-484D-BEAF-AB30B32FCB31}" destId="{5F16BD37-58E3-470B-9D3D-10B22BEAED87}" srcOrd="1" destOrd="0" presId="urn:microsoft.com/office/officeart/2008/layout/LinedList"/>
    <dgm:cxn modelId="{E347C6C9-CBFA-4C6D-BE64-6C55824F9A65}" type="presParOf" srcId="{F513B6A4-6711-41B8-A112-FE987626E526}" destId="{97B75E99-B213-4EFC-9292-A7E1E67C4512}" srcOrd="2" destOrd="0" presId="urn:microsoft.com/office/officeart/2008/layout/LinedList"/>
    <dgm:cxn modelId="{230CF991-5643-491E-8542-96F412E34F7F}" type="presParOf" srcId="{F513B6A4-6711-41B8-A112-FE987626E526}" destId="{0A5A7333-A1C2-4FC9-8A05-CCFFE26436F7}" srcOrd="3" destOrd="0" presId="urn:microsoft.com/office/officeart/2008/layout/LinedList"/>
    <dgm:cxn modelId="{F10052A1-E0CC-46D3-9DC9-2D2A69872B56}" type="presParOf" srcId="{0A5A7333-A1C2-4FC9-8A05-CCFFE26436F7}" destId="{DF6BC824-A7A6-41C9-84CD-CB11FF508182}" srcOrd="0" destOrd="0" presId="urn:microsoft.com/office/officeart/2008/layout/LinedList"/>
    <dgm:cxn modelId="{07BF9EB1-FE20-4504-862B-0063A3CDCD32}" type="presParOf" srcId="{0A5A7333-A1C2-4FC9-8A05-CCFFE26436F7}" destId="{D6C56E49-ECBB-4A9F-AAF6-B8B9E3F9110D}" srcOrd="1" destOrd="0" presId="urn:microsoft.com/office/officeart/2008/layout/LinedList"/>
    <dgm:cxn modelId="{E93E6273-785F-4BDA-8EEB-C1E06AF42FF2}" type="presParOf" srcId="{F513B6A4-6711-41B8-A112-FE987626E526}" destId="{04D4E639-9A39-4E43-A408-0FF3E20196EF}" srcOrd="4" destOrd="0" presId="urn:microsoft.com/office/officeart/2008/layout/LinedList"/>
    <dgm:cxn modelId="{EB6B5C91-4261-408C-8D53-8BC1A89A62F8}" type="presParOf" srcId="{F513B6A4-6711-41B8-A112-FE987626E526}" destId="{DE2FC5F7-D799-4FED-953D-27E8DB4A39AC}" srcOrd="5" destOrd="0" presId="urn:microsoft.com/office/officeart/2008/layout/LinedList"/>
    <dgm:cxn modelId="{416929D5-D5D4-4CB5-B91C-050389C90D45}" type="presParOf" srcId="{DE2FC5F7-D799-4FED-953D-27E8DB4A39AC}" destId="{D9B21FB4-B12E-4D64-B146-F7491B272257}" srcOrd="0" destOrd="0" presId="urn:microsoft.com/office/officeart/2008/layout/LinedList"/>
    <dgm:cxn modelId="{4D7A4C86-C300-40D8-96BF-83F81EBC9363}" type="presParOf" srcId="{DE2FC5F7-D799-4FED-953D-27E8DB4A39AC}" destId="{0B30E490-3BAA-4A6A-953A-5FD3C51E625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FE8D2-6719-43CE-846F-C118BDA077CE}">
      <dsp:nvSpPr>
        <dsp:cNvPr id="0" name=""/>
        <dsp:cNvSpPr/>
      </dsp:nvSpPr>
      <dsp:spPr>
        <a:xfrm rot="5400000">
          <a:off x="4767264" y="-1780525"/>
          <a:ext cx="1182056" cy="5043098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We will look for outcomes in stock prices</a:t>
          </a:r>
        </a:p>
      </dsp:txBody>
      <dsp:txXfrm rot="-5400000">
        <a:off x="2836744" y="207698"/>
        <a:ext cx="4985395" cy="1066650"/>
      </dsp:txXfrm>
    </dsp:sp>
    <dsp:sp modelId="{F78B46DE-F62A-44FC-9356-4482471CFDD9}">
      <dsp:nvSpPr>
        <dsp:cNvPr id="0" name=""/>
        <dsp:cNvSpPr/>
      </dsp:nvSpPr>
      <dsp:spPr>
        <a:xfrm>
          <a:off x="0" y="2238"/>
          <a:ext cx="2836743" cy="14775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The model looks at value from the shareholder’s perspective</a:t>
          </a:r>
        </a:p>
      </dsp:txBody>
      <dsp:txXfrm>
        <a:off x="72129" y="74367"/>
        <a:ext cx="2692485" cy="1333312"/>
      </dsp:txXfrm>
    </dsp:sp>
    <dsp:sp modelId="{400EC00B-A5DA-4B99-AFE4-FAE2510547C9}">
      <dsp:nvSpPr>
        <dsp:cNvPr id="0" name=""/>
        <dsp:cNvSpPr/>
      </dsp:nvSpPr>
      <dsp:spPr>
        <a:xfrm>
          <a:off x="0" y="1553687"/>
          <a:ext cx="2836743" cy="14775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The firm is endowed with OC and physical capital</a:t>
          </a:r>
        </a:p>
      </dsp:txBody>
      <dsp:txXfrm>
        <a:off x="72129" y="1625816"/>
        <a:ext cx="2692485" cy="1333312"/>
      </dsp:txXfrm>
    </dsp:sp>
    <dsp:sp modelId="{F1739281-C240-4EFD-B5D6-93B2B15A4AE4}">
      <dsp:nvSpPr>
        <dsp:cNvPr id="0" name=""/>
        <dsp:cNvSpPr/>
      </dsp:nvSpPr>
      <dsp:spPr>
        <a:xfrm rot="5400000">
          <a:off x="4767264" y="1322372"/>
          <a:ext cx="1182056" cy="5043098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form of the upgrade doesn’t matter. They KT can either form a new firm and buy physical capital, or they can just restructure the existing firm</a:t>
          </a:r>
        </a:p>
      </dsp:txBody>
      <dsp:txXfrm rot="-5400000">
        <a:off x="2836744" y="3310596"/>
        <a:ext cx="4985395" cy="1066650"/>
      </dsp:txXfrm>
    </dsp:sp>
    <dsp:sp modelId="{4726138A-5D08-48A8-8894-585149BBDD21}">
      <dsp:nvSpPr>
        <dsp:cNvPr id="0" name=""/>
        <dsp:cNvSpPr/>
      </dsp:nvSpPr>
      <dsp:spPr>
        <a:xfrm>
          <a:off x="0" y="3105136"/>
          <a:ext cx="2836743" cy="14775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The firm can upgrade their technology once</a:t>
          </a:r>
        </a:p>
      </dsp:txBody>
      <dsp:txXfrm>
        <a:off x="72129" y="3177265"/>
        <a:ext cx="2692485" cy="1333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BFAA7-EB85-4CDE-843F-F934DFB87904}">
      <dsp:nvSpPr>
        <dsp:cNvPr id="0" name=""/>
        <dsp:cNvSpPr/>
      </dsp:nvSpPr>
      <dsp:spPr>
        <a:xfrm>
          <a:off x="0" y="212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5576C0-EEC9-4331-9BB7-8AF93002B08C}">
      <dsp:nvSpPr>
        <dsp:cNvPr id="0" name=""/>
        <dsp:cNvSpPr/>
      </dsp:nvSpPr>
      <dsp:spPr>
        <a:xfrm>
          <a:off x="0" y="2124"/>
          <a:ext cx="78867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Increases in industry organizational capital efficiency does not mean that all firms benefit</a:t>
          </a:r>
        </a:p>
      </dsp:txBody>
      <dsp:txXfrm>
        <a:off x="0" y="2124"/>
        <a:ext cx="7886700" cy="1449029"/>
      </dsp:txXfrm>
    </dsp:sp>
    <dsp:sp modelId="{97B75E99-B213-4EFC-9292-A7E1E67C4512}">
      <dsp:nvSpPr>
        <dsp:cNvPr id="0" name=""/>
        <dsp:cNvSpPr/>
      </dsp:nvSpPr>
      <dsp:spPr>
        <a:xfrm>
          <a:off x="0" y="145115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BC824-A7A6-41C9-84CD-CB11FF508182}">
      <dsp:nvSpPr>
        <dsp:cNvPr id="0" name=""/>
        <dsp:cNvSpPr/>
      </dsp:nvSpPr>
      <dsp:spPr>
        <a:xfrm>
          <a:off x="0" y="1451154"/>
          <a:ext cx="78867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Retaining KT is risky because you are committing to uncertain payments to them in the future</a:t>
          </a:r>
        </a:p>
      </dsp:txBody>
      <dsp:txXfrm>
        <a:off x="0" y="1451154"/>
        <a:ext cx="7886700" cy="1449029"/>
      </dsp:txXfrm>
    </dsp:sp>
    <dsp:sp modelId="{04D4E639-9A39-4E43-A408-0FF3E20196EF}">
      <dsp:nvSpPr>
        <dsp:cNvPr id="0" name=""/>
        <dsp:cNvSpPr/>
      </dsp:nvSpPr>
      <dsp:spPr>
        <a:xfrm>
          <a:off x="0" y="2900183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21FB4-B12E-4D64-B146-F7491B272257}">
      <dsp:nvSpPr>
        <dsp:cNvPr id="0" name=""/>
        <dsp:cNvSpPr/>
      </dsp:nvSpPr>
      <dsp:spPr>
        <a:xfrm>
          <a:off x="0" y="2900183"/>
          <a:ext cx="78867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When your firm is not operating at the frontier efficiency, the shocks to the industry may force you to restructure</a:t>
          </a:r>
        </a:p>
      </dsp:txBody>
      <dsp:txXfrm>
        <a:off x="0" y="2900183"/>
        <a:ext cx="7886700" cy="1449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B9625-4C15-2847-8941-653427D6E64F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86B58-301C-A24E-8148-4667790F4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4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F1A88-9EB0-4688-809F-047F4F56351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9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8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5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06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0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2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8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8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1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9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AF820-0148-43AF-8AAE-0DA63BAEABB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84271-432A-4844-8E89-D5844C240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6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02E1-9BE1-69B5-8434-F5C7DAAE3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B3077-2A4D-8396-F523-E23A0EADE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6F680-7F97-86FA-D46D-8A36009C2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7" y="0"/>
            <a:ext cx="9124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0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ream of paper forming a curve">
            <a:extLst>
              <a:ext uri="{FF2B5EF4-FFF2-40B4-BE49-F238E27FC236}">
                <a16:creationId xmlns:a16="http://schemas.microsoft.com/office/drawing/2014/main" id="{DC40E2FA-D63F-06FA-507E-6FAB086B5B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9" r="4820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4" y="609600"/>
            <a:ext cx="4029076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9E8DE-5DA0-20CF-7A16-424E30D5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356" y="1071350"/>
            <a:ext cx="3581372" cy="1339382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Why this is an important paper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499" y="399531"/>
            <a:ext cx="1280813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E577B-A2F4-B4D0-463A-E64CACBD5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4" y="2547257"/>
            <a:ext cx="4029076" cy="3109740"/>
          </a:xfrm>
        </p:spPr>
        <p:txBody>
          <a:bodyPr anchor="ctr">
            <a:normAutofit lnSpcReduction="10000"/>
          </a:bodyPr>
          <a:lstStyle/>
          <a:p>
            <a:r>
              <a:rPr lang="en-US" sz="1800" dirty="0"/>
              <a:t>Does not provide an obvious answer</a:t>
            </a:r>
          </a:p>
          <a:p>
            <a:r>
              <a:rPr lang="en-US" sz="1800" dirty="0"/>
              <a:t>Generates structure for a squishy topic</a:t>
            </a:r>
          </a:p>
          <a:p>
            <a:pPr lvl="1"/>
            <a:r>
              <a:rPr lang="en-US" sz="1800" dirty="0"/>
              <a:t>The paper does not depend on much anecdote and intuition</a:t>
            </a:r>
          </a:p>
          <a:p>
            <a:r>
              <a:rPr lang="en-US" sz="1800" dirty="0"/>
              <a:t>Provides a fairly understandable basic model</a:t>
            </a:r>
          </a:p>
          <a:p>
            <a:r>
              <a:rPr lang="en-US" sz="1800" dirty="0"/>
              <a:t>Matches theory with empirical tests</a:t>
            </a:r>
          </a:p>
          <a:p>
            <a:r>
              <a:rPr lang="en-US" sz="1800" dirty="0"/>
              <a:t>Smith-Breeden Prize Winner &amp; Dimensional Fund Advisors 1</a:t>
            </a:r>
            <a:r>
              <a:rPr lang="en-US" sz="1800" baseline="30000" dirty="0"/>
              <a:t>st</a:t>
            </a:r>
            <a:r>
              <a:rPr lang="en-US" sz="1800" dirty="0"/>
              <a:t> place award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7323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2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347D0-337D-030A-C763-EB224F90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1312"/>
            <a:ext cx="7879842" cy="1010264"/>
          </a:xfrm>
        </p:spPr>
        <p:txBody>
          <a:bodyPr anchor="ctr">
            <a:normAutofit/>
          </a:bodyPr>
          <a:lstStyle/>
          <a:p>
            <a:r>
              <a:rPr lang="en-US"/>
              <a:t>Organizational Capital</a:t>
            </a:r>
            <a:endParaRPr lang="en-US" dirty="0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96012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38086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DE81-AC2D-7FA1-62BF-0594D738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960" y="3016042"/>
            <a:ext cx="8155742" cy="3451903"/>
          </a:xfrm>
        </p:spPr>
        <p:txBody>
          <a:bodyPr>
            <a:normAutofit/>
          </a:bodyPr>
          <a:lstStyle/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Organizational Capital (OC) is firm-specific human capital</a:t>
            </a:r>
          </a:p>
          <a:p>
            <a:pPr marL="617220" lvl="1" indent="-205740" defTabSz="822960">
              <a:spcBef>
                <a:spcPts val="450"/>
              </a:spcBef>
            </a:pP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generated by the matching of key talent (managers, engineers, etc.) with processes of the firm</a:t>
            </a:r>
          </a:p>
          <a:p>
            <a:pPr marL="617220" lvl="1" indent="-205740" defTabSz="822960">
              <a:spcBef>
                <a:spcPts val="450"/>
              </a:spcBef>
            </a:pP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“embodied” in Key Talent (KT) and therefore movable</a:t>
            </a:r>
          </a:p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OC requires both the firm and KT, both have a claim to its cash flows</a:t>
            </a:r>
          </a:p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KT will get cash flows equal to their outside option (what they would be paid elsewhere) and shareholders get the residual</a:t>
            </a:r>
          </a:p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the shareholders cash flows are subject to the overall change in what KT are paid outside the firm</a:t>
            </a:r>
          </a:p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the price firms are willing to pay for KT is correlated across firms (because of technology shocks), the firm’s shareholders are subject to systematic risk</a:t>
            </a:r>
          </a:p>
          <a:p>
            <a:pPr marL="205740" indent="-205740" defTabSz="822960">
              <a:spcBef>
                <a:spcPts val="900"/>
              </a:spcBef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risk is priced, and the price premium is empirically observable.</a:t>
            </a:r>
            <a:endParaRPr lang="en-US" sz="1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7EA210-A249-8401-C60C-D8EBD651F553}"/>
              </a:ext>
            </a:extLst>
          </p:cNvPr>
          <p:cNvSpPr txBox="1">
            <a:spLocks/>
          </p:cNvSpPr>
          <p:nvPr/>
        </p:nvSpPr>
        <p:spPr>
          <a:xfrm>
            <a:off x="669455" y="1805708"/>
            <a:ext cx="1484045" cy="36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Owned by </a:t>
            </a:r>
          </a:p>
          <a:p>
            <a:pPr marL="0" indent="0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shareholders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0DA55F-CEDC-A898-E904-3D397B964D78}"/>
              </a:ext>
            </a:extLst>
          </p:cNvPr>
          <p:cNvSpPr txBox="1">
            <a:spLocks/>
          </p:cNvSpPr>
          <p:nvPr/>
        </p:nvSpPr>
        <p:spPr>
          <a:xfrm>
            <a:off x="7144307" y="1808760"/>
            <a:ext cx="1323379" cy="36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Owned by </a:t>
            </a:r>
          </a:p>
          <a:p>
            <a:pPr marL="0" indent="0" algn="r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key talent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5639E-6838-6FFD-E697-CB7FE5688DE5}"/>
              </a:ext>
            </a:extLst>
          </p:cNvPr>
          <p:cNvSpPr txBox="1"/>
          <p:nvPr/>
        </p:nvSpPr>
        <p:spPr>
          <a:xfrm>
            <a:off x="2221365" y="1695469"/>
            <a:ext cx="2433042" cy="8363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 anchor="ctr">
            <a:noAutofit/>
          </a:bodyPr>
          <a:lstStyle/>
          <a:p>
            <a:pPr algn="ctr" defTabSz="411480">
              <a:spcAft>
                <a:spcPts val="600"/>
              </a:spcAft>
            </a:pPr>
            <a:r>
              <a:rPr lang="en-US" sz="2160" kern="120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Technology</a:t>
            </a:r>
            <a:endParaRPr lang="en-US" sz="24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Puzzle1">
            <a:extLst>
              <a:ext uri="{FF2B5EF4-FFF2-40B4-BE49-F238E27FC236}">
                <a16:creationId xmlns:a16="http://schemas.microsoft.com/office/drawing/2014/main" id="{83B1B077-66D8-6B71-F16A-DC1DF08ACBE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28790" y="1657612"/>
            <a:ext cx="1197026" cy="918263"/>
          </a:xfrm>
          <a:custGeom>
            <a:avLst/>
            <a:gdLst>
              <a:gd name="T0" fmla="*/ 1230313 w 21600"/>
              <a:gd name="T1" fmla="*/ 780764 h 21600"/>
              <a:gd name="T2" fmla="*/ 1247658 w 21600"/>
              <a:gd name="T3" fmla="*/ 19299 h 21600"/>
              <a:gd name="T4" fmla="*/ 347266 w 21600"/>
              <a:gd name="T5" fmla="*/ 31708 h 21600"/>
              <a:gd name="T6" fmla="*/ 370417 w 21600"/>
              <a:gd name="T7" fmla="*/ 778023 h 21600"/>
              <a:gd name="T8" fmla="*/ 794558 w 21600"/>
              <a:gd name="T9" fmla="*/ 477282 h 21600"/>
              <a:gd name="T10" fmla="*/ 797057 w 21600"/>
              <a:gd name="T11" fmla="*/ 322781 h 21600"/>
              <a:gd name="T12" fmla="*/ 1587500 w 21600"/>
              <a:gd name="T13" fmla="*/ 370417 h 21600"/>
              <a:gd name="T14" fmla="*/ 4116 w 21600"/>
              <a:gd name="T15" fmla="*/ 37041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6086 w 21600"/>
              <a:gd name="T25" fmla="*/ 2569 h 21600"/>
              <a:gd name="T26" fmla="*/ 16132 w 21600"/>
              <a:gd name="T27" fmla="*/ 1955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C8C1C5-A2C0-2113-6C58-95D6174B3C36}"/>
              </a:ext>
            </a:extLst>
          </p:cNvPr>
          <p:cNvSpPr/>
          <p:nvPr/>
        </p:nvSpPr>
        <p:spPr>
          <a:xfrm>
            <a:off x="2184681" y="1650222"/>
            <a:ext cx="4985305" cy="92565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DF414B-DCF9-0CB8-A181-A196A9E4E371}"/>
              </a:ext>
            </a:extLst>
          </p:cNvPr>
          <p:cNvSpPr txBox="1"/>
          <p:nvPr/>
        </p:nvSpPr>
        <p:spPr>
          <a:xfrm>
            <a:off x="4654407" y="1702805"/>
            <a:ext cx="2478895" cy="829051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 defTabSz="411480">
              <a:spcAft>
                <a:spcPts val="600"/>
              </a:spcAft>
            </a:pPr>
            <a:r>
              <a:rPr lang="en-US" sz="2160" kern="120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Key talent</a:t>
            </a:r>
            <a:endParaRPr lang="en-US" sz="24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567185-271B-3568-E4F1-24374B3EC9A8}"/>
              </a:ext>
            </a:extLst>
          </p:cNvPr>
          <p:cNvSpPr/>
          <p:nvPr/>
        </p:nvSpPr>
        <p:spPr>
          <a:xfrm>
            <a:off x="2215862" y="1691800"/>
            <a:ext cx="4922942" cy="84005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684698-0414-64DB-BE87-B4467D2E19B3}"/>
              </a:ext>
            </a:extLst>
          </p:cNvPr>
          <p:cNvCxnSpPr>
            <a:cxnSpLocks/>
          </p:cNvCxnSpPr>
          <p:nvPr/>
        </p:nvCxnSpPr>
        <p:spPr>
          <a:xfrm flipH="1">
            <a:off x="649862" y="2826945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19B0197-81BB-281A-0500-BB33C6C23335}"/>
              </a:ext>
            </a:extLst>
          </p:cNvPr>
          <p:cNvSpPr/>
          <p:nvPr/>
        </p:nvSpPr>
        <p:spPr>
          <a:xfrm>
            <a:off x="0" y="306977"/>
            <a:ext cx="359229" cy="1010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3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AE8E8-480C-5390-DDF1-30529702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1312"/>
            <a:ext cx="7879842" cy="1010264"/>
          </a:xfrm>
        </p:spPr>
        <p:txBody>
          <a:bodyPr anchor="ctr">
            <a:normAutofit/>
          </a:bodyPr>
          <a:lstStyle/>
          <a:p>
            <a:r>
              <a:rPr lang="en-US" dirty="0"/>
              <a:t>Basic model setup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96012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38086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9CB5EF-51E6-6CC0-DA7A-D3DFBFF7D8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216006"/>
              </p:ext>
            </p:extLst>
          </p:nvPr>
        </p:nvGraphicFramePr>
        <p:xfrm>
          <a:off x="628650" y="1650222"/>
          <a:ext cx="7879842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E54E23F-3826-CDF7-995C-195C3367FD97}"/>
              </a:ext>
            </a:extLst>
          </p:cNvPr>
          <p:cNvSpPr/>
          <p:nvPr/>
        </p:nvSpPr>
        <p:spPr>
          <a:xfrm>
            <a:off x="0" y="306977"/>
            <a:ext cx="359229" cy="1010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68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0468-4F10-41C9-0F70-7C1AC1A2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8783"/>
          </a:xfrm>
        </p:spPr>
        <p:txBody>
          <a:bodyPr/>
          <a:lstStyle/>
          <a:p>
            <a:r>
              <a:rPr lang="en-US" dirty="0"/>
              <a:t>Firm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EA277-C47B-361F-5C3E-BB1F47A98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1597"/>
            <a:ext cx="7886700" cy="533373"/>
          </a:xfrm>
        </p:spPr>
        <p:txBody>
          <a:bodyPr/>
          <a:lstStyle/>
          <a:p>
            <a:r>
              <a:rPr lang="en-US" dirty="0"/>
              <a:t>The firm output function: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A7F130-8ADD-0141-7749-9FBB1AEC8D02}"/>
                  </a:ext>
                </a:extLst>
              </p:cNvPr>
              <p:cNvSpPr txBox="1"/>
              <p:nvPr/>
            </p:nvSpPr>
            <p:spPr>
              <a:xfrm>
                <a:off x="2770811" y="2220046"/>
                <a:ext cx="3513908" cy="449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A7F130-8ADD-0141-7749-9FBB1AEC8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811" y="2220046"/>
                <a:ext cx="3513908" cy="4498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0EDADAE-44CD-6EF5-3A6F-FA934CCAB53E}"/>
              </a:ext>
            </a:extLst>
          </p:cNvPr>
          <p:cNvSpPr txBox="1"/>
          <p:nvPr/>
        </p:nvSpPr>
        <p:spPr>
          <a:xfrm>
            <a:off x="1698171" y="2848892"/>
            <a:ext cx="12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Firm output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D2EFFA-B24F-747F-6645-72FF35C976B4}"/>
              </a:ext>
            </a:extLst>
          </p:cNvPr>
          <p:cNvSpPr txBox="1"/>
          <p:nvPr/>
        </p:nvSpPr>
        <p:spPr>
          <a:xfrm>
            <a:off x="1698171" y="3404090"/>
            <a:ext cx="248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Total factor productivity (common productivity for physical and organizational capital)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34EEFD-BBF0-8C55-9325-350695F06DFA}"/>
                  </a:ext>
                </a:extLst>
              </p:cNvPr>
              <p:cNvSpPr txBox="1"/>
              <p:nvPr/>
            </p:nvSpPr>
            <p:spPr>
              <a:xfrm>
                <a:off x="6204857" y="2841131"/>
                <a:ext cx="248194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firm’s efficiency of OC. The firm starts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, which is at the cutting-edge (“frontier efficiency”).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34EEFD-BBF0-8C55-9325-350695F06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857" y="2841131"/>
                <a:ext cx="2481943" cy="1477328"/>
              </a:xfrm>
              <a:prstGeom prst="rect">
                <a:avLst/>
              </a:prstGeom>
              <a:blipFill>
                <a:blip r:embed="rId3"/>
                <a:stretch>
                  <a:fillRect l="-2211" t="-206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B89F1C6-8E25-A1B6-FAC4-13DF6227482C}"/>
              </a:ext>
            </a:extLst>
          </p:cNvPr>
          <p:cNvSpPr txBox="1"/>
          <p:nvPr/>
        </p:nvSpPr>
        <p:spPr>
          <a:xfrm>
            <a:off x="1698171" y="4678814"/>
            <a:ext cx="1905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Endowed physical capital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FC0D35-8B8B-4A0F-7813-E4D7106D46D2}"/>
              </a:ext>
            </a:extLst>
          </p:cNvPr>
          <p:cNvSpPr txBox="1"/>
          <p:nvPr/>
        </p:nvSpPr>
        <p:spPr>
          <a:xfrm>
            <a:off x="5944816" y="4481234"/>
            <a:ext cx="248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Endowed OC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20F55EC-A7A3-8EAB-DC6A-E3E0A58F65E2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989089" y="2729530"/>
            <a:ext cx="45329" cy="304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9B56EA-F135-F627-E4E7-603898B98AB8}"/>
              </a:ext>
            </a:extLst>
          </p:cNvPr>
          <p:cNvCxnSpPr>
            <a:cxnSpLocks/>
          </p:cNvCxnSpPr>
          <p:nvPr/>
        </p:nvCxnSpPr>
        <p:spPr>
          <a:xfrm flipV="1">
            <a:off x="3337937" y="2629226"/>
            <a:ext cx="603197" cy="728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ADAF05A-3B8C-9456-619F-2D609EE0D3A6}"/>
              </a:ext>
            </a:extLst>
          </p:cNvPr>
          <p:cNvCxnSpPr>
            <a:cxnSpLocks/>
          </p:cNvCxnSpPr>
          <p:nvPr/>
        </p:nvCxnSpPr>
        <p:spPr>
          <a:xfrm flipV="1">
            <a:off x="3342544" y="2595454"/>
            <a:ext cx="1659761" cy="715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DE8C3D6-1B1C-EECB-4531-E0553C819714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603812" y="2669849"/>
            <a:ext cx="720767" cy="23321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0932BB3-6150-3EAA-53FE-AE9AA70524E8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572859" y="2502352"/>
            <a:ext cx="631998" cy="1077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9E4372-46BF-F948-C9C3-C4FBFFFDE1E0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846775" y="2595454"/>
            <a:ext cx="98041" cy="2070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5E32EAE-061B-10C8-A77C-68A6D6524B26}"/>
              </a:ext>
            </a:extLst>
          </p:cNvPr>
          <p:cNvSpPr txBox="1">
            <a:spLocks/>
          </p:cNvSpPr>
          <p:nvPr/>
        </p:nvSpPr>
        <p:spPr>
          <a:xfrm>
            <a:off x="628650" y="5491874"/>
            <a:ext cx="7886700" cy="533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92B9DB-2AD8-8FB6-9E65-1B61DE2901DF}"/>
              </a:ext>
            </a:extLst>
          </p:cNvPr>
          <p:cNvCxnSpPr>
            <a:cxnSpLocks/>
          </p:cNvCxnSpPr>
          <p:nvPr/>
        </p:nvCxnSpPr>
        <p:spPr>
          <a:xfrm flipH="1">
            <a:off x="628650" y="11744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42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F4FF-15E9-88D9-8A82-B498430BB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2954"/>
          </a:xfrm>
        </p:spPr>
        <p:txBody>
          <a:bodyPr/>
          <a:lstStyle/>
          <a:p>
            <a:r>
              <a:rPr lang="en-US" dirty="0"/>
              <a:t>Value of a firm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0F0C2-6D1B-84ED-C7EF-A02F9EE1E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The value of a firm (eq: 5)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51DAD-0E34-39F8-E75D-F53D8D5CE369}"/>
              </a:ext>
            </a:extLst>
          </p:cNvPr>
          <p:cNvSpPr txBox="1"/>
          <p:nvPr/>
        </p:nvSpPr>
        <p:spPr>
          <a:xfrm>
            <a:off x="1098816" y="3244334"/>
            <a:ext cx="2013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the firm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4687A-62E5-A46B-E3F9-3CF9DF69C319}"/>
              </a:ext>
            </a:extLst>
          </p:cNvPr>
          <p:cNvSpPr txBox="1"/>
          <p:nvPr/>
        </p:nvSpPr>
        <p:spPr>
          <a:xfrm>
            <a:off x="3373290" y="3613666"/>
            <a:ext cx="2013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physical capital (discounted productivity of endowed asset K)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947FC-AD91-F67C-39A5-91C0041DC5FD}"/>
              </a:ext>
            </a:extLst>
          </p:cNvPr>
          <p:cNvSpPr txBox="1"/>
          <p:nvPr/>
        </p:nvSpPr>
        <p:spPr>
          <a:xfrm>
            <a:off x="5540187" y="3354963"/>
            <a:ext cx="2013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organizational capital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C1FBAD-5C73-E4E6-B789-3F1F6D117889}"/>
              </a:ext>
            </a:extLst>
          </p:cNvPr>
          <p:cNvCxnSpPr/>
          <p:nvPr/>
        </p:nvCxnSpPr>
        <p:spPr>
          <a:xfrm flipV="1">
            <a:off x="2105425" y="2825830"/>
            <a:ext cx="1214076" cy="394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7B3FAB-723E-E351-23B8-6F207ABF3A5E}"/>
              </a:ext>
            </a:extLst>
          </p:cNvPr>
          <p:cNvCxnSpPr>
            <a:cxnSpLocks/>
          </p:cNvCxnSpPr>
          <p:nvPr/>
        </p:nvCxnSpPr>
        <p:spPr>
          <a:xfrm flipV="1">
            <a:off x="4249272" y="3022928"/>
            <a:ext cx="0" cy="52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122329-6255-0E9F-F329-23C7925F1C16}"/>
              </a:ext>
            </a:extLst>
          </p:cNvPr>
          <p:cNvCxnSpPr>
            <a:cxnSpLocks/>
          </p:cNvCxnSpPr>
          <p:nvPr/>
        </p:nvCxnSpPr>
        <p:spPr>
          <a:xfrm flipH="1" flipV="1">
            <a:off x="5309667" y="2966037"/>
            <a:ext cx="737668" cy="462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7D5A53-00AA-D037-500A-EE6550FC1C1B}"/>
                  </a:ext>
                </a:extLst>
              </p:cNvPr>
              <p:cNvSpPr txBox="1"/>
              <p:nvPr/>
            </p:nvSpPr>
            <p:spPr>
              <a:xfrm>
                <a:off x="3088982" y="2501048"/>
                <a:ext cx="2512675" cy="514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7D5A53-00AA-D037-500A-EE6550FC1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982" y="2501048"/>
                <a:ext cx="2512675" cy="5146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54D692-5D9B-6A43-B9C9-F7498C0735E3}"/>
                  </a:ext>
                </a:extLst>
              </p:cNvPr>
              <p:cNvSpPr txBox="1"/>
              <p:nvPr/>
            </p:nvSpPr>
            <p:spPr>
              <a:xfrm>
                <a:off x="3702102" y="4813995"/>
                <a:ext cx="1094339" cy="520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54D692-5D9B-6A43-B9C9-F7498C073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102" y="4813995"/>
                <a:ext cx="1094339" cy="520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2ABB0E-F2E5-CDC7-4303-72FEBDA79738}"/>
              </a:ext>
            </a:extLst>
          </p:cNvPr>
          <p:cNvCxnSpPr/>
          <p:nvPr/>
        </p:nvCxnSpPr>
        <p:spPr>
          <a:xfrm flipV="1">
            <a:off x="4164746" y="5424928"/>
            <a:ext cx="180573" cy="238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84837F4-4FBE-5717-849A-E4D4DAA4FD67}"/>
              </a:ext>
            </a:extLst>
          </p:cNvPr>
          <p:cNvSpPr txBox="1"/>
          <p:nvPr/>
        </p:nvSpPr>
        <p:spPr>
          <a:xfrm>
            <a:off x="3445488" y="5571269"/>
            <a:ext cx="160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Discount rate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A015CB-0294-92B8-7F44-AFD5C7EC3127}"/>
              </a:ext>
            </a:extLst>
          </p:cNvPr>
          <p:cNvCxnSpPr>
            <a:cxnSpLocks/>
          </p:cNvCxnSpPr>
          <p:nvPr/>
        </p:nvCxnSpPr>
        <p:spPr>
          <a:xfrm flipH="1">
            <a:off x="628650" y="11744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81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F367-2CCA-19C8-FA54-99F8B720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96496"/>
          </a:xfrm>
        </p:spPr>
        <p:txBody>
          <a:bodyPr/>
          <a:lstStyle/>
          <a:p>
            <a:r>
              <a:rPr lang="en-US" dirty="0"/>
              <a:t>Value of OC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B478A-6FA4-ACF4-8EA9-DB3500312173}"/>
              </a:ext>
            </a:extLst>
          </p:cNvPr>
          <p:cNvSpPr txBox="1"/>
          <p:nvPr/>
        </p:nvSpPr>
        <p:spPr>
          <a:xfrm>
            <a:off x="1490703" y="3312030"/>
            <a:ext cx="1529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Discounted productivity of OC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7D570-FBEF-0050-0A5C-C2FF9FAB8381}"/>
              </a:ext>
            </a:extLst>
          </p:cNvPr>
          <p:cNvSpPr txBox="1"/>
          <p:nvPr/>
        </p:nvSpPr>
        <p:spPr>
          <a:xfrm>
            <a:off x="1490703" y="4317273"/>
            <a:ext cx="1529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Quantity of OC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F24DD-F4E3-CC3B-82D1-38302C85F258}"/>
              </a:ext>
            </a:extLst>
          </p:cNvPr>
          <p:cNvSpPr txBox="1"/>
          <p:nvPr/>
        </p:nvSpPr>
        <p:spPr>
          <a:xfrm>
            <a:off x="1490703" y="5045517"/>
            <a:ext cx="1529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Endowed efficiency of OC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32D2AE-40A7-0F9A-7193-3AF7DA66313F}"/>
              </a:ext>
            </a:extLst>
          </p:cNvPr>
          <p:cNvSpPr txBox="1"/>
          <p:nvPr/>
        </p:nvSpPr>
        <p:spPr>
          <a:xfrm>
            <a:off x="1467652" y="6050760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Discount factor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7A83FE7-D8E9-B195-1E6C-46B161358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16"/>
          <a:stretch/>
        </p:blipFill>
        <p:spPr>
          <a:xfrm>
            <a:off x="1329377" y="2259705"/>
            <a:ext cx="6491791" cy="990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121B52A-16DF-6A2E-C229-5E1B6DAD6277}"/>
              </a:ext>
            </a:extLst>
          </p:cNvPr>
          <p:cNvSpPr txBox="1"/>
          <p:nvPr/>
        </p:nvSpPr>
        <p:spPr>
          <a:xfrm>
            <a:off x="5486400" y="3500941"/>
            <a:ext cx="296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Productivity of OC after upgrading at the optimal time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C1E1B4-E916-DFF2-5CEF-F13CC9065C6E}"/>
              </a:ext>
            </a:extLst>
          </p:cNvPr>
          <p:cNvSpPr txBox="1"/>
          <p:nvPr/>
        </p:nvSpPr>
        <p:spPr>
          <a:xfrm>
            <a:off x="5486399" y="4436225"/>
            <a:ext cx="296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frontier level of OC productivity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E13AD-0ED6-5E6A-2C39-2501ABF53888}"/>
              </a:ext>
            </a:extLst>
          </p:cNvPr>
          <p:cNvSpPr txBox="1"/>
          <p:nvPr/>
        </p:nvSpPr>
        <p:spPr>
          <a:xfrm>
            <a:off x="5766887" y="1468897"/>
            <a:ext cx="264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option value of upgrading OC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79FCCF-2B8E-EC12-A906-F234A32536F7}"/>
              </a:ext>
            </a:extLst>
          </p:cNvPr>
          <p:cNvCxnSpPr/>
          <p:nvPr/>
        </p:nvCxnSpPr>
        <p:spPr>
          <a:xfrm flipV="1">
            <a:off x="2681728" y="2847702"/>
            <a:ext cx="1252497" cy="960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FF823B2-670F-8759-716A-D2F6B12A7F45}"/>
              </a:ext>
            </a:extLst>
          </p:cNvPr>
          <p:cNvCxnSpPr>
            <a:cxnSpLocks/>
          </p:cNvCxnSpPr>
          <p:nvPr/>
        </p:nvCxnSpPr>
        <p:spPr>
          <a:xfrm flipV="1">
            <a:off x="2681728" y="2855490"/>
            <a:ext cx="1659751" cy="1681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CC7BB06-900C-61A6-EA40-47A3ECF8B3EC}"/>
              </a:ext>
            </a:extLst>
          </p:cNvPr>
          <p:cNvCxnSpPr>
            <a:cxnSpLocks/>
          </p:cNvCxnSpPr>
          <p:nvPr/>
        </p:nvCxnSpPr>
        <p:spPr>
          <a:xfrm flipV="1">
            <a:off x="2681728" y="2734733"/>
            <a:ext cx="2239885" cy="2608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45D67CF-6347-7DD0-D255-ACA475A18A79}"/>
              </a:ext>
            </a:extLst>
          </p:cNvPr>
          <p:cNvCxnSpPr>
            <a:cxnSpLocks/>
          </p:cNvCxnSpPr>
          <p:nvPr/>
        </p:nvCxnSpPr>
        <p:spPr>
          <a:xfrm flipV="1">
            <a:off x="3019826" y="3144443"/>
            <a:ext cx="2539572" cy="2994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3490B6-12BC-7DA0-A608-5AFA35EAD01B}"/>
              </a:ext>
            </a:extLst>
          </p:cNvPr>
          <p:cNvCxnSpPr>
            <a:cxnSpLocks/>
          </p:cNvCxnSpPr>
          <p:nvPr/>
        </p:nvCxnSpPr>
        <p:spPr>
          <a:xfrm flipH="1" flipV="1">
            <a:off x="6366201" y="2726226"/>
            <a:ext cx="472530" cy="751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D6EE28-4618-3739-95BE-7C352DD0CDC1}"/>
              </a:ext>
            </a:extLst>
          </p:cNvPr>
          <p:cNvCxnSpPr>
            <a:cxnSpLocks/>
          </p:cNvCxnSpPr>
          <p:nvPr/>
        </p:nvCxnSpPr>
        <p:spPr>
          <a:xfrm flipV="1">
            <a:off x="7088521" y="2726226"/>
            <a:ext cx="334255" cy="728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0F07AA5-317D-F113-DE88-9BAD4DCA44B3}"/>
              </a:ext>
            </a:extLst>
          </p:cNvPr>
          <p:cNvCxnSpPr>
            <a:cxnSpLocks/>
          </p:cNvCxnSpPr>
          <p:nvPr/>
        </p:nvCxnSpPr>
        <p:spPr>
          <a:xfrm flipV="1">
            <a:off x="6969417" y="2736663"/>
            <a:ext cx="119104" cy="1750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ight Brace 30">
            <a:extLst>
              <a:ext uri="{FF2B5EF4-FFF2-40B4-BE49-F238E27FC236}">
                <a16:creationId xmlns:a16="http://schemas.microsoft.com/office/drawing/2014/main" id="{000FC865-AC8C-DA70-BC90-314C15EE071A}"/>
              </a:ext>
            </a:extLst>
          </p:cNvPr>
          <p:cNvSpPr/>
          <p:nvPr/>
        </p:nvSpPr>
        <p:spPr>
          <a:xfrm rot="16200000">
            <a:off x="6345082" y="1237209"/>
            <a:ext cx="290513" cy="206080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EA21C0-3C16-D306-DC12-BF251A828D49}"/>
              </a:ext>
            </a:extLst>
          </p:cNvPr>
          <p:cNvSpPr txBox="1"/>
          <p:nvPr/>
        </p:nvSpPr>
        <p:spPr>
          <a:xfrm>
            <a:off x="4921613" y="5342794"/>
            <a:ext cx="320424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 value of OC is increasing in x, the frontier level of OC productivity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A31CB47-3E4E-1361-C1BB-A45DC1D8B5DA}"/>
              </a:ext>
            </a:extLst>
          </p:cNvPr>
          <p:cNvCxnSpPr>
            <a:cxnSpLocks/>
          </p:cNvCxnSpPr>
          <p:nvPr/>
        </p:nvCxnSpPr>
        <p:spPr>
          <a:xfrm flipH="1">
            <a:off x="628650" y="11744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36393-B616-4465-DFF3-F1DAB40B2758}"/>
                  </a:ext>
                </a:extLst>
              </p:cNvPr>
              <p:cNvSpPr txBox="1"/>
              <p:nvPr/>
            </p:nvSpPr>
            <p:spPr>
              <a:xfrm>
                <a:off x="2822922" y="1759156"/>
                <a:ext cx="30371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value of operating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336393-B616-4465-DFF3-F1DAB40B2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922" y="1759156"/>
                <a:ext cx="3037114" cy="369332"/>
              </a:xfrm>
              <a:prstGeom prst="rect">
                <a:avLst/>
              </a:prstGeom>
              <a:blipFill>
                <a:blip r:embed="rId3"/>
                <a:stretch>
                  <a:fillRect l="-1606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54D21856-AA99-CA4A-BB24-3BA3EDD3DD07}"/>
              </a:ext>
            </a:extLst>
          </p:cNvPr>
          <p:cNvSpPr/>
          <p:nvPr/>
        </p:nvSpPr>
        <p:spPr>
          <a:xfrm rot="16200000">
            <a:off x="4795427" y="2081807"/>
            <a:ext cx="290513" cy="3716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3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F61D65-CABC-46E6-8EA0-366A93C1FAE8}"/>
                  </a:ext>
                </a:extLst>
              </p:cNvPr>
              <p:cNvSpPr txBox="1"/>
              <p:nvPr/>
            </p:nvSpPr>
            <p:spPr>
              <a:xfrm>
                <a:off x="1046191" y="4200348"/>
                <a:ext cx="41354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value of the option to operate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F61D65-CABC-46E6-8EA0-366A93C1F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91" y="4200348"/>
                <a:ext cx="4135410" cy="646331"/>
              </a:xfrm>
              <a:prstGeom prst="rect">
                <a:avLst/>
              </a:prstGeom>
              <a:blipFill>
                <a:blip r:embed="rId2"/>
                <a:stretch>
                  <a:fillRect l="-1223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CA34A974-C495-64BA-F758-45CB8ED8F776}"/>
              </a:ext>
            </a:extLst>
          </p:cNvPr>
          <p:cNvSpPr/>
          <p:nvPr/>
        </p:nvSpPr>
        <p:spPr>
          <a:xfrm flipH="1">
            <a:off x="783771" y="4024099"/>
            <a:ext cx="289122" cy="70528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BBBCD1-15A4-236C-7053-D854A6B4A8B8}"/>
                  </a:ext>
                </a:extLst>
              </p:cNvPr>
              <p:cNvSpPr txBox="1"/>
              <p:nvPr/>
            </p:nvSpPr>
            <p:spPr>
              <a:xfrm>
                <a:off x="4760802" y="4692550"/>
                <a:ext cx="27738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value of operating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BBBCD1-15A4-236C-7053-D854A6B4A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802" y="4692550"/>
                <a:ext cx="2773850" cy="646331"/>
              </a:xfrm>
              <a:prstGeom prst="rect">
                <a:avLst/>
              </a:prstGeom>
              <a:blipFill>
                <a:blip r:embed="rId3"/>
                <a:stretch>
                  <a:fillRect l="-1364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BD3897EE-E6BF-A68A-929E-DF5CB37E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6331"/>
          </a:xfrm>
        </p:spPr>
        <p:txBody>
          <a:bodyPr>
            <a:normAutofit fontScale="90000"/>
          </a:bodyPr>
          <a:lstStyle/>
          <a:p>
            <a:r>
              <a:rPr lang="en-US" dirty="0"/>
              <a:t>Graphically, in terms of x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128761-F42B-D986-A066-CF94EE21BC29}"/>
              </a:ext>
            </a:extLst>
          </p:cNvPr>
          <p:cNvCxnSpPr>
            <a:cxnSpLocks/>
          </p:cNvCxnSpPr>
          <p:nvPr/>
        </p:nvCxnSpPr>
        <p:spPr>
          <a:xfrm>
            <a:off x="783771" y="1690689"/>
            <a:ext cx="0" cy="3764975"/>
          </a:xfrm>
          <a:prstGeom prst="line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73BD17-87CB-92ED-6002-FA245F6D988D}"/>
              </a:ext>
            </a:extLst>
          </p:cNvPr>
          <p:cNvCxnSpPr>
            <a:cxnSpLocks/>
          </p:cNvCxnSpPr>
          <p:nvPr/>
        </p:nvCxnSpPr>
        <p:spPr>
          <a:xfrm flipH="1">
            <a:off x="783771" y="5455664"/>
            <a:ext cx="6708162" cy="0"/>
          </a:xfrm>
          <a:prstGeom prst="line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DFC7B55-1543-975B-32FB-A71F342FB01C}"/>
              </a:ext>
            </a:extLst>
          </p:cNvPr>
          <p:cNvSpPr/>
          <p:nvPr/>
        </p:nvSpPr>
        <p:spPr>
          <a:xfrm>
            <a:off x="783771" y="1690688"/>
            <a:ext cx="6074712" cy="2333411"/>
          </a:xfrm>
          <a:custGeom>
            <a:avLst/>
            <a:gdLst>
              <a:gd name="connsiteX0" fmla="*/ 44180 w 6074712"/>
              <a:gd name="connsiteY0" fmla="*/ 2326494 h 2333411"/>
              <a:gd name="connsiteX1" fmla="*/ 267017 w 6074712"/>
              <a:gd name="connsiteY1" fmla="*/ 2318810 h 2333411"/>
              <a:gd name="connsiteX2" fmla="*/ 3471259 w 6074712"/>
              <a:gd name="connsiteY2" fmla="*/ 2049869 h 2333411"/>
              <a:gd name="connsiteX3" fmla="*/ 5223219 w 6074712"/>
              <a:gd name="connsiteY3" fmla="*/ 1243045 h 2333411"/>
              <a:gd name="connsiteX4" fmla="*/ 5945518 w 6074712"/>
              <a:gd name="connsiteY4" fmla="*/ 267173 h 2333411"/>
              <a:gd name="connsiteX5" fmla="*/ 6060779 w 6074712"/>
              <a:gd name="connsiteY5" fmla="*/ 21284 h 2333411"/>
              <a:gd name="connsiteX6" fmla="*/ 6068463 w 6074712"/>
              <a:gd name="connsiteY6" fmla="*/ 28968 h 233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4712" h="2333411">
                <a:moveTo>
                  <a:pt x="44180" y="2326494"/>
                </a:moveTo>
                <a:cubicBezTo>
                  <a:pt x="-129992" y="2345704"/>
                  <a:pt x="267017" y="2318810"/>
                  <a:pt x="267017" y="2318810"/>
                </a:cubicBezTo>
                <a:cubicBezTo>
                  <a:pt x="838197" y="2272706"/>
                  <a:pt x="2645225" y="2229163"/>
                  <a:pt x="3471259" y="2049869"/>
                </a:cubicBezTo>
                <a:cubicBezTo>
                  <a:pt x="4297293" y="1870575"/>
                  <a:pt x="4810843" y="1540161"/>
                  <a:pt x="5223219" y="1243045"/>
                </a:cubicBezTo>
                <a:cubicBezTo>
                  <a:pt x="5635595" y="945929"/>
                  <a:pt x="5805925" y="470800"/>
                  <a:pt x="5945518" y="267173"/>
                </a:cubicBezTo>
                <a:cubicBezTo>
                  <a:pt x="6085111" y="63546"/>
                  <a:pt x="6060779" y="21284"/>
                  <a:pt x="6060779" y="21284"/>
                </a:cubicBezTo>
                <a:cubicBezTo>
                  <a:pt x="6081270" y="-18417"/>
                  <a:pt x="6074866" y="5275"/>
                  <a:pt x="6068463" y="28968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B00F91-DFFE-3F27-3F3C-9A3AFAB31B82}"/>
              </a:ext>
            </a:extLst>
          </p:cNvPr>
          <p:cNvSpPr txBox="1"/>
          <p:nvPr/>
        </p:nvSpPr>
        <p:spPr>
          <a:xfrm>
            <a:off x="4295375" y="5509452"/>
            <a:ext cx="314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Frontier efficiency of OC = 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7DBD3-7D54-713C-35EB-2DD847EA9C14}"/>
              </a:ext>
            </a:extLst>
          </p:cNvPr>
          <p:cNvSpPr txBox="1"/>
          <p:nvPr/>
        </p:nvSpPr>
        <p:spPr>
          <a:xfrm rot="16200000">
            <a:off x="-61952" y="2252014"/>
            <a:ext cx="138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43D319-5809-767B-E797-DAF347ADEEA4}"/>
                  </a:ext>
                </a:extLst>
              </p:cNvPr>
              <p:cNvSpPr txBox="1"/>
              <p:nvPr/>
            </p:nvSpPr>
            <p:spPr>
              <a:xfrm>
                <a:off x="553251" y="5563489"/>
                <a:ext cx="6816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43D319-5809-767B-E797-DAF347ADE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51" y="5563489"/>
                <a:ext cx="681661" cy="369332"/>
              </a:xfrm>
              <a:prstGeom prst="rect">
                <a:avLst/>
              </a:prstGeom>
              <a:blipFill>
                <a:blip r:embed="rId4"/>
                <a:stretch>
                  <a:fillRect l="-8036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FCF5B7-45CD-DE63-10D7-5E21F71AEC92}"/>
              </a:ext>
            </a:extLst>
          </p:cNvPr>
          <p:cNvCxnSpPr>
            <a:cxnSpLocks/>
          </p:cNvCxnSpPr>
          <p:nvPr/>
        </p:nvCxnSpPr>
        <p:spPr>
          <a:xfrm>
            <a:off x="783771" y="4729382"/>
            <a:ext cx="6610195" cy="691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CF2526C-4478-BB0D-31B9-BE825A485E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22"/>
          <a:stretch/>
        </p:blipFill>
        <p:spPr>
          <a:xfrm>
            <a:off x="853009" y="1402335"/>
            <a:ext cx="5340527" cy="81414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B65A18-468F-B5B3-D6BD-93F59A8DB7AA}"/>
              </a:ext>
            </a:extLst>
          </p:cNvPr>
          <p:cNvCxnSpPr>
            <a:cxnSpLocks/>
          </p:cNvCxnSpPr>
          <p:nvPr/>
        </p:nvCxnSpPr>
        <p:spPr>
          <a:xfrm flipH="1">
            <a:off x="628650" y="11744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44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99E55-43C7-240A-2F35-3FF9D4233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9903"/>
          </a:xfrm>
        </p:spPr>
        <p:txBody>
          <a:bodyPr>
            <a:normAutofit fontScale="90000"/>
          </a:bodyPr>
          <a:lstStyle/>
          <a:p>
            <a:r>
              <a:rPr lang="en-US" dirty="0"/>
              <a:t>Splitting the value of 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CFD254-D1C2-D698-1866-9647E1252F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635199"/>
                <a:ext cx="7886700" cy="3541763"/>
              </a:xfrm>
            </p:spPr>
            <p:txBody>
              <a:bodyPr/>
              <a:lstStyle/>
              <a:p>
                <a:r>
                  <a:rPr lang="en-US" dirty="0"/>
                  <a:t>Both KT and shareholders have claims on the cash flows from OC</a:t>
                </a:r>
              </a:p>
              <a:p>
                <a:r>
                  <a:rPr lang="en-US" dirty="0"/>
                  <a:t>KT can always demand the value of OC operating at the frontier efficiency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Because that is their outside option</a:t>
                </a:r>
              </a:p>
              <a:p>
                <a:pPr lvl="1"/>
                <a:r>
                  <a:rPr lang="en-US" dirty="0"/>
                  <a:t>They can always go to a new firm operating at that efficiency</a:t>
                </a:r>
              </a:p>
              <a:p>
                <a:pPr lvl="1"/>
                <a:r>
                  <a:rPr lang="en-US" dirty="0"/>
                  <a:t>So the shareholders must pay them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p>
                        </m:sSup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CFD254-D1C2-D698-1866-9647E1252F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635199"/>
                <a:ext cx="7886700" cy="3541763"/>
              </a:xfrm>
              <a:blipFill>
                <a:blip r:embed="rId2"/>
                <a:stretch>
                  <a:fillRect l="-1391" t="-2754" r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0AF3C97-3C3C-A84F-C8E0-4D382BE3939C}"/>
              </a:ext>
            </a:extLst>
          </p:cNvPr>
          <p:cNvSpPr txBox="1">
            <a:spLocks/>
          </p:cNvSpPr>
          <p:nvPr/>
        </p:nvSpPr>
        <p:spPr>
          <a:xfrm>
            <a:off x="669455" y="1426877"/>
            <a:ext cx="1484045" cy="36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Owned by </a:t>
            </a:r>
          </a:p>
          <a:p>
            <a:pPr marL="0" indent="0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shareholders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AD83C7-FA0F-48E8-CCE5-79A47044C8C2}"/>
              </a:ext>
            </a:extLst>
          </p:cNvPr>
          <p:cNvSpPr txBox="1">
            <a:spLocks/>
          </p:cNvSpPr>
          <p:nvPr/>
        </p:nvSpPr>
        <p:spPr>
          <a:xfrm>
            <a:off x="7144307" y="1429929"/>
            <a:ext cx="1323379" cy="36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Owned by </a:t>
            </a:r>
          </a:p>
          <a:p>
            <a:pPr marL="0" indent="0" algn="r" defTabSz="82296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key talent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59E73-9B5F-9172-9E4F-4169BDD2DA75}"/>
              </a:ext>
            </a:extLst>
          </p:cNvPr>
          <p:cNvSpPr txBox="1"/>
          <p:nvPr/>
        </p:nvSpPr>
        <p:spPr>
          <a:xfrm>
            <a:off x="2221365" y="1316638"/>
            <a:ext cx="2433042" cy="83638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 anchor="ctr">
            <a:noAutofit/>
          </a:bodyPr>
          <a:lstStyle/>
          <a:p>
            <a:pPr algn="ctr" defTabSz="411480">
              <a:spcAft>
                <a:spcPts val="600"/>
              </a:spcAft>
            </a:pPr>
            <a:r>
              <a:rPr lang="en-US" sz="2160" kern="120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Technology</a:t>
            </a:r>
            <a:endParaRPr lang="en-US" sz="24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Puzzle1">
            <a:extLst>
              <a:ext uri="{FF2B5EF4-FFF2-40B4-BE49-F238E27FC236}">
                <a16:creationId xmlns:a16="http://schemas.microsoft.com/office/drawing/2014/main" id="{894F90A9-EAB7-0DD2-F6EF-FABB20D9868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28790" y="1278781"/>
            <a:ext cx="1197026" cy="918263"/>
          </a:xfrm>
          <a:custGeom>
            <a:avLst/>
            <a:gdLst>
              <a:gd name="T0" fmla="*/ 1230313 w 21600"/>
              <a:gd name="T1" fmla="*/ 780764 h 21600"/>
              <a:gd name="T2" fmla="*/ 1247658 w 21600"/>
              <a:gd name="T3" fmla="*/ 19299 h 21600"/>
              <a:gd name="T4" fmla="*/ 347266 w 21600"/>
              <a:gd name="T5" fmla="*/ 31708 h 21600"/>
              <a:gd name="T6" fmla="*/ 370417 w 21600"/>
              <a:gd name="T7" fmla="*/ 778023 h 21600"/>
              <a:gd name="T8" fmla="*/ 794558 w 21600"/>
              <a:gd name="T9" fmla="*/ 477282 h 21600"/>
              <a:gd name="T10" fmla="*/ 797057 w 21600"/>
              <a:gd name="T11" fmla="*/ 322781 h 21600"/>
              <a:gd name="T12" fmla="*/ 1587500 w 21600"/>
              <a:gd name="T13" fmla="*/ 370417 h 21600"/>
              <a:gd name="T14" fmla="*/ 4116 w 21600"/>
              <a:gd name="T15" fmla="*/ 37041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6086 w 21600"/>
              <a:gd name="T25" fmla="*/ 2569 h 21600"/>
              <a:gd name="T26" fmla="*/ 16132 w 21600"/>
              <a:gd name="T27" fmla="*/ 1955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291960-0159-8764-B997-4E884E2FF33D}"/>
              </a:ext>
            </a:extLst>
          </p:cNvPr>
          <p:cNvSpPr/>
          <p:nvPr/>
        </p:nvSpPr>
        <p:spPr>
          <a:xfrm>
            <a:off x="2184681" y="1271391"/>
            <a:ext cx="4985305" cy="92565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764F1-0B10-CCEA-3289-77A1286B8BCF}"/>
              </a:ext>
            </a:extLst>
          </p:cNvPr>
          <p:cNvSpPr txBox="1"/>
          <p:nvPr/>
        </p:nvSpPr>
        <p:spPr>
          <a:xfrm>
            <a:off x="4654407" y="1323974"/>
            <a:ext cx="2478895" cy="829051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 defTabSz="411480">
              <a:spcAft>
                <a:spcPts val="600"/>
              </a:spcAft>
            </a:pPr>
            <a:r>
              <a:rPr lang="en-US" sz="2160" kern="120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Key talent</a:t>
            </a:r>
            <a:endParaRPr lang="en-US" sz="24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E79FB4-B016-EB7C-B39E-E71A78CE852B}"/>
              </a:ext>
            </a:extLst>
          </p:cNvPr>
          <p:cNvSpPr/>
          <p:nvPr/>
        </p:nvSpPr>
        <p:spPr>
          <a:xfrm>
            <a:off x="2215862" y="1312969"/>
            <a:ext cx="4922942" cy="84005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BF0392-507B-D835-E09C-1B24E5AE8C20}"/>
              </a:ext>
            </a:extLst>
          </p:cNvPr>
          <p:cNvCxnSpPr>
            <a:cxnSpLocks/>
          </p:cNvCxnSpPr>
          <p:nvPr/>
        </p:nvCxnSpPr>
        <p:spPr>
          <a:xfrm flipH="1">
            <a:off x="649862" y="2448114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0E2183-06AC-09DB-F35D-605F4497148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940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525DF61-EEF9-F9DB-BAE2-972E22DA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42" y="2693841"/>
            <a:ext cx="6303839" cy="8864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5CA69C-D14B-E45F-5842-C4559193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262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left for shareholders?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177F1-7FDB-9F6A-8672-41330FA61AE5}"/>
              </a:ext>
            </a:extLst>
          </p:cNvPr>
          <p:cNvSpPr txBox="1"/>
          <p:nvPr/>
        </p:nvSpPr>
        <p:spPr>
          <a:xfrm>
            <a:off x="4675033" y="3863887"/>
            <a:ext cx="1806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option value of upgrading OC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1887210-8827-98D4-C4CE-732B06CFDB6A}"/>
              </a:ext>
            </a:extLst>
          </p:cNvPr>
          <p:cNvSpPr/>
          <p:nvPr/>
        </p:nvSpPr>
        <p:spPr>
          <a:xfrm rot="5400000">
            <a:off x="5485646" y="2868435"/>
            <a:ext cx="269681" cy="17212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CCCE6D-345E-11B5-C3DB-CC44273B6725}"/>
              </a:ext>
            </a:extLst>
          </p:cNvPr>
          <p:cNvSpPr txBox="1"/>
          <p:nvPr/>
        </p:nvSpPr>
        <p:spPr>
          <a:xfrm>
            <a:off x="6803510" y="3863887"/>
            <a:ext cx="18060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value they key talent capture = the value of operating at the frontier efficiency (x).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B39D5D-EE38-CA76-1918-B0B453B21F48}"/>
              </a:ext>
            </a:extLst>
          </p:cNvPr>
          <p:cNvCxnSpPr>
            <a:cxnSpLocks/>
          </p:cNvCxnSpPr>
          <p:nvPr/>
        </p:nvCxnSpPr>
        <p:spPr>
          <a:xfrm flipH="1" flipV="1">
            <a:off x="6980559" y="3245956"/>
            <a:ext cx="422624" cy="617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1D709E-8926-D40A-FA20-CF1722737C1E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BD9C79-1C45-2E63-1B6E-8238AE2D694E}"/>
                  </a:ext>
                </a:extLst>
              </p:cNvPr>
              <p:cNvSpPr txBox="1"/>
              <p:nvPr/>
            </p:nvSpPr>
            <p:spPr>
              <a:xfrm>
                <a:off x="1927383" y="3729046"/>
                <a:ext cx="30371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value of operating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BD9C79-1C45-2E63-1B6E-8238AE2D6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383" y="3729046"/>
                <a:ext cx="3037114" cy="369332"/>
              </a:xfrm>
              <a:prstGeom prst="rect">
                <a:avLst/>
              </a:prstGeom>
              <a:blipFill>
                <a:blip r:embed="rId3"/>
                <a:stretch>
                  <a:fillRect l="-1606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43F25EE4-5823-FFE5-AB82-27E69E2A0C77}"/>
              </a:ext>
            </a:extLst>
          </p:cNvPr>
          <p:cNvSpPr/>
          <p:nvPr/>
        </p:nvSpPr>
        <p:spPr>
          <a:xfrm rot="16200000" flipH="1">
            <a:off x="4094431" y="3350930"/>
            <a:ext cx="369331" cy="4865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A6077BCB-C01E-8B68-6400-49F62D46B18D}"/>
              </a:ext>
            </a:extLst>
          </p:cNvPr>
          <p:cNvSpPr/>
          <p:nvPr/>
        </p:nvSpPr>
        <p:spPr>
          <a:xfrm rot="5400000" flipH="1">
            <a:off x="3759438" y="9195"/>
            <a:ext cx="296807" cy="5399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2FF80B-FBE5-8EA8-2867-43414D0ECB95}"/>
              </a:ext>
            </a:extLst>
          </p:cNvPr>
          <p:cNvSpPr txBox="1"/>
          <p:nvPr/>
        </p:nvSpPr>
        <p:spPr>
          <a:xfrm>
            <a:off x="1590544" y="2190988"/>
            <a:ext cx="4890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same as the last equation = the value of OC</a:t>
            </a:r>
          </a:p>
        </p:txBody>
      </p:sp>
    </p:spTree>
    <p:extLst>
      <p:ext uri="{BB962C8B-B14F-4D97-AF65-F5344CB8AC3E}">
        <p14:creationId xmlns:p14="http://schemas.microsoft.com/office/powerpoint/2010/main" val="210992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5595975-02DA-71A1-773A-34E2783F5B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2"/>
          <a:stretch/>
        </p:blipFill>
        <p:spPr>
          <a:xfrm>
            <a:off x="1005951" y="3062542"/>
            <a:ext cx="3754851" cy="572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897EE-E6BF-A68A-929E-DF5CB37E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4353"/>
          </a:xfrm>
        </p:spPr>
        <p:txBody>
          <a:bodyPr>
            <a:normAutofit fontScale="90000"/>
          </a:bodyPr>
          <a:lstStyle/>
          <a:p>
            <a:r>
              <a:rPr lang="en-US" dirty="0"/>
              <a:t>Graphically, in terms of x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D2087BFA-63E5-965C-1DF3-61721B855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509"/>
          <a:stretch/>
        </p:blipFill>
        <p:spPr>
          <a:xfrm>
            <a:off x="1167800" y="1217929"/>
            <a:ext cx="4732257" cy="68156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128761-F42B-D986-A066-CF94EE21BC29}"/>
              </a:ext>
            </a:extLst>
          </p:cNvPr>
          <p:cNvCxnSpPr>
            <a:cxnSpLocks/>
          </p:cNvCxnSpPr>
          <p:nvPr/>
        </p:nvCxnSpPr>
        <p:spPr>
          <a:xfrm>
            <a:off x="783771" y="1690689"/>
            <a:ext cx="0" cy="3764975"/>
          </a:xfrm>
          <a:prstGeom prst="line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73BD17-87CB-92ED-6002-FA245F6D988D}"/>
              </a:ext>
            </a:extLst>
          </p:cNvPr>
          <p:cNvCxnSpPr>
            <a:cxnSpLocks/>
          </p:cNvCxnSpPr>
          <p:nvPr/>
        </p:nvCxnSpPr>
        <p:spPr>
          <a:xfrm flipH="1">
            <a:off x="783771" y="5455664"/>
            <a:ext cx="6708162" cy="0"/>
          </a:xfrm>
          <a:prstGeom prst="line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DFC7B55-1543-975B-32FB-A71F342FB01C}"/>
              </a:ext>
            </a:extLst>
          </p:cNvPr>
          <p:cNvSpPr/>
          <p:nvPr/>
        </p:nvSpPr>
        <p:spPr>
          <a:xfrm>
            <a:off x="783771" y="1690688"/>
            <a:ext cx="6074712" cy="2333411"/>
          </a:xfrm>
          <a:custGeom>
            <a:avLst/>
            <a:gdLst>
              <a:gd name="connsiteX0" fmla="*/ 44180 w 6074712"/>
              <a:gd name="connsiteY0" fmla="*/ 2326494 h 2333411"/>
              <a:gd name="connsiteX1" fmla="*/ 267017 w 6074712"/>
              <a:gd name="connsiteY1" fmla="*/ 2318810 h 2333411"/>
              <a:gd name="connsiteX2" fmla="*/ 3471259 w 6074712"/>
              <a:gd name="connsiteY2" fmla="*/ 2049869 h 2333411"/>
              <a:gd name="connsiteX3" fmla="*/ 5223219 w 6074712"/>
              <a:gd name="connsiteY3" fmla="*/ 1243045 h 2333411"/>
              <a:gd name="connsiteX4" fmla="*/ 5945518 w 6074712"/>
              <a:gd name="connsiteY4" fmla="*/ 267173 h 2333411"/>
              <a:gd name="connsiteX5" fmla="*/ 6060779 w 6074712"/>
              <a:gd name="connsiteY5" fmla="*/ 21284 h 2333411"/>
              <a:gd name="connsiteX6" fmla="*/ 6068463 w 6074712"/>
              <a:gd name="connsiteY6" fmla="*/ 28968 h 233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4712" h="2333411">
                <a:moveTo>
                  <a:pt x="44180" y="2326494"/>
                </a:moveTo>
                <a:cubicBezTo>
                  <a:pt x="-129992" y="2345704"/>
                  <a:pt x="267017" y="2318810"/>
                  <a:pt x="267017" y="2318810"/>
                </a:cubicBezTo>
                <a:cubicBezTo>
                  <a:pt x="838197" y="2272706"/>
                  <a:pt x="2645225" y="2229163"/>
                  <a:pt x="3471259" y="2049869"/>
                </a:cubicBezTo>
                <a:cubicBezTo>
                  <a:pt x="4297293" y="1870575"/>
                  <a:pt x="4810843" y="1540161"/>
                  <a:pt x="5223219" y="1243045"/>
                </a:cubicBezTo>
                <a:cubicBezTo>
                  <a:pt x="5635595" y="945929"/>
                  <a:pt x="5805925" y="470800"/>
                  <a:pt x="5945518" y="267173"/>
                </a:cubicBezTo>
                <a:cubicBezTo>
                  <a:pt x="6085111" y="63546"/>
                  <a:pt x="6060779" y="21284"/>
                  <a:pt x="6060779" y="21284"/>
                </a:cubicBezTo>
                <a:cubicBezTo>
                  <a:pt x="6081270" y="-18417"/>
                  <a:pt x="6074866" y="5275"/>
                  <a:pt x="6068463" y="28968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B00F91-DFFE-3F27-3F3C-9A3AFAB31B82}"/>
              </a:ext>
            </a:extLst>
          </p:cNvPr>
          <p:cNvSpPr txBox="1"/>
          <p:nvPr/>
        </p:nvSpPr>
        <p:spPr>
          <a:xfrm>
            <a:off x="2438398" y="5408208"/>
            <a:ext cx="314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Frontier efficiency of OC = 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7DBD3-7D54-713C-35EB-2DD847EA9C14}"/>
              </a:ext>
            </a:extLst>
          </p:cNvPr>
          <p:cNvSpPr txBox="1"/>
          <p:nvPr/>
        </p:nvSpPr>
        <p:spPr>
          <a:xfrm rot="16200000">
            <a:off x="-61952" y="2140983"/>
            <a:ext cx="138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43D319-5809-767B-E797-DAF347ADEEA4}"/>
                  </a:ext>
                </a:extLst>
              </p:cNvPr>
              <p:cNvSpPr txBox="1"/>
              <p:nvPr/>
            </p:nvSpPr>
            <p:spPr>
              <a:xfrm>
                <a:off x="586378" y="5441119"/>
                <a:ext cx="6816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43D319-5809-767B-E797-DAF347ADE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78" y="5441119"/>
                <a:ext cx="681661" cy="369332"/>
              </a:xfrm>
              <a:prstGeom prst="rect">
                <a:avLst/>
              </a:prstGeom>
              <a:blipFill>
                <a:blip r:embed="rId4"/>
                <a:stretch>
                  <a:fillRect l="-7407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55FB556-86CB-F45C-A197-644BC08EDD3D}"/>
              </a:ext>
            </a:extLst>
          </p:cNvPr>
          <p:cNvSpPr/>
          <p:nvPr/>
        </p:nvSpPr>
        <p:spPr>
          <a:xfrm>
            <a:off x="783770" y="1690688"/>
            <a:ext cx="5755342" cy="3049069"/>
          </a:xfrm>
          <a:custGeom>
            <a:avLst/>
            <a:gdLst>
              <a:gd name="connsiteX0" fmla="*/ 44180 w 6074712"/>
              <a:gd name="connsiteY0" fmla="*/ 2326494 h 2333411"/>
              <a:gd name="connsiteX1" fmla="*/ 267017 w 6074712"/>
              <a:gd name="connsiteY1" fmla="*/ 2318810 h 2333411"/>
              <a:gd name="connsiteX2" fmla="*/ 3471259 w 6074712"/>
              <a:gd name="connsiteY2" fmla="*/ 2049869 h 2333411"/>
              <a:gd name="connsiteX3" fmla="*/ 5223219 w 6074712"/>
              <a:gd name="connsiteY3" fmla="*/ 1243045 h 2333411"/>
              <a:gd name="connsiteX4" fmla="*/ 5945518 w 6074712"/>
              <a:gd name="connsiteY4" fmla="*/ 267173 h 2333411"/>
              <a:gd name="connsiteX5" fmla="*/ 6060779 w 6074712"/>
              <a:gd name="connsiteY5" fmla="*/ 21284 h 2333411"/>
              <a:gd name="connsiteX6" fmla="*/ 6068463 w 6074712"/>
              <a:gd name="connsiteY6" fmla="*/ 28968 h 233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4712" h="2333411">
                <a:moveTo>
                  <a:pt x="44180" y="2326494"/>
                </a:moveTo>
                <a:cubicBezTo>
                  <a:pt x="-129992" y="2345704"/>
                  <a:pt x="267017" y="2318810"/>
                  <a:pt x="267017" y="2318810"/>
                </a:cubicBezTo>
                <a:cubicBezTo>
                  <a:pt x="838197" y="2272706"/>
                  <a:pt x="2645225" y="2229163"/>
                  <a:pt x="3471259" y="2049869"/>
                </a:cubicBezTo>
                <a:cubicBezTo>
                  <a:pt x="4297293" y="1870575"/>
                  <a:pt x="4810843" y="1540161"/>
                  <a:pt x="5223219" y="1243045"/>
                </a:cubicBezTo>
                <a:cubicBezTo>
                  <a:pt x="5635595" y="945929"/>
                  <a:pt x="5805925" y="470800"/>
                  <a:pt x="5945518" y="267173"/>
                </a:cubicBezTo>
                <a:cubicBezTo>
                  <a:pt x="6085111" y="63546"/>
                  <a:pt x="6060779" y="21284"/>
                  <a:pt x="6060779" y="21284"/>
                </a:cubicBezTo>
                <a:cubicBezTo>
                  <a:pt x="6081270" y="-18417"/>
                  <a:pt x="6074866" y="5275"/>
                  <a:pt x="6068463" y="28968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56F64CE-DA1A-0B53-3DEE-008D72D477B3}"/>
                  </a:ext>
                </a:extLst>
              </p:cNvPr>
              <p:cNvSpPr txBox="1"/>
              <p:nvPr/>
            </p:nvSpPr>
            <p:spPr>
              <a:xfrm>
                <a:off x="4029061" y="4303409"/>
                <a:ext cx="16350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= value to KT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56F64CE-DA1A-0B53-3DEE-008D72D47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061" y="4303409"/>
                <a:ext cx="1635063" cy="369332"/>
              </a:xfrm>
              <a:prstGeom prst="rect">
                <a:avLst/>
              </a:prstGeom>
              <a:blipFill>
                <a:blip r:embed="rId5"/>
                <a:stretch>
                  <a:fillRect t="-6452" r="-232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195C49-7E93-20D0-6B61-87A7D2E1742A}"/>
                  </a:ext>
                </a:extLst>
              </p:cNvPr>
              <p:cNvSpPr txBox="1"/>
              <p:nvPr/>
            </p:nvSpPr>
            <p:spPr>
              <a:xfrm rot="16200000">
                <a:off x="-1623721" y="3781921"/>
                <a:ext cx="41354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The value of the option to operate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1400" b="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195C49-7E93-20D0-6B61-87A7D2E17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623721" y="3781921"/>
                <a:ext cx="4135410" cy="523220"/>
              </a:xfrm>
              <a:prstGeom prst="rect">
                <a:avLst/>
              </a:prstGeom>
              <a:blipFill>
                <a:blip r:embed="rId6"/>
                <a:stretch>
                  <a:fillRect l="-2381" b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E5036DED-8FC7-952A-EAC1-C734401DD13C}"/>
              </a:ext>
            </a:extLst>
          </p:cNvPr>
          <p:cNvSpPr/>
          <p:nvPr/>
        </p:nvSpPr>
        <p:spPr>
          <a:xfrm>
            <a:off x="508571" y="4024100"/>
            <a:ext cx="275187" cy="698366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B6283-A300-C315-68A2-4156B450DAFD}"/>
                  </a:ext>
                </a:extLst>
              </p:cNvPr>
              <p:cNvSpPr txBox="1"/>
              <p:nvPr/>
            </p:nvSpPr>
            <p:spPr>
              <a:xfrm>
                <a:off x="4760802" y="4692550"/>
                <a:ext cx="27738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The value of operating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b="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B6283-A300-C315-68A2-4156B450D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802" y="4692550"/>
                <a:ext cx="2773850" cy="584775"/>
              </a:xfrm>
              <a:prstGeom prst="rect">
                <a:avLst/>
              </a:prstGeom>
              <a:blipFill>
                <a:blip r:embed="rId7"/>
                <a:stretch>
                  <a:fillRect l="-909" t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29847E-0549-4F72-ECC1-3CB743555DA4}"/>
              </a:ext>
            </a:extLst>
          </p:cNvPr>
          <p:cNvCxnSpPr>
            <a:cxnSpLocks/>
          </p:cNvCxnSpPr>
          <p:nvPr/>
        </p:nvCxnSpPr>
        <p:spPr>
          <a:xfrm>
            <a:off x="783771" y="4729382"/>
            <a:ext cx="6610195" cy="691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C0B9618-AEBF-4602-2808-BC65F6B8D73E}"/>
              </a:ext>
            </a:extLst>
          </p:cNvPr>
          <p:cNvSpPr txBox="1"/>
          <p:nvPr/>
        </p:nvSpPr>
        <p:spPr>
          <a:xfrm>
            <a:off x="1119883" y="4028590"/>
            <a:ext cx="3317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space in between the lines = value to shareholders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FF78993-9B31-F8B7-0C76-B0B0D85FA4AF}"/>
              </a:ext>
            </a:extLst>
          </p:cNvPr>
          <p:cNvCxnSpPr/>
          <p:nvPr/>
        </p:nvCxnSpPr>
        <p:spPr>
          <a:xfrm>
            <a:off x="6041204" y="2907587"/>
            <a:ext cx="0" cy="2548077"/>
          </a:xfrm>
          <a:prstGeom prst="line">
            <a:avLst/>
          </a:prstGeom>
          <a:ln w="28575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B154F0D-6CDB-9480-114E-A82258F1DD29}"/>
                  </a:ext>
                </a:extLst>
              </p:cNvPr>
              <p:cNvSpPr txBox="1"/>
              <p:nvPr/>
            </p:nvSpPr>
            <p:spPr>
              <a:xfrm>
                <a:off x="5702909" y="5451393"/>
                <a:ext cx="635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B154F0D-6CDB-9480-114E-A82258F1D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909" y="5451393"/>
                <a:ext cx="635687" cy="369332"/>
              </a:xfrm>
              <a:prstGeom prst="rect">
                <a:avLst/>
              </a:prstGeom>
              <a:blipFill>
                <a:blip r:embed="rId8"/>
                <a:stretch>
                  <a:fillRect l="-980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140208-72E3-B384-0EB4-CABF2235E543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29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4F2E8-78FE-AF61-DFEC-56E7BF71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1120"/>
          </a:xfrm>
        </p:spPr>
        <p:txBody>
          <a:bodyPr>
            <a:normAutofit fontScale="90000"/>
          </a:bodyPr>
          <a:lstStyle/>
          <a:p>
            <a:r>
              <a:rPr lang="en-US" dirty="0"/>
              <a:t>Takeaways from the model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AFEEA9-F02B-E039-320A-C3DF4CB71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Compensation to key talent is increasing in the frontier efficiency of OC (x)</a:t>
            </a:r>
          </a:p>
          <a:p>
            <a:r>
              <a:rPr lang="en-US" dirty="0"/>
              <a:t>Shareholder value in OC is decreasing in x, creating risk for shareholders</a:t>
            </a:r>
          </a:p>
          <a:p>
            <a:pPr lvl="1"/>
            <a:r>
              <a:rPr lang="en-US" dirty="0"/>
              <a:t>Because x is an aggregate shock (the frontier technological efficiency affects all firms), shareholder risk in OC is undiversifiable (systematic)</a:t>
            </a:r>
          </a:p>
          <a:p>
            <a:r>
              <a:rPr lang="en-US" dirty="0"/>
              <a:t>The effect of the shock to frontier efficiency is increasing in the quantity of OC</a:t>
            </a:r>
          </a:p>
          <a:p>
            <a:r>
              <a:rPr lang="en-US" dirty="0"/>
              <a:t>When the frontier efficiency exceeds the firm’s efficiency by a certain amount, the firm needs to restructure around more efficient technology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41CCCB-A262-A3BF-6EBD-11E0080A1B6E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844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3A59-CB3F-0069-DAB3-8B5458E4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2874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Measuring 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CEC02-BA47-916D-8425-0B98DBA3F0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417324"/>
                <a:ext cx="7886700" cy="519497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Use SG&amp;A</a:t>
                </a:r>
              </a:p>
              <a:p>
                <a:pPr lvl="1"/>
                <a:r>
                  <a:rPr lang="en-US" dirty="0"/>
                  <a:t>Represents investment in intangibles, firm-specific, and tied to labor inputs (management compensation, etc.)</a:t>
                </a:r>
              </a:p>
              <a:p>
                <a:r>
                  <a:rPr lang="en-US" dirty="0"/>
                  <a:t>Costs include: labor and IT spending, training, consulting, and other off-balance sheet items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𝑆𝐺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𝑖𝑡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𝑐𝑝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Scale by K (book assets) and rank each firm by year within industry</a:t>
                </a:r>
              </a:p>
              <a:p>
                <a:pPr lvl="1"/>
                <a:r>
                  <a:rPr lang="en-US" dirty="0"/>
                  <a:t>Remove any industry-specific accounting differences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9CEC02-BA47-916D-8425-0B98DBA3F0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417324"/>
                <a:ext cx="7886700" cy="5194970"/>
              </a:xfrm>
              <a:blipFill>
                <a:blip r:embed="rId2"/>
                <a:stretch>
                  <a:fillRect l="-1391" t="-1995" r="-850" b="-1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>
            <a:extLst>
              <a:ext uri="{FF2B5EF4-FFF2-40B4-BE49-F238E27FC236}">
                <a16:creationId xmlns:a16="http://schemas.microsoft.com/office/drawing/2014/main" id="{BEEBA767-E451-454C-58D0-616957BF3995}"/>
              </a:ext>
            </a:extLst>
          </p:cNvPr>
          <p:cNvSpPr/>
          <p:nvPr/>
        </p:nvSpPr>
        <p:spPr>
          <a:xfrm rot="5400000">
            <a:off x="4578219" y="3788238"/>
            <a:ext cx="286139" cy="933061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45BC815-F7BC-F382-1B56-FB653A6101F4}"/>
              </a:ext>
            </a:extLst>
          </p:cNvPr>
          <p:cNvSpPr/>
          <p:nvPr/>
        </p:nvSpPr>
        <p:spPr>
          <a:xfrm rot="5400000">
            <a:off x="2777410" y="3262613"/>
            <a:ext cx="286139" cy="198431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4069F3-6D7E-7BF5-F64B-79E1DD9B067C}"/>
              </a:ext>
            </a:extLst>
          </p:cNvPr>
          <p:cNvSpPr txBox="1"/>
          <p:nvPr/>
        </p:nvSpPr>
        <p:spPr>
          <a:xfrm>
            <a:off x="1881671" y="4404058"/>
            <a:ext cx="2077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Depreciate the base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EFFA56-7B15-25DE-E77D-A1E25083CCA9}"/>
              </a:ext>
            </a:extLst>
          </p:cNvPr>
          <p:cNvSpPr txBox="1"/>
          <p:nvPr/>
        </p:nvSpPr>
        <p:spPr>
          <a:xfrm>
            <a:off x="4254757" y="4404058"/>
            <a:ext cx="280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the current expense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242028-52FC-E1BC-865D-C1AD4528644D}"/>
              </a:ext>
            </a:extLst>
          </p:cNvPr>
          <p:cNvCxnSpPr>
            <a:cxnSpLocks/>
          </p:cNvCxnSpPr>
          <p:nvPr/>
        </p:nvCxnSpPr>
        <p:spPr>
          <a:xfrm flipH="1">
            <a:off x="1388708" y="4018393"/>
            <a:ext cx="1236304" cy="690465"/>
          </a:xfrm>
          <a:prstGeom prst="straightConnector1">
            <a:avLst/>
          </a:prstGeom>
          <a:ln w="12700">
            <a:solidFill>
              <a:schemeClr val="accent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66885F8-F5A5-FA33-BBCF-E035802375E9}"/>
              </a:ext>
            </a:extLst>
          </p:cNvPr>
          <p:cNvSpPr txBox="1"/>
          <p:nvPr/>
        </p:nvSpPr>
        <p:spPr>
          <a:xfrm>
            <a:off x="847532" y="4524192"/>
            <a:ext cx="814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05D9B1-8CCC-34AE-BE36-552D0246E762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728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2"/>
          </a:xfrm>
        </p:spPr>
        <p:txBody>
          <a:bodyPr>
            <a:normAutofit fontScale="90000"/>
          </a:bodyPr>
          <a:lstStyle/>
          <a:p>
            <a:r>
              <a:rPr lang="en-US" dirty="0"/>
              <a:t>Validating the measure of OC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E2B3-D5E6-4A01-8A8D-2B11EF76487B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9521871"/>
                  </p:ext>
                </p:extLst>
              </p:nvPr>
            </p:nvGraphicFramePr>
            <p:xfrm>
              <a:off x="344904" y="1659660"/>
              <a:ext cx="8454191" cy="40690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53033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2130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295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3996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marB="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Organizational capital</a:t>
                          </a:r>
                        </a:p>
                      </a:txBody>
                      <a:tcPr marL="45720" marR="45720" marB="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5723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More </a:t>
                          </a: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Less </a:t>
                          </a: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Likelihood of listing departure of talent as a risk in 10-K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48%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Level of managerial talent</a:t>
                          </a: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  (survey based)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Demand for IT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2x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1x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42422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Missing factor of production (Residuals from regression</a:t>
                          </a:r>
                        </a:p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𝑆𝑎𝑙𝑒𝑠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func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𝑃h𝑦𝑠𝑖𝑐𝑎𝑙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𝑐𝑎𝑝𝑖𝑡𝑎𝑙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𝐿𝑎𝑏𝑜𝑟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func>
                            </m:oMath>
                          </a14:m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Tobin’s Q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Executive compensation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Labor expense per employee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9521871"/>
                  </p:ext>
                </p:extLst>
              </p:nvPr>
            </p:nvGraphicFramePr>
            <p:xfrm>
              <a:off x="344904" y="1659660"/>
              <a:ext cx="8454191" cy="40690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53033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2130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295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marB="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Organizational capital</a:t>
                          </a:r>
                        </a:p>
                      </a:txBody>
                      <a:tcPr marL="45720" marR="45720" marB="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More </a:t>
                          </a: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Less </a:t>
                          </a:r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Likelihood of listing departure of talent as a risk in 10-K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48%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Level of managerial talent</a:t>
                          </a:r>
                          <a:r>
                            <a:rPr lang="en-US" baseline="0" dirty="0">
                              <a:solidFill>
                                <a:schemeClr val="tx1"/>
                              </a:solidFill>
                            </a:rPr>
                            <a:t>  (survey based)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Demand for IT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2x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1x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39" t="-330000" r="-59809" b="-22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Tobin’s Q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Executive compensation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Labor expense per employee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Lower</a:t>
                          </a:r>
                        </a:p>
                      </a:txBody>
                      <a:tcPr marL="45720" marR="4572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E6D881-9B83-A44B-97FC-6201A2AB8FD7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071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4BD4-4E1F-7019-28E0-2A0B3301C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9167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the OMK portfolio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B26992-0628-85F2-E1C9-AF898F54C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856531"/>
              </p:ext>
            </p:extLst>
          </p:nvPr>
        </p:nvGraphicFramePr>
        <p:xfrm>
          <a:off x="420786" y="1610315"/>
          <a:ext cx="7113201" cy="1552275"/>
        </p:xfrm>
        <a:graphic>
          <a:graphicData uri="http://schemas.openxmlformats.org/drawingml/2006/table">
            <a:tbl>
              <a:tblPr firstRow="1" bandRow="1"/>
              <a:tblGrid>
                <a:gridCol w="81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3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2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7823">
                <a:tc gridSpan="3"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Organizational capital 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quintile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rgbClr val="FFF2CC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3B4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rgbClr val="FFF2CC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3B49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 (high)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= Long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772">
                <a:tc>
                  <a:txBody>
                    <a:bodyPr/>
                    <a:lstStyle/>
                    <a:p>
                      <a:pPr algn="l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(low)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Industry 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= Short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ight Brace 4">
            <a:extLst>
              <a:ext uri="{FF2B5EF4-FFF2-40B4-BE49-F238E27FC236}">
                <a16:creationId xmlns:a16="http://schemas.microsoft.com/office/drawing/2014/main" id="{C5142C3C-61DE-A930-9D3C-19F6A481B34B}"/>
              </a:ext>
            </a:extLst>
          </p:cNvPr>
          <p:cNvSpPr/>
          <p:nvPr/>
        </p:nvSpPr>
        <p:spPr>
          <a:xfrm>
            <a:off x="7533986" y="2253488"/>
            <a:ext cx="229104" cy="882032"/>
          </a:xfrm>
          <a:prstGeom prst="rightBrace">
            <a:avLst>
              <a:gd name="adj1" fmla="val 56035"/>
              <a:gd name="adj2" fmla="val 50000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A49816-D71E-36A2-EC8C-E18B7226FDA0}"/>
              </a:ext>
            </a:extLst>
          </p:cNvPr>
          <p:cNvSpPr txBox="1"/>
          <p:nvPr/>
        </p:nvSpPr>
        <p:spPr>
          <a:xfrm>
            <a:off x="7778156" y="2488056"/>
            <a:ext cx="830700" cy="391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OMK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D3AA8AB9-73FE-C8FF-924A-08EE98A5B928}"/>
              </a:ext>
            </a:extLst>
          </p:cNvPr>
          <p:cNvSpPr/>
          <p:nvPr/>
        </p:nvSpPr>
        <p:spPr>
          <a:xfrm rot="5400000">
            <a:off x="5500806" y="2720747"/>
            <a:ext cx="151663" cy="1197864"/>
          </a:xfrm>
          <a:prstGeom prst="rightBrace">
            <a:avLst>
              <a:gd name="adj1" fmla="val 56035"/>
              <a:gd name="adj2" fmla="val 50000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AD38E-EB2D-6072-8DFB-F1CB1EBAB20D}"/>
              </a:ext>
            </a:extLst>
          </p:cNvPr>
          <p:cNvSpPr txBox="1"/>
          <p:nvPr/>
        </p:nvSpPr>
        <p:spPr>
          <a:xfrm>
            <a:off x="4371999" y="3399075"/>
            <a:ext cx="2324833" cy="391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Industry balanced on long and short side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CC6ACD95-2FD3-56D8-341B-F43ED3EBDB62}"/>
              </a:ext>
            </a:extLst>
          </p:cNvPr>
          <p:cNvSpPr/>
          <p:nvPr/>
        </p:nvSpPr>
        <p:spPr>
          <a:xfrm rot="5400000">
            <a:off x="3844581" y="1496450"/>
            <a:ext cx="207424" cy="5244879"/>
          </a:xfrm>
          <a:prstGeom prst="rightBrace">
            <a:avLst>
              <a:gd name="adj1" fmla="val 56035"/>
              <a:gd name="adj2" fmla="val 50000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3209F-3851-E927-87DC-899526C070DB}"/>
              </a:ext>
            </a:extLst>
          </p:cNvPr>
          <p:cNvSpPr txBox="1"/>
          <p:nvPr/>
        </p:nvSpPr>
        <p:spPr>
          <a:xfrm>
            <a:off x="1780288" y="4239659"/>
            <a:ext cx="4347833" cy="391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Reflects industry distribution in economy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D6F47D-19DF-5C66-DF9A-A3897CCBF494}"/>
              </a:ext>
            </a:extLst>
          </p:cNvPr>
          <p:cNvSpPr txBox="1">
            <a:spLocks/>
          </p:cNvSpPr>
          <p:nvPr/>
        </p:nvSpPr>
        <p:spPr>
          <a:xfrm>
            <a:off x="7778156" y="2811304"/>
            <a:ext cx="1053846" cy="529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000" dirty="0">
                <a:solidFill>
                  <a:schemeClr val="tx1"/>
                </a:solidFill>
              </a:rPr>
              <a:t>Aggregate Return to Organizational Capital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935F5-8DD0-1EB9-CDA6-32BB262F9DFE}"/>
              </a:ext>
            </a:extLst>
          </p:cNvPr>
          <p:cNvSpPr txBox="1"/>
          <p:nvPr/>
        </p:nvSpPr>
        <p:spPr>
          <a:xfrm>
            <a:off x="1140426" y="4936204"/>
            <a:ext cx="561573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If OC creates systematic risk for shareholders, then the returns for high OC firms should be higher than for low OC firms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8FB54C-7F5D-D069-A313-23E5DC158E18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82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F8349-EF53-0B11-1BA4-05760064F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Evidence of systematic risk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BA63B9-9F74-C9B1-3DFC-97549B73D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37977" y="992706"/>
            <a:ext cx="5269939" cy="5937256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27FE7CF1-F4FC-E9C8-A5D9-42A2C6969DE3}"/>
              </a:ext>
            </a:extLst>
          </p:cNvPr>
          <p:cNvSpPr/>
          <p:nvPr/>
        </p:nvSpPr>
        <p:spPr>
          <a:xfrm>
            <a:off x="1404318" y="2338253"/>
            <a:ext cx="5251208" cy="346165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DF0BE03-67D4-90E0-2330-A1676470E940}"/>
              </a:ext>
            </a:extLst>
          </p:cNvPr>
          <p:cNvSpPr/>
          <p:nvPr/>
        </p:nvSpPr>
        <p:spPr>
          <a:xfrm>
            <a:off x="1404318" y="3584691"/>
            <a:ext cx="5251208" cy="346165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A0F1B39-6D12-C8BE-7B26-DDAE512D7A21}"/>
              </a:ext>
            </a:extLst>
          </p:cNvPr>
          <p:cNvSpPr/>
          <p:nvPr/>
        </p:nvSpPr>
        <p:spPr>
          <a:xfrm>
            <a:off x="1404318" y="5818439"/>
            <a:ext cx="5251208" cy="346165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27FA6A-BA93-512D-6310-C13924D72C87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895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9DE9-A171-6CB0-F9D7-B19D932D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Identifying technology shocks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89735-1F5F-5B2C-B5CC-3616045A7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93" y="1253331"/>
            <a:ext cx="7886700" cy="4351338"/>
          </a:xfrm>
        </p:spPr>
        <p:txBody>
          <a:bodyPr/>
          <a:lstStyle/>
          <a:p>
            <a:r>
              <a:rPr lang="en-US" dirty="0"/>
              <a:t>Generally, high OC firms should have higher returns than low OC firms (compensation for risk)</a:t>
            </a:r>
          </a:p>
          <a:p>
            <a:r>
              <a:rPr lang="en-US" dirty="0"/>
              <a:t>But, from the model, we know that shareholder value is decreasing when the frontier (x) moves out</a:t>
            </a:r>
          </a:p>
          <a:p>
            <a:r>
              <a:rPr lang="en-US" dirty="0"/>
              <a:t>So, times when the OMK portfolio demonstrates low return are times of technology shock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5C3F9B-BC77-A835-16E7-EE61B9C7A265}"/>
              </a:ext>
            </a:extLst>
          </p:cNvPr>
          <p:cNvCxnSpPr/>
          <p:nvPr/>
        </p:nvCxnSpPr>
        <p:spPr>
          <a:xfrm>
            <a:off x="3029339" y="4183370"/>
            <a:ext cx="0" cy="18910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243C16-2D73-817F-BE19-11FD9A80DE9D}"/>
              </a:ext>
            </a:extLst>
          </p:cNvPr>
          <p:cNvCxnSpPr>
            <a:cxnSpLocks/>
          </p:cNvCxnSpPr>
          <p:nvPr/>
        </p:nvCxnSpPr>
        <p:spPr>
          <a:xfrm flipH="1">
            <a:off x="3029344" y="6074374"/>
            <a:ext cx="20216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46E3CA65-9DA1-D158-3907-86F2AA2E72C8}"/>
              </a:ext>
            </a:extLst>
          </p:cNvPr>
          <p:cNvSpPr/>
          <p:nvPr/>
        </p:nvSpPr>
        <p:spPr>
          <a:xfrm>
            <a:off x="3035559" y="4469741"/>
            <a:ext cx="1996751" cy="1279160"/>
          </a:xfrm>
          <a:custGeom>
            <a:avLst/>
            <a:gdLst>
              <a:gd name="connsiteX0" fmla="*/ 0 w 1996751"/>
              <a:gd name="connsiteY0" fmla="*/ 1279160 h 1279160"/>
              <a:gd name="connsiteX1" fmla="*/ 914400 w 1996751"/>
              <a:gd name="connsiteY1" fmla="*/ 451845 h 1279160"/>
              <a:gd name="connsiteX2" fmla="*/ 1169437 w 1996751"/>
              <a:gd name="connsiteY2" fmla="*/ 1179633 h 1279160"/>
              <a:gd name="connsiteX3" fmla="*/ 1300065 w 1996751"/>
              <a:gd name="connsiteY3" fmla="*/ 314996 h 1279160"/>
              <a:gd name="connsiteX4" fmla="*/ 1723053 w 1996751"/>
              <a:gd name="connsiteY4" fmla="*/ 10196 h 1279160"/>
              <a:gd name="connsiteX5" fmla="*/ 1897225 w 1996751"/>
              <a:gd name="connsiteY5" fmla="*/ 66180 h 1279160"/>
              <a:gd name="connsiteX6" fmla="*/ 1996751 w 1996751"/>
              <a:gd name="connsiteY6" fmla="*/ 3976 h 127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751" h="1279160">
                <a:moveTo>
                  <a:pt x="0" y="1279160"/>
                </a:moveTo>
                <a:cubicBezTo>
                  <a:pt x="359747" y="873796"/>
                  <a:pt x="719494" y="468433"/>
                  <a:pt x="914400" y="451845"/>
                </a:cubicBezTo>
                <a:cubicBezTo>
                  <a:pt x="1109306" y="435257"/>
                  <a:pt x="1105160" y="1202441"/>
                  <a:pt x="1169437" y="1179633"/>
                </a:cubicBezTo>
                <a:cubicBezTo>
                  <a:pt x="1233715" y="1156825"/>
                  <a:pt x="1207796" y="509902"/>
                  <a:pt x="1300065" y="314996"/>
                </a:cubicBezTo>
                <a:cubicBezTo>
                  <a:pt x="1392334" y="120090"/>
                  <a:pt x="1623526" y="51665"/>
                  <a:pt x="1723053" y="10196"/>
                </a:cubicBezTo>
                <a:cubicBezTo>
                  <a:pt x="1822580" y="-31273"/>
                  <a:pt x="1851609" y="67217"/>
                  <a:pt x="1897225" y="66180"/>
                </a:cubicBezTo>
                <a:cubicBezTo>
                  <a:pt x="1942841" y="65143"/>
                  <a:pt x="1969796" y="34559"/>
                  <a:pt x="1996751" y="3976"/>
                </a:cubicBezTo>
              </a:path>
            </a:pathLst>
          </a:cu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FA2CD2-C63D-94F7-D2AD-3F6C231ED6EE}"/>
              </a:ext>
            </a:extLst>
          </p:cNvPr>
          <p:cNvSpPr txBox="1"/>
          <p:nvPr/>
        </p:nvSpPr>
        <p:spPr>
          <a:xfrm>
            <a:off x="4242318" y="5458804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Technology shock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A140A-A548-8F29-314A-32AEFF4A43E2}"/>
              </a:ext>
            </a:extLst>
          </p:cNvPr>
          <p:cNvSpPr txBox="1"/>
          <p:nvPr/>
        </p:nvSpPr>
        <p:spPr>
          <a:xfrm rot="16200000">
            <a:off x="1700120" y="4751374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9AC0B6-75E2-80CC-F238-215AC56A30C8}"/>
              </a:ext>
            </a:extLst>
          </p:cNvPr>
          <p:cNvSpPr txBox="1"/>
          <p:nvPr/>
        </p:nvSpPr>
        <p:spPr>
          <a:xfrm>
            <a:off x="3023121" y="6051604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FA57393-C9B6-F5A6-BD8E-13FB31AAFF2B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314CBC-B72D-73B6-5700-8713AF30E119}"/>
              </a:ext>
            </a:extLst>
          </p:cNvPr>
          <p:cNvSpPr/>
          <p:nvPr/>
        </p:nvSpPr>
        <p:spPr>
          <a:xfrm>
            <a:off x="4798114" y="4260271"/>
            <a:ext cx="505724" cy="476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08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1293-4657-40E7-47A4-96C82DF0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Increases to executive compensation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F2004-5222-B684-F4FC-7E3E3563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10" y="1948543"/>
            <a:ext cx="7772400" cy="296091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184A30-EE49-0C90-C1A3-FC5B8CCA13E8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B8D431B-DD98-B963-4A7C-4CBC6710F410}"/>
              </a:ext>
            </a:extLst>
          </p:cNvPr>
          <p:cNvSpPr/>
          <p:nvPr/>
        </p:nvSpPr>
        <p:spPr>
          <a:xfrm>
            <a:off x="3853543" y="3043646"/>
            <a:ext cx="600891" cy="176348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90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AC61-5657-98AA-B4AB-3436E9402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6896"/>
          </a:xfrm>
        </p:spPr>
        <p:txBody>
          <a:bodyPr>
            <a:normAutofit fontScale="90000"/>
          </a:bodyPr>
          <a:lstStyle/>
          <a:p>
            <a:r>
              <a:rPr lang="en-US" dirty="0"/>
              <a:t>Capital reallocation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2CBB0-97F3-EFE5-F29D-38D3945E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53" y="1840382"/>
            <a:ext cx="7772400" cy="465249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1CE12E-6672-4E83-E03F-A1ADA72CD602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8FD184A-F311-7A64-F2C2-991F3278CC03}"/>
              </a:ext>
            </a:extLst>
          </p:cNvPr>
          <p:cNvSpPr/>
          <p:nvPr/>
        </p:nvSpPr>
        <p:spPr>
          <a:xfrm>
            <a:off x="3677195" y="2762794"/>
            <a:ext cx="600891" cy="173082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8A941D-9DAE-7A7F-D663-1D4B69167BB2}"/>
              </a:ext>
            </a:extLst>
          </p:cNvPr>
          <p:cNvSpPr/>
          <p:nvPr/>
        </p:nvSpPr>
        <p:spPr>
          <a:xfrm>
            <a:off x="2882538" y="4495801"/>
            <a:ext cx="600891" cy="41583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6E54B5-7E3D-C85A-DC8A-559BD31E17E2}"/>
              </a:ext>
            </a:extLst>
          </p:cNvPr>
          <p:cNvSpPr/>
          <p:nvPr/>
        </p:nvSpPr>
        <p:spPr>
          <a:xfrm>
            <a:off x="2882538" y="5532077"/>
            <a:ext cx="600891" cy="87525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87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CD9B-92A5-C7F1-91E2-CDB54049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Takeaways from E&amp;P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1DC2D4-656F-7363-CD93-E4A8AB94B5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ED80C-D7E9-7D63-560C-378D320A736B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445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7A5F1-8338-1CB6-91B6-EB685A75E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LMRoman17-Regular-Identity-H"/>
              </a:rPr>
              <a:t>Organizational Capital and the Effects of Technology Shocks on the Characteristics of Earnings </a:t>
            </a:r>
            <a:endParaRPr lang="en-US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278E1-DFF5-47E0-6CDC-0608C194D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42792"/>
            <a:ext cx="6858000" cy="1115008"/>
          </a:xfrm>
        </p:spPr>
        <p:txBody>
          <a:bodyPr/>
          <a:lstStyle/>
          <a:p>
            <a:r>
              <a:rPr lang="en-US" dirty="0"/>
              <a:t>Raval 2016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F6CC3-D5A1-4BEC-79D0-8A74B6253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6" y="1914616"/>
            <a:ext cx="9144000" cy="258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7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05" y="120033"/>
            <a:ext cx="8454190" cy="943003"/>
          </a:xfrm>
        </p:spPr>
        <p:txBody>
          <a:bodyPr>
            <a:noAutofit/>
          </a:bodyPr>
          <a:lstStyle/>
          <a:p>
            <a:r>
              <a:rPr lang="en-US" sz="3200" dirty="0"/>
              <a:t>New technology affects characteristics of earnings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905" y="2955836"/>
            <a:ext cx="2333560" cy="405563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ysClr val="windowText" lastClr="000000"/>
                </a:solidFill>
              </a:rPr>
              <a:t>Findings: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4E2B3-D5E6-4A01-8A8D-2B11EF76487B}" type="slidenum">
              <a:rPr lang="en-US" smtClean="0"/>
              <a:t>22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79576" y="2978373"/>
            <a:ext cx="2419519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Timeliness of earnings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576" y="3431407"/>
            <a:ext cx="2419519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Goodwill impairments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9576" y="3888948"/>
            <a:ext cx="2419519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Restructuring charges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4905" y="4309734"/>
            <a:ext cx="2181334" cy="40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ysClr val="windowText" lastClr="000000"/>
                </a:solidFill>
                <a:latin typeface="+mn-lt"/>
              </a:rPr>
              <a:t>Contribution: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44905" y="1574541"/>
            <a:ext cx="2333560" cy="405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+mn-lt"/>
              </a:rPr>
              <a:t>Objective: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905" y="2093555"/>
            <a:ext cx="359591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Introduction of new technology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2581" y="2093555"/>
            <a:ext cx="3296513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Characteristics of earnings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4905" y="3431407"/>
            <a:ext cx="359591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Economy-wide technology shocks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013650" y="3634870"/>
            <a:ext cx="1488933" cy="138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3"/>
            <a:endCxn id="37" idx="1"/>
          </p:cNvCxnSpPr>
          <p:nvPr/>
        </p:nvCxnSpPr>
        <p:spPr>
          <a:xfrm flipV="1">
            <a:off x="3940822" y="3188766"/>
            <a:ext cx="1561761" cy="4530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0" idx="3"/>
            <a:endCxn id="39" idx="1"/>
          </p:cNvCxnSpPr>
          <p:nvPr/>
        </p:nvCxnSpPr>
        <p:spPr>
          <a:xfrm>
            <a:off x="3940822" y="3641800"/>
            <a:ext cx="1561760" cy="4575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502583" y="2978373"/>
            <a:ext cx="83986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lower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02583" y="3431407"/>
            <a:ext cx="83986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higher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02582" y="3888948"/>
            <a:ext cx="83986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higher</a:t>
            </a:r>
          </a:p>
        </p:txBody>
      </p:sp>
      <p:cxnSp>
        <p:nvCxnSpPr>
          <p:cNvPr id="44" name="Straight Arrow Connector 43"/>
          <p:cNvCxnSpPr>
            <a:stCxn id="17" idx="3"/>
            <a:endCxn id="18" idx="1"/>
          </p:cNvCxnSpPr>
          <p:nvPr/>
        </p:nvCxnSpPr>
        <p:spPr>
          <a:xfrm>
            <a:off x="3940822" y="2303948"/>
            <a:ext cx="15617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2"/>
          <p:cNvSpPr txBox="1">
            <a:spLocks/>
          </p:cNvSpPr>
          <p:nvPr/>
        </p:nvSpPr>
        <p:spPr>
          <a:xfrm>
            <a:off x="4551769" y="1980104"/>
            <a:ext cx="339866" cy="40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?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44906" y="5493470"/>
            <a:ext cx="2181334" cy="6535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Investment in intangible assets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4905" y="4725158"/>
            <a:ext cx="3595917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Aggregate economic dynamics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02581" y="4725158"/>
            <a:ext cx="3296513" cy="420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>
              <a:tabLst>
                <a:tab pos="3317875" algn="ctr"/>
              </a:tabLst>
            </a:pPr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Characteristics of earnings</a:t>
            </a:r>
          </a:p>
        </p:txBody>
      </p:sp>
      <p:cxnSp>
        <p:nvCxnSpPr>
          <p:cNvPr id="54" name="Straight Arrow Connector 53"/>
          <p:cNvCxnSpPr>
            <a:stCxn id="52" idx="3"/>
            <a:endCxn id="53" idx="1"/>
          </p:cNvCxnSpPr>
          <p:nvPr/>
        </p:nvCxnSpPr>
        <p:spPr>
          <a:xfrm>
            <a:off x="3940822" y="4935551"/>
            <a:ext cx="15617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2"/>
          <p:cNvSpPr txBox="1">
            <a:spLocks/>
          </p:cNvSpPr>
          <p:nvPr/>
        </p:nvSpPr>
        <p:spPr>
          <a:xfrm>
            <a:off x="4551769" y="4652167"/>
            <a:ext cx="339866" cy="40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>
                <a:ln w="12700">
                  <a:solidFill>
                    <a:srgbClr val="3B495B"/>
                  </a:solidFill>
                </a:ln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</a:t>
            </a:r>
            <a:endParaRPr lang="en-US" sz="4800" b="1" dirty="0">
              <a:ln w="12700">
                <a:solidFill>
                  <a:srgbClr val="3B495B"/>
                </a:solidFill>
              </a:ln>
              <a:solidFill>
                <a:srgbClr val="00B050"/>
              </a:solidFill>
              <a:latin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62033" y="5493470"/>
            <a:ext cx="2034154" cy="658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Exposure to </a:t>
            </a:r>
          </a:p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economic shocks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934873" y="5493470"/>
            <a:ext cx="1878879" cy="6726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Lower </a:t>
            </a:r>
          </a:p>
          <a:p>
            <a:r>
              <a:rPr lang="en-US" dirty="0">
                <a:solidFill>
                  <a:sysClr val="windowText" lastClr="000000"/>
                </a:solidFill>
                <a:cs typeface="Segoe UI" panose="020B0502040204020203" pitchFamily="34" charset="0"/>
              </a:rPr>
              <a:t>earnings quality</a:t>
            </a:r>
          </a:p>
        </p:txBody>
      </p:sp>
      <p:cxnSp>
        <p:nvCxnSpPr>
          <p:cNvPr id="58" name="Straight Arrow Connector 57"/>
          <p:cNvCxnSpPr>
            <a:stCxn id="51" idx="3"/>
            <a:endCxn id="56" idx="1"/>
          </p:cNvCxnSpPr>
          <p:nvPr/>
        </p:nvCxnSpPr>
        <p:spPr>
          <a:xfrm>
            <a:off x="2526240" y="5820253"/>
            <a:ext cx="1235793" cy="265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ontent Placeholder 2"/>
          <p:cNvSpPr txBox="1">
            <a:spLocks/>
          </p:cNvSpPr>
          <p:nvPr/>
        </p:nvSpPr>
        <p:spPr>
          <a:xfrm>
            <a:off x="2974203" y="5533340"/>
            <a:ext cx="339866" cy="40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ln w="12700">
                  <a:solidFill>
                    <a:srgbClr val="3B495B"/>
                  </a:solidFill>
                </a:ln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</a:t>
            </a:r>
            <a:endParaRPr lang="en-US" sz="4800" b="1" dirty="0">
              <a:ln w="12700">
                <a:solidFill>
                  <a:srgbClr val="3B495B"/>
                </a:solidFill>
              </a:ln>
              <a:solidFill>
                <a:srgbClr val="00B050"/>
              </a:solidFill>
              <a:latin typeface="+mn-lt"/>
            </a:endParaRPr>
          </a:p>
        </p:txBody>
      </p:sp>
      <p:cxnSp>
        <p:nvCxnSpPr>
          <p:cNvPr id="62" name="Straight Arrow Connector 61"/>
          <p:cNvCxnSpPr>
            <a:stCxn id="56" idx="3"/>
            <a:endCxn id="57" idx="1"/>
          </p:cNvCxnSpPr>
          <p:nvPr/>
        </p:nvCxnSpPr>
        <p:spPr>
          <a:xfrm>
            <a:off x="5796187" y="5822911"/>
            <a:ext cx="1138686" cy="68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ontent Placeholder 2"/>
          <p:cNvSpPr txBox="1">
            <a:spLocks/>
          </p:cNvSpPr>
          <p:nvPr/>
        </p:nvSpPr>
        <p:spPr>
          <a:xfrm>
            <a:off x="6172516" y="5531728"/>
            <a:ext cx="339866" cy="40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ln w="12700">
                  <a:solidFill>
                    <a:srgbClr val="3B495B"/>
                  </a:solidFill>
                </a:ln>
                <a:solidFill>
                  <a:srgbClr val="00B050"/>
                </a:solidFill>
                <a:latin typeface="+mn-lt"/>
                <a:sym typeface="Wingdings" panose="05000000000000000000" pitchFamily="2" charset="2"/>
              </a:rPr>
              <a:t></a:t>
            </a:r>
            <a:endParaRPr lang="en-US" sz="4800" b="1" dirty="0">
              <a:ln w="12700">
                <a:solidFill>
                  <a:srgbClr val="3B495B"/>
                </a:solidFill>
              </a:ln>
              <a:solidFill>
                <a:srgbClr val="00B050"/>
              </a:solidFill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234D25-1B2E-4D03-561D-807296C3648A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4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054D-5613-4A48-0D03-5E4F2711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Recall E&amp;P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50CFA-D7B6-6CDD-01AB-B38FF510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9526"/>
            <a:ext cx="7886700" cy="4747437"/>
          </a:xfrm>
        </p:spPr>
        <p:txBody>
          <a:bodyPr/>
          <a:lstStyle/>
          <a:p>
            <a:r>
              <a:rPr lang="en-US" dirty="0"/>
              <a:t>Technology shocks are measured as low returns to the OMK portfolio</a:t>
            </a:r>
          </a:p>
          <a:p>
            <a:r>
              <a:rPr lang="en-US" dirty="0"/>
              <a:t>Measure OC and OMK just like E&amp;P</a:t>
            </a:r>
          </a:p>
          <a:p>
            <a:r>
              <a:rPr lang="en-US" dirty="0"/>
              <a:t>Also use an indicator for low returns</a:t>
            </a:r>
          </a:p>
          <a:p>
            <a:pPr lvl="1"/>
            <a:r>
              <a:rPr lang="en-US" dirty="0"/>
              <a:t>SHOCK = percent of months that are in the lowest 25% of OMK returns over the sample period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059502-4B23-6014-2E07-64CDF79B7ADC}"/>
              </a:ext>
            </a:extLst>
          </p:cNvPr>
          <p:cNvCxnSpPr/>
          <p:nvPr/>
        </p:nvCxnSpPr>
        <p:spPr>
          <a:xfrm>
            <a:off x="5785605" y="4218420"/>
            <a:ext cx="0" cy="18910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1D15A6-83AD-F7B9-A3A8-5BA5F4934F6B}"/>
              </a:ext>
            </a:extLst>
          </p:cNvPr>
          <p:cNvCxnSpPr>
            <a:cxnSpLocks/>
          </p:cNvCxnSpPr>
          <p:nvPr/>
        </p:nvCxnSpPr>
        <p:spPr>
          <a:xfrm flipH="1">
            <a:off x="5785610" y="6109424"/>
            <a:ext cx="20216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828AE7CC-303C-1397-90C3-05AED7841EC2}"/>
              </a:ext>
            </a:extLst>
          </p:cNvPr>
          <p:cNvSpPr/>
          <p:nvPr/>
        </p:nvSpPr>
        <p:spPr>
          <a:xfrm>
            <a:off x="5791825" y="4428309"/>
            <a:ext cx="2015409" cy="1355642"/>
          </a:xfrm>
          <a:custGeom>
            <a:avLst/>
            <a:gdLst>
              <a:gd name="connsiteX0" fmla="*/ 0 w 1996751"/>
              <a:gd name="connsiteY0" fmla="*/ 1279160 h 1279160"/>
              <a:gd name="connsiteX1" fmla="*/ 914400 w 1996751"/>
              <a:gd name="connsiteY1" fmla="*/ 451845 h 1279160"/>
              <a:gd name="connsiteX2" fmla="*/ 1169437 w 1996751"/>
              <a:gd name="connsiteY2" fmla="*/ 1179633 h 1279160"/>
              <a:gd name="connsiteX3" fmla="*/ 1300065 w 1996751"/>
              <a:gd name="connsiteY3" fmla="*/ 314996 h 1279160"/>
              <a:gd name="connsiteX4" fmla="*/ 1723053 w 1996751"/>
              <a:gd name="connsiteY4" fmla="*/ 10196 h 1279160"/>
              <a:gd name="connsiteX5" fmla="*/ 1897225 w 1996751"/>
              <a:gd name="connsiteY5" fmla="*/ 66180 h 1279160"/>
              <a:gd name="connsiteX6" fmla="*/ 1996751 w 1996751"/>
              <a:gd name="connsiteY6" fmla="*/ 3976 h 127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751" h="1279160">
                <a:moveTo>
                  <a:pt x="0" y="1279160"/>
                </a:moveTo>
                <a:cubicBezTo>
                  <a:pt x="359747" y="873796"/>
                  <a:pt x="719494" y="468433"/>
                  <a:pt x="914400" y="451845"/>
                </a:cubicBezTo>
                <a:cubicBezTo>
                  <a:pt x="1109306" y="435257"/>
                  <a:pt x="1105160" y="1202441"/>
                  <a:pt x="1169437" y="1179633"/>
                </a:cubicBezTo>
                <a:cubicBezTo>
                  <a:pt x="1233715" y="1156825"/>
                  <a:pt x="1207796" y="509902"/>
                  <a:pt x="1300065" y="314996"/>
                </a:cubicBezTo>
                <a:cubicBezTo>
                  <a:pt x="1392334" y="120090"/>
                  <a:pt x="1623526" y="51665"/>
                  <a:pt x="1723053" y="10196"/>
                </a:cubicBezTo>
                <a:cubicBezTo>
                  <a:pt x="1822580" y="-31273"/>
                  <a:pt x="1851609" y="67217"/>
                  <a:pt x="1897225" y="66180"/>
                </a:cubicBezTo>
                <a:cubicBezTo>
                  <a:pt x="1942841" y="65143"/>
                  <a:pt x="1969796" y="34559"/>
                  <a:pt x="1996751" y="3976"/>
                </a:cubicBezTo>
              </a:path>
            </a:pathLst>
          </a:cu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CC539E-9802-F742-71AD-6CED26C001B7}"/>
              </a:ext>
            </a:extLst>
          </p:cNvPr>
          <p:cNvSpPr txBox="1"/>
          <p:nvPr/>
        </p:nvSpPr>
        <p:spPr>
          <a:xfrm>
            <a:off x="6998584" y="5430556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Technology shock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0BFD6-2FA6-8B1A-8184-E6A0A54285E4}"/>
              </a:ext>
            </a:extLst>
          </p:cNvPr>
          <p:cNvSpPr txBox="1"/>
          <p:nvPr/>
        </p:nvSpPr>
        <p:spPr>
          <a:xfrm rot="16200000">
            <a:off x="4456386" y="4773363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7E430-107C-64DD-3401-E6635FF960F1}"/>
              </a:ext>
            </a:extLst>
          </p:cNvPr>
          <p:cNvSpPr txBox="1"/>
          <p:nvPr/>
        </p:nvSpPr>
        <p:spPr>
          <a:xfrm>
            <a:off x="5779387" y="6073593"/>
            <a:ext cx="2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3269F9-33FF-99AD-F93D-94F26FFB897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8350704-61D3-CF65-FEDD-44C83B490947}"/>
              </a:ext>
            </a:extLst>
          </p:cNvPr>
          <p:cNvSpPr/>
          <p:nvPr/>
        </p:nvSpPr>
        <p:spPr>
          <a:xfrm>
            <a:off x="7550331" y="4265023"/>
            <a:ext cx="505724" cy="476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72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07418"/>
          </a:xfrm>
        </p:spPr>
        <p:txBody>
          <a:bodyPr>
            <a:normAutofit fontScale="90000"/>
          </a:bodyPr>
          <a:lstStyle/>
          <a:p>
            <a:r>
              <a:rPr lang="en-US" dirty="0"/>
              <a:t>OMK and SHOCK vary over time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914702"/>
              </p:ext>
            </p:extLst>
          </p:nvPr>
        </p:nvGraphicFramePr>
        <p:xfrm>
          <a:off x="534073" y="1966363"/>
          <a:ext cx="8061537" cy="357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4904" y="5530682"/>
            <a:ext cx="8250706" cy="638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Non-trending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Average SHOCK = 0.25, OMK = 0.05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191059" y="3633813"/>
            <a:ext cx="525168" cy="2417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OMK</a:t>
            </a:r>
          </a:p>
        </p:txBody>
      </p:sp>
      <p:sp>
        <p:nvSpPr>
          <p:cNvPr id="18" name="TextBox 17"/>
          <p:cNvSpPr txBox="1"/>
          <p:nvPr/>
        </p:nvSpPr>
        <p:spPr>
          <a:xfrm rot="16200000">
            <a:off x="8453916" y="3552916"/>
            <a:ext cx="525168" cy="24178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SHOCK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4904" y="1598920"/>
            <a:ext cx="8189496" cy="638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Annual averages of SHOCK and OMK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77D84D6-54EC-B7B1-B3CF-77C5F452C377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5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8374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main hypotheses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6492" y="2210103"/>
                <a:ext cx="2480488" cy="642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𝑠h𝑜𝑐𝑘𝑠</m:t>
                                </m:r>
                              </m:e>
                            </m:mr>
                          </m:m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nor/>
                            </m:rPr>
                            <a:rPr lang="en-US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reduce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SH</m:t>
                      </m:r>
                      <m: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value</m:t>
                      </m:r>
                      <m: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in</m:t>
                      </m:r>
                      <m: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egoe UI" panose="020B0502040204020203" pitchFamily="34" charset="0"/>
                        </a:rPr>
                        <m:t>OC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92" y="2210103"/>
                <a:ext cx="2480488" cy="642136"/>
              </a:xfrm>
              <a:prstGeom prst="rect">
                <a:avLst/>
              </a:prstGeom>
              <a:blipFill>
                <a:blip r:embed="rId2"/>
                <a:stretch>
                  <a:fillRect r="-8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07689" y="2210103"/>
                <a:ext cx="3159831" cy="64213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𝑠h𝑜𝑐𝑘𝑠</m:t>
                                </m:r>
                              </m:e>
                            </m:mr>
                          </m:m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nor/>
                            </m:rPr>
                            <a:rPr lang="en-US" sz="16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reduce</m:t>
                          </m:r>
                        </m:e>
                      </m:groupCh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𝑖𝑚𝑒𝑙𝑖𝑛𝑒𝑠𝑠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𝑜𝑓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𝑒𝑎𝑟𝑛𝑖𝑛𝑔𝑠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689" y="2210103"/>
                <a:ext cx="3159831" cy="64213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44905" y="1618608"/>
            <a:ext cx="2480488" cy="36816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Theorized relation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3917" y="1618608"/>
            <a:ext cx="2141441" cy="36816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Hypothesis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56945" y="1626212"/>
            <a:ext cx="2599027" cy="36816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Accounting implication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56946" y="2189557"/>
            <a:ext cx="2599027" cy="147798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Technology shocks change value of off-B/S asset (org. cap.)</a:t>
            </a:r>
          </a:p>
          <a:p>
            <a:pPr marL="174625" indent="-1746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No asset to write 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6946" y="4302647"/>
            <a:ext cx="2599027" cy="170687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 special case of M&amp;A, org. cap. might appear on B/S as goodwill</a:t>
            </a:r>
          </a:p>
          <a:p>
            <a:pPr marL="174625" indent="-1746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Lower value of org. cap. will result in lower goodwill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07689" y="4328964"/>
                <a:ext cx="3159832" cy="64213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𝑠h𝑜𝑐𝑘𝑠</m:t>
                                </m:r>
                              </m:e>
                            </m:mr>
                          </m:m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nor/>
                            </m:rPr>
                            <a:rPr lang="en-US" sz="16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increase</m:t>
                          </m:r>
                        </m:e>
                      </m:groupCh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𝐺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𝑜𝑜𝑑𝑤𝑖𝑙𝑙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𝑖𝑚𝑝𝑎𝑖𝑟𝑚𝑒𝑛𝑡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689" y="4328964"/>
                <a:ext cx="3159832" cy="6421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75862" y="3159128"/>
            <a:ext cx="1900768" cy="90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Stronger in high organizational capital firms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7014320" y="4023498"/>
            <a:ext cx="92467" cy="370942"/>
          </a:xfrm>
          <a:prstGeom prst="downArrow">
            <a:avLst>
              <a:gd name="adj1" fmla="val 34545"/>
              <a:gd name="adj2" fmla="val 123682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 flipV="1">
            <a:off x="6998909" y="2757822"/>
            <a:ext cx="92467" cy="504006"/>
          </a:xfrm>
          <a:prstGeom prst="downArrow">
            <a:avLst>
              <a:gd name="adj1" fmla="val 34545"/>
              <a:gd name="adj2" fmla="val 123682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933622" y="3159128"/>
            <a:ext cx="2707964" cy="9041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Increasing in the amount of operational capital investment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27097" y="1996713"/>
            <a:ext cx="84216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CF3295-40C2-E2DF-E1F6-8D5F9494005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586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7098" y="2210103"/>
                <a:ext cx="2480488" cy="642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𝑆h𝑜𝑐𝑘𝑠</m:t>
                                </m:r>
                              </m:e>
                            </m:mr>
                          </m:m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𝐼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𝑛𝑐𝑟𝑒𝑎𝑠𝑒</m:t>
                          </m:r>
                        </m:e>
                      </m:groupCh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𝑁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𝑒𝑤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𝑡𝑒𝑐h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𝑎𝑑𝑜𝑝𝑡𝑖𝑜𝑛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8" y="2210103"/>
                <a:ext cx="2480488" cy="642136"/>
              </a:xfrm>
              <a:prstGeom prst="rect">
                <a:avLst/>
              </a:prstGeom>
              <a:blipFill>
                <a:blip r:embed="rId2"/>
                <a:stretch>
                  <a:fillRect t="-5882" r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07691" y="2210103"/>
                <a:ext cx="3159830" cy="64213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𝑇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𝑒𝑐h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.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𝑆h𝑜𝑐𝑘𝑠</m:t>
                                </m:r>
                              </m:e>
                            </m:mr>
                          </m:m>
                        </m:e>
                      </m:d>
                      <m:groupChr>
                        <m:groupChrPr>
                          <m:chr m:val="→"/>
                          <m:vertJc m:val="bot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𝑛𝑐𝑟𝑒𝑎𝑠𝑒</m:t>
                          </m:r>
                        </m:e>
                      </m:groupCh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𝑅𝑒𝑠𝑡𝑟𝑢𝑐𝑡𝑢𝑟𝑖𝑛𝑔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𝑐h𝑎𝑟𝑔𝑒𝑠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691" y="2210103"/>
                <a:ext cx="3159830" cy="642136"/>
              </a:xfrm>
              <a:prstGeom prst="rect">
                <a:avLst/>
              </a:prstGeom>
              <a:blipFill>
                <a:blip r:embed="rId3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44905" y="1618608"/>
            <a:ext cx="2480488" cy="36816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Theorized 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56947" y="2189557"/>
            <a:ext cx="2370426" cy="147798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Adopting a new technology requires re-organizing processes, relocating employees and physical capital</a:t>
            </a:r>
          </a:p>
          <a:p>
            <a:pPr marL="174625" indent="-1746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Introduce a more efficient way of doing business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5862" y="3159128"/>
            <a:ext cx="1900768" cy="90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Less likely for more efficient firms</a:t>
            </a:r>
          </a:p>
        </p:txBody>
      </p:sp>
      <p:sp>
        <p:nvSpPr>
          <p:cNvPr id="24" name="Down Arrow 23"/>
          <p:cNvSpPr/>
          <p:nvPr/>
        </p:nvSpPr>
        <p:spPr>
          <a:xfrm flipV="1">
            <a:off x="6869701" y="2653324"/>
            <a:ext cx="92467" cy="504006"/>
          </a:xfrm>
          <a:prstGeom prst="downArrow">
            <a:avLst>
              <a:gd name="adj1" fmla="val 34545"/>
              <a:gd name="adj2" fmla="val 123682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33624" y="3009926"/>
            <a:ext cx="2707964" cy="9041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Less for more </a:t>
            </a:r>
            <a:b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efficient firms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27097" y="1996713"/>
            <a:ext cx="84216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56945" y="1626212"/>
            <a:ext cx="2599027" cy="36816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Accounting implication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CB593D5-CD71-4284-2F60-0D6A7F8C9500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7886700" cy="618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Three main hypotheses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204462-471B-A45A-0979-9CBF54C70F7A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231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0963"/>
          </a:xfrm>
        </p:spPr>
        <p:txBody>
          <a:bodyPr>
            <a:normAutofit fontScale="90000"/>
          </a:bodyPr>
          <a:lstStyle/>
          <a:p>
            <a:r>
              <a:rPr lang="en-US" dirty="0"/>
              <a:t>Technology shocks reduce timeliness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84661" y="2220406"/>
            <a:ext cx="7695245" cy="437322"/>
            <a:chOff x="344905" y="1888434"/>
            <a:chExt cx="7695245" cy="4373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344905" y="1908313"/>
                  <a:ext cx="2139878" cy="4075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US" dirty="0">
                      <a:solidFill>
                        <a:schemeClr val="tx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 from regression: </a:t>
                  </a: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905" y="1908313"/>
                  <a:ext cx="2139878" cy="40750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t="-7576" r="-4558" b="-151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2484783" y="1888434"/>
                  <a:ext cx="5555367" cy="437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en-US"/>
                  </a:defPPr>
                  <a:lvl1pPr>
                    <a:defRPr i="1">
                      <a:solidFill>
                        <a:srgbClr val="FFF2CC"/>
                      </a:solidFill>
                      <a:latin typeface="Cambria Math" panose="02040503050406030204" pitchFamily="18" charset="0"/>
                      <a:cs typeface="Segoe UI" panose="020B0502040204020203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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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𝐷𝑅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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endChr m:val="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"/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4783" y="1888434"/>
                  <a:ext cx="5555367" cy="43732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143056" b="-20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/>
          <p:cNvSpPr txBox="1"/>
          <p:nvPr/>
        </p:nvSpPr>
        <p:spPr>
          <a:xfrm>
            <a:off x="344905" y="1848964"/>
            <a:ext cx="7576582" cy="437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i="1">
                <a:solidFill>
                  <a:srgbClr val="FFF2CC"/>
                </a:solidFill>
                <a:latin typeface="Cambria Math" panose="02040503050406030204" pitchFamily="18" charset="0"/>
                <a:cs typeface="Segoe UI" panose="020B0502040204020203" pitchFamily="34" charset="0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77639" y="1974195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88567" y="2946807"/>
            <a:ext cx="2542178" cy="3332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Indicator for low OMK </a:t>
            </a:r>
          </a:p>
        </p:txBody>
      </p:sp>
      <p:sp>
        <p:nvSpPr>
          <p:cNvPr id="12" name="Right Brace 11"/>
          <p:cNvSpPr/>
          <p:nvPr/>
        </p:nvSpPr>
        <p:spPr>
          <a:xfrm rot="16200000" flipV="1">
            <a:off x="6245490" y="1616398"/>
            <a:ext cx="205424" cy="3681876"/>
          </a:xfrm>
          <a:prstGeom prst="rightBrace">
            <a:avLst>
              <a:gd name="adj1" fmla="val 560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864495" y="2938441"/>
            <a:ext cx="1424261" cy="4075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Controls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255" y="2340681"/>
            <a:ext cx="1573348" cy="4075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745970"/>
                  </p:ext>
                </p:extLst>
              </p:nvPr>
            </p:nvGraphicFramePr>
            <p:xfrm>
              <a:off x="498948" y="3523146"/>
              <a:ext cx="8429860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294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48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7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519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00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7765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4906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59401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𝑇𝐼𝑀𝐸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𝑆𝐻𝑂𝐶𝐾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𝑀𝐾𝑇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𝑆𝑀𝐵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𝐻𝑀𝐿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𝑈𝑀𝐷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745970"/>
                  </p:ext>
                </p:extLst>
              </p:nvPr>
            </p:nvGraphicFramePr>
            <p:xfrm>
              <a:off x="498948" y="3523146"/>
              <a:ext cx="8429860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29467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48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75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519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009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7765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4906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59401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980" t="-3333" r="-551961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47143" t="-3333" r="-704286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60185" t="-3333" r="-356481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38554" t="-3333" r="-363855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60759" t="-3333" r="-282278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521176" t="-3333" r="-16235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580220" t="-3333" r="-51648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317021" t="-3333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538704" y="2544433"/>
            <a:ext cx="0" cy="10156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339783" y="5203593"/>
            <a:ext cx="0" cy="201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70251" y="5373398"/>
            <a:ext cx="5125846" cy="4071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5% significance (1-sided)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7752870" y="2212620"/>
            <a:ext cx="1391478" cy="224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kern="1200">
                <a:solidFill>
                  <a:srgbClr val="FFF2CC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solidFill>
                  <a:schemeClr val="tx1"/>
                </a:solidFill>
              </a:rPr>
              <a:t>Basu (1997)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000" dirty="0">
                <a:solidFill>
                  <a:schemeClr val="tx1"/>
                </a:solidFill>
              </a:rPr>
              <a:t>Ball et al. (2000)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000" dirty="0">
                <a:solidFill>
                  <a:schemeClr val="tx1"/>
                </a:solidFill>
              </a:rPr>
              <a:t>Bushman et al. (2004)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35192" y="1644067"/>
            <a:ext cx="979282" cy="3332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Earnings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43226" y="1640958"/>
            <a:ext cx="898498" cy="3332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Returns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69476" y="1650413"/>
            <a:ext cx="2299226" cy="3332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Neg. returns indicator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963597" y="1974195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673627" y="1974195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194127" y="3231469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713719" y="3560048"/>
            <a:ext cx="1263920" cy="80636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227693"/>
              </p:ext>
            </p:extLst>
          </p:nvPr>
        </p:nvGraphicFramePr>
        <p:xfrm>
          <a:off x="498948" y="3952026"/>
          <a:ext cx="8429860" cy="315576"/>
        </p:xfrm>
        <a:graphic>
          <a:graphicData uri="http://schemas.openxmlformats.org/drawingml/2006/table">
            <a:tbl>
              <a:tblPr firstRow="1" bandRow="1"/>
              <a:tblGrid>
                <a:gridCol w="1294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0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negative</a:t>
                      </a:r>
                      <a:endParaRPr lang="en-US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H1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Technology shocks reduce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earnings timeliness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862225"/>
              </p:ext>
            </p:extLst>
          </p:nvPr>
        </p:nvGraphicFramePr>
        <p:xfrm>
          <a:off x="498948" y="4445182"/>
          <a:ext cx="8429860" cy="741680"/>
        </p:xfrm>
        <a:graphic>
          <a:graphicData uri="http://schemas.openxmlformats.org/drawingml/2006/table">
            <a:tbl>
              <a:tblPr firstRow="1" bandRow="1"/>
              <a:tblGrid>
                <a:gridCol w="1294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6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4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76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44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0.08***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-0.06*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-0.03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0.09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(4.35)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(-2.00)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(-0.31)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(1.02)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(0.08)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(0.88)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21419" y="5871020"/>
            <a:ext cx="3792773" cy="407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N=43, Newey-West standard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07823" y="4458362"/>
            <a:ext cx="1263920" cy="7285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E86044-E216-21A8-F748-D66F79F255B7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530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8733"/>
          </a:xfrm>
        </p:spPr>
        <p:txBody>
          <a:bodyPr>
            <a:normAutofit fontScale="90000"/>
          </a:bodyPr>
          <a:lstStyle/>
          <a:p>
            <a:r>
              <a:rPr lang="en-US" dirty="0"/>
              <a:t>Moreso for firms with high OC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05" y="2103396"/>
            <a:ext cx="7576582" cy="437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i="1">
                <a:solidFill>
                  <a:srgbClr val="FFF2CC"/>
                </a:solidFill>
                <a:latin typeface="Cambria Math" panose="02040503050406030204" pitchFamily="18" charset="0"/>
                <a:cs typeface="Segoe UI" panose="020B0502040204020203" pitchFamily="34" charset="0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3946" y="2621350"/>
            <a:ext cx="1530883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Org. cap. rank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3889711"/>
                  </p:ext>
                </p:extLst>
              </p:nvPr>
            </p:nvGraphicFramePr>
            <p:xfrm>
              <a:off x="498948" y="3189189"/>
              <a:ext cx="7770757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832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24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54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4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4806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8861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𝑇𝐼𝑀𝐸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_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𝑂𝑀𝐾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begChr m:val=""/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endChr m:val=""/>
                                                <m:ctrlPr>
                                                  <a:rPr lang="en-US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𝑂𝑀𝐾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×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𝑂𝐶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_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dirty="0">
                                        <a:solidFill>
                                          <a:schemeClr val="tx1"/>
                                        </a:solidFill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𝑂𝐶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_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𝐶𝑂𝑁𝑇𝑅𝑂𝐿𝑆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3889711"/>
                  </p:ext>
                </p:extLst>
              </p:nvPr>
            </p:nvGraphicFramePr>
            <p:xfrm>
              <a:off x="498948" y="3189189"/>
              <a:ext cx="7770757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8327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24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5429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4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4806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8861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917" t="-166667" r="-462385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59420" t="-166667" r="-630435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562" t="-166667" r="-144382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43269" t="-166667" r="-147115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4386" t="-166667" r="-34211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74359" t="-166667" b="-24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/>
          <p:cNvSpPr txBox="1"/>
          <p:nvPr/>
        </p:nvSpPr>
        <p:spPr>
          <a:xfrm>
            <a:off x="421419" y="5409461"/>
            <a:ext cx="5739952" cy="8052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Includes firm fixed effects, cluster by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N=78,484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Robust to inclusion of firm returns (idiosyncratic returns)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262614" y="2907449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746944" y="3193008"/>
            <a:ext cx="2229658" cy="10040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982681"/>
              </p:ext>
            </p:extLst>
          </p:nvPr>
        </p:nvGraphicFramePr>
        <p:xfrm>
          <a:off x="498948" y="3617141"/>
          <a:ext cx="8533734" cy="426720"/>
        </p:xfrm>
        <a:graphic>
          <a:graphicData uri="http://schemas.openxmlformats.org/drawingml/2006/table">
            <a:tbl>
              <a:tblPr firstRow="1" bandRow="1"/>
              <a:tblGrid>
                <a:gridCol w="1310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6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64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positive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7525" algn="l"/>
                        </a:tabLst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H1a:	Technology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shocks reduce timeliness more 	for firms with more organizational capital</a:t>
                      </a:r>
                      <a:endParaRPr lang="en-US" sz="1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572382"/>
              </p:ext>
            </p:extLst>
          </p:nvPr>
        </p:nvGraphicFramePr>
        <p:xfrm>
          <a:off x="498946" y="4337653"/>
          <a:ext cx="7124862" cy="741680"/>
        </p:xfrm>
        <a:graphic>
          <a:graphicData uri="http://schemas.openxmlformats.org/drawingml/2006/table">
            <a:tbl>
              <a:tblPr firstRow="1" bandRow="1"/>
              <a:tblGrid>
                <a:gridCol w="1155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9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1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-0.11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0.02***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-0.01***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(-1.25)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        (2.83)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(-5.78)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127503" y="2232039"/>
            <a:ext cx="4033868" cy="51665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Continuous measure of technology shock</a:t>
            </a:r>
          </a:p>
          <a:p>
            <a:pPr marL="169863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(lower = shock)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235194" y="2525830"/>
            <a:ext cx="0" cy="6540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746944" y="4315921"/>
            <a:ext cx="2229658" cy="7634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4208" y="1609452"/>
            <a:ext cx="3356086" cy="51159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Cross-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sectionally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and time-varying measure of timeliness 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841666" y="2103396"/>
            <a:ext cx="0" cy="10765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678858" y="2103396"/>
            <a:ext cx="0" cy="1085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675813" y="1939947"/>
                <a:ext cx="640080" cy="122146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𝑀𝐾𝑇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𝑆𝑀𝐵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𝐻𝑀𝐿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𝑈𝑀𝐷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813" y="1939947"/>
                <a:ext cx="640080" cy="1221466"/>
              </a:xfrm>
              <a:prstGeom prst="rect">
                <a:avLst/>
              </a:prstGeom>
              <a:blipFill>
                <a:blip r:embed="rId3"/>
                <a:stretch>
                  <a:fillRect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AC588A-E412-19ED-07F9-69F13F113C94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15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Tech shocks and goodwill impairment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05" y="2103396"/>
            <a:ext cx="7576582" cy="437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i="1">
                <a:solidFill>
                  <a:srgbClr val="FFF2CC"/>
                </a:solidFill>
                <a:latin typeface="Cambria Math" panose="02040503050406030204" pitchFamily="18" charset="0"/>
                <a:cs typeface="Segoe UI" panose="020B0502040204020203" pitchFamily="34" charset="0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09888" y="2619492"/>
            <a:ext cx="1741335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Firm returns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646943"/>
                  </p:ext>
                </p:extLst>
              </p:nvPr>
            </p:nvGraphicFramePr>
            <p:xfrm>
              <a:off x="498948" y="3189189"/>
              <a:ext cx="8533735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025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17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336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6256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3801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4630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8352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25667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𝐹𝑈𝑇𝐼𝑀𝑃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𝑂𝑀𝐾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𝑀𝐾𝑇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𝑆𝑀𝐵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𝐻𝑀𝐿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𝑈𝑀𝐷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646943"/>
                  </p:ext>
                </p:extLst>
              </p:nvPr>
            </p:nvGraphicFramePr>
            <p:xfrm>
              <a:off x="498948" y="3189189"/>
              <a:ext cx="8533735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025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17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336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6256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3801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4630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8352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25667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901" r="-506306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21739" r="-51087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14737" r="-394737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93421" r="-39342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6757" r="-304054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06757" r="-204054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0513" r="-9359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23288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" name="Straight Arrow Connector 30"/>
          <p:cNvCxnSpPr/>
          <p:nvPr/>
        </p:nvCxnSpPr>
        <p:spPr>
          <a:xfrm>
            <a:off x="3718556" y="2905591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908315" y="3226091"/>
            <a:ext cx="1152937" cy="80636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33793"/>
              </p:ext>
            </p:extLst>
          </p:nvPr>
        </p:nvGraphicFramePr>
        <p:xfrm>
          <a:off x="498948" y="3618069"/>
          <a:ext cx="8533734" cy="320040"/>
        </p:xfrm>
        <a:graphic>
          <a:graphicData uri="http://schemas.openxmlformats.org/drawingml/2006/table">
            <a:tbl>
              <a:tblPr firstRow="1" bandRow="1"/>
              <a:tblGrid>
                <a:gridCol w="1310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9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negative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H2: Technology shocks increase goodwill impairment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361919"/>
              </p:ext>
            </p:extLst>
          </p:nvPr>
        </p:nvGraphicFramePr>
        <p:xfrm>
          <a:off x="498948" y="4111225"/>
          <a:ext cx="8533736" cy="741680"/>
        </p:xfrm>
        <a:graphic>
          <a:graphicData uri="http://schemas.openxmlformats.org/drawingml/2006/table">
            <a:tbl>
              <a:tblPr firstRow="1" bandRow="1"/>
              <a:tblGrid>
                <a:gridCol w="1310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3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35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5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-0.85**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 -0.19***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-0.06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0.26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0.19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0.28**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(-2.04)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(-4.88)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(-0.32)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(0.69)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(0.78)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(2.28)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394316" y="2204730"/>
            <a:ext cx="5463050" cy="34739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Continuous measure of technology shock (lower = shock)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502007" y="2525830"/>
            <a:ext cx="0" cy="6540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908314" y="4159979"/>
            <a:ext cx="1152937" cy="69825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419" y="1794026"/>
                <a:ext cx="1936138" cy="511595"/>
              </a:xfrm>
              <a:prstGeom prst="rect">
                <a:avLst/>
              </a:prstGeom>
              <a:noFill/>
            </p:spPr>
            <p:txBody>
              <a:bodyPr wrap="square" rtlCol="0" anchor="b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=3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𝑔𝑜𝑜𝑑𝑤𝑖𝑙𝑙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𝑖𝑚𝑝𝑎𝑖𝑟𝑚𝑒𝑛𝑡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19" y="1794026"/>
                <a:ext cx="1936138" cy="511595"/>
              </a:xfrm>
              <a:prstGeom prst="rect">
                <a:avLst/>
              </a:prstGeom>
              <a:blipFill>
                <a:blip r:embed="rId3"/>
                <a:stretch>
                  <a:fillRect l="-36601" t="-180488" r="-41830" b="-25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841666" y="2322057"/>
            <a:ext cx="0" cy="857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Brace 39"/>
          <p:cNvSpPr/>
          <p:nvPr/>
        </p:nvSpPr>
        <p:spPr>
          <a:xfrm rot="16200000" flipV="1">
            <a:off x="6239834" y="1445655"/>
            <a:ext cx="205424" cy="3291840"/>
          </a:xfrm>
          <a:prstGeom prst="rightBrace">
            <a:avLst>
              <a:gd name="adj1" fmla="val 56035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855640" y="2612443"/>
            <a:ext cx="1424261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Controls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1419" y="5409461"/>
            <a:ext cx="5125846" cy="6536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Tobit estimation, cluster by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N=17,254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Industry and cohort fixed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090158-18A7-2CAC-B98A-C875662112C3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512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Tech shocks and goodwill impairment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05" y="2103396"/>
            <a:ext cx="7576582" cy="437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i="1">
                <a:solidFill>
                  <a:srgbClr val="FFF2CC"/>
                </a:solidFill>
                <a:latin typeface="Cambria Math" panose="02040503050406030204" pitchFamily="18" charset="0"/>
                <a:cs typeface="Segoe UI" panose="020B0502040204020203" pitchFamily="34" charset="0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7372" y="2619492"/>
            <a:ext cx="3930408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Indicator for org. cap. in top quintile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750624"/>
                  </p:ext>
                </p:extLst>
              </p:nvPr>
            </p:nvGraphicFramePr>
            <p:xfrm>
              <a:off x="498948" y="3189189"/>
              <a:ext cx="8375086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55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52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000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077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5764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1949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47897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𝐹𝑈𝑇𝐼𝑀𝑃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𝑂𝑀𝐾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𝐻𝐼𝑂𝐶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"/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endChr m:val=""/>
                                                <m:ctrlPr>
                                                  <a:rPr lang="en-US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𝑂𝑀𝐾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×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𝐻𝐼𝑂𝐶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𝐶𝑂𝑁𝑇𝑅𝑂𝐿𝑆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750624"/>
                  </p:ext>
                </p:extLst>
              </p:nvPr>
            </p:nvGraphicFramePr>
            <p:xfrm>
              <a:off x="498948" y="3189189"/>
              <a:ext cx="8375086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55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52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000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077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5764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1949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47897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173770" r="-516592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59286" t="-173770" r="-722857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4264" t="-173770" r="-413706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7757" t="-173770" r="-115040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757258" t="-173770" r="-251613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56223" t="-173770" r="-33906" b="-247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640506" t="-173770" b="-2475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/>
          <p:cNvSpPr txBox="1"/>
          <p:nvPr/>
        </p:nvSpPr>
        <p:spPr>
          <a:xfrm>
            <a:off x="421419" y="5409461"/>
            <a:ext cx="5125846" cy="6536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Tobit estimation, cluster by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N=17,254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Industry and cohort fixed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196040" y="2905591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899639" y="3120055"/>
            <a:ext cx="2266030" cy="113809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659542"/>
              </p:ext>
            </p:extLst>
          </p:nvPr>
        </p:nvGraphicFramePr>
        <p:xfrm>
          <a:off x="498948" y="3618069"/>
          <a:ext cx="8533734" cy="640080"/>
        </p:xfrm>
        <a:graphic>
          <a:graphicData uri="http://schemas.openxmlformats.org/drawingml/2006/table">
            <a:tbl>
              <a:tblPr firstRow="1" bandRow="1"/>
              <a:tblGrid>
                <a:gridCol w="1310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negative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7525" algn="l"/>
                        </a:tabLst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H2a: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	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Techn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 shocks is increase 	goodwill impairment more for 	firms with more org. capital</a:t>
                      </a:r>
                      <a:endParaRPr lang="en-US" sz="1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928939"/>
              </p:ext>
            </p:extLst>
          </p:nvPr>
        </p:nvGraphicFramePr>
        <p:xfrm>
          <a:off x="498946" y="4337653"/>
          <a:ext cx="8309228" cy="741680"/>
        </p:xfrm>
        <a:graphic>
          <a:graphicData uri="http://schemas.openxmlformats.org/drawingml/2006/table">
            <a:tbl>
              <a:tblPr firstRow="1" bandRow="1"/>
              <a:tblGrid>
                <a:gridCol w="1155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01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-0.80*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-0.05***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 -0.05***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-0.19***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(-1.90)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(-4.88)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(-2.54)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(-4.86)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054675" y="2204730"/>
            <a:ext cx="6224898" cy="34739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Continuous measure of technology shock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162366" y="2525830"/>
            <a:ext cx="0" cy="6540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899639" y="4331102"/>
            <a:ext cx="2266030" cy="7634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419" y="1794026"/>
                <a:ext cx="1936138" cy="511595"/>
              </a:xfrm>
              <a:prstGeom prst="rect">
                <a:avLst/>
              </a:prstGeom>
              <a:noFill/>
            </p:spPr>
            <p:txBody>
              <a:bodyPr wrap="square" rtlCol="0" anchor="b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=3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𝑔𝑜𝑜𝑑𝑤𝑖𝑙𝑙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𝑖𝑚𝑝𝑎𝑖𝑟𝑚𝑒𝑛𝑡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19" y="1794026"/>
                <a:ext cx="1936138" cy="511595"/>
              </a:xfrm>
              <a:prstGeom prst="rect">
                <a:avLst/>
              </a:prstGeom>
              <a:blipFill>
                <a:blip r:embed="rId3"/>
                <a:stretch>
                  <a:fillRect r="-40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841666" y="2322057"/>
            <a:ext cx="0" cy="857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62092" y="2619492"/>
            <a:ext cx="1049199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Returns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670760" y="2930701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054498" y="2103396"/>
            <a:ext cx="0" cy="1085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51453" y="1939947"/>
                <a:ext cx="640080" cy="122146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𝑀𝐾𝑇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𝑆𝑀𝐵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𝐻𝑀𝐿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𝑈𝑀𝐷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453" y="1939947"/>
                <a:ext cx="640080" cy="1221466"/>
              </a:xfrm>
              <a:prstGeom prst="rect">
                <a:avLst/>
              </a:prstGeom>
              <a:blipFill>
                <a:blip r:embed="rId4"/>
                <a:stretch>
                  <a:fillRect r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BAC645D-8D5C-1B78-B906-932E94BBEFA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294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Tech shocks and restructuring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05" y="2103396"/>
            <a:ext cx="7576582" cy="437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i="1">
                <a:solidFill>
                  <a:srgbClr val="FFF2CC"/>
                </a:solidFill>
                <a:latin typeface="Cambria Math" panose="02040503050406030204" pitchFamily="18" charset="0"/>
                <a:cs typeface="Segoe UI" panose="020B0502040204020203" pitchFamily="34" charset="0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390" y="2619492"/>
            <a:ext cx="1493334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Org. cap. rank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5019970"/>
                  </p:ext>
                </p:extLst>
              </p:nvPr>
            </p:nvGraphicFramePr>
            <p:xfrm>
              <a:off x="498948" y="3189189"/>
              <a:ext cx="7298543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5895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887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066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202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0237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910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𝐹𝑈𝑇𝑅𝐸𝑆𝑇𝑅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𝑂𝑀𝐾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𝑂𝐶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_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𝐶𝑂𝑁𝑇𝑅𝑂𝐿𝑆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5019970"/>
                  </p:ext>
                </p:extLst>
              </p:nvPr>
            </p:nvGraphicFramePr>
            <p:xfrm>
              <a:off x="498948" y="3189189"/>
              <a:ext cx="7298543" cy="37084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5895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887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066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202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60237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910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r="-359387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3846" r="-381026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7403" r="-221645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8929" r="-204762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25095" r="-30798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80247" b="-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/>
          <p:cNvSpPr txBox="1"/>
          <p:nvPr/>
        </p:nvSpPr>
        <p:spPr>
          <a:xfrm>
            <a:off x="421419" y="5409461"/>
            <a:ext cx="5125846" cy="6536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Tobit estimation, cluster by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26,403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Industry and cohort fixed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840475" y="2919929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107477" y="3224299"/>
            <a:ext cx="1188903" cy="87825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246307"/>
              </p:ext>
            </p:extLst>
          </p:nvPr>
        </p:nvGraphicFramePr>
        <p:xfrm>
          <a:off x="498948" y="3618069"/>
          <a:ext cx="8533734" cy="320040"/>
        </p:xfrm>
        <a:graphic>
          <a:graphicData uri="http://schemas.openxmlformats.org/drawingml/2006/table">
            <a:tbl>
              <a:tblPr firstRow="1" bandRow="1"/>
              <a:tblGrid>
                <a:gridCol w="1608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2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negative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H3: Technology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shocks increase restructuring charges</a:t>
                      </a:r>
                      <a:endParaRPr lang="en-US" sz="1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157236"/>
              </p:ext>
            </p:extLst>
          </p:nvPr>
        </p:nvGraphicFramePr>
        <p:xfrm>
          <a:off x="498946" y="4337653"/>
          <a:ext cx="8309228" cy="741680"/>
        </p:xfrm>
        <a:graphic>
          <a:graphicData uri="http://schemas.openxmlformats.org/drawingml/2006/table">
            <a:tbl>
              <a:tblPr firstRow="1" bandRow="1"/>
              <a:tblGrid>
                <a:gridCol w="1599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01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-0.03**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0.34***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-0.01***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(-2.45)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(6.99)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(-4.78)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424996" y="1997089"/>
            <a:ext cx="3913161" cy="604848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112713" indent="-112713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Continuous measure of technology shock (lower = shock)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562962" y="2336395"/>
            <a:ext cx="0" cy="857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102658" y="4337653"/>
            <a:ext cx="1193722" cy="7634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419" y="1567450"/>
                <a:ext cx="1936138" cy="511595"/>
              </a:xfrm>
              <a:prstGeom prst="rect">
                <a:avLst/>
              </a:prstGeom>
              <a:noFill/>
            </p:spPr>
            <p:txBody>
              <a:bodyPr wrap="square" rtlCol="0" anchor="b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=3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𝑟𝑒𝑠𝑡𝑟𝑢𝑐𝑡𝑢𝑟𝑖𝑛𝑔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19" y="1567450"/>
                <a:ext cx="1936138" cy="511595"/>
              </a:xfrm>
              <a:prstGeom prst="rect">
                <a:avLst/>
              </a:prstGeom>
              <a:blipFill>
                <a:blip r:embed="rId3"/>
                <a:stretch>
                  <a:fillRect r="-5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841666" y="2115309"/>
            <a:ext cx="0" cy="10789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86134" y="2619492"/>
            <a:ext cx="1049199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Returns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294802" y="2919929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631691" y="2108456"/>
            <a:ext cx="0" cy="1085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631691" y="1969283"/>
                <a:ext cx="640080" cy="122146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𝑀𝐾𝑇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𝑆𝑀𝐵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𝐻𝑀𝐿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𝑈𝑀𝐷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691" y="1969283"/>
                <a:ext cx="640080" cy="1221466"/>
              </a:xfrm>
              <a:prstGeom prst="rect">
                <a:avLst/>
              </a:prstGeom>
              <a:blipFill>
                <a:blip r:embed="rId4"/>
                <a:stretch>
                  <a:fillRect r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408170-B2C0-F4D1-F042-2B1AD2E4D725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05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Tech shocks and restructuring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13499" y="2368728"/>
                <a:ext cx="3174090" cy="48837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228600" indent="-228600"/>
                <a:r>
                  <a:rPr lang="en-US" sz="1600" dirty="0">
                    <a:solidFill>
                      <a:schemeClr val="tx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Indicator for high asset turnover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  <m:t>𝑠𝑎𝑙𝑒𝑠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  <m:t>𝑎𝑠𝑠𝑒𝑡𝑠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) within industry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499" y="2368728"/>
                <a:ext cx="3174090" cy="488370"/>
              </a:xfrm>
              <a:prstGeom prst="rect">
                <a:avLst/>
              </a:prstGeom>
              <a:blipFill>
                <a:blip r:embed="rId2"/>
                <a:stretch>
                  <a:fillRect l="-1154" t="-30000" b="-1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9814893"/>
                  </p:ext>
                </p:extLst>
              </p:nvPr>
            </p:nvGraphicFramePr>
            <p:xfrm>
              <a:off x="498948" y="3058554"/>
              <a:ext cx="8447724" cy="75857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5067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68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4421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8873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00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2986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7050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7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7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𝐹𝑈𝑇𝑅𝐸𝑆𝑇𝑅</m:t>
                                  </m:r>
                                </m:e>
                                <m:sub>
                                  <m:r>
                                    <a:rPr lang="en-US" sz="17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7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7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700" dirty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𝑂𝑀𝐾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7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𝐻𝐼𝐴𝑇𝑂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7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begChr m:val=""/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d>
                                          <m:dPr>
                                            <m:endChr m:val=""/>
                                            <m:ctrlPr>
                                              <a:rPr lang="en-US" sz="17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7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7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𝐻𝐼𝐴𝑇𝑂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7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en-US" sz="17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US" sz="17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×</m:t>
                                        </m:r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𝑂𝑀𝐾</m:t>
                                        </m:r>
                                      </m:e>
                                      <m:sub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7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sub>
                                    </m:s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𝑂𝐶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_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7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sz="17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b>
                                    </m:s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7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𝐶𝑇𝐿𝑆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7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7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9814893"/>
                  </p:ext>
                </p:extLst>
              </p:nvPr>
            </p:nvGraphicFramePr>
            <p:xfrm>
              <a:off x="498948" y="3058554"/>
              <a:ext cx="8447724" cy="75857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5067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68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4421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8873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00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2986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7050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877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17188" r="-46153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5714" t="-217188" r="-75714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6275" t="-217188" r="-39362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55319" t="-217188" r="-11356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30387" t="-217188" r="-13591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58824" t="-217188" r="-10672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2126" t="-21718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7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mpd="sng">
                          <a:noFill/>
                          <a:prstDash val="solid"/>
                        </a:lnL>
                        <a:lnR w="12700" cmpd="sng">
                          <a:noFill/>
                          <a:prstDash val="soli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2126" t="-327419" b="-20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/>
          <p:cNvSpPr txBox="1"/>
          <p:nvPr/>
        </p:nvSpPr>
        <p:spPr>
          <a:xfrm>
            <a:off x="421419" y="5409461"/>
            <a:ext cx="5125846" cy="6536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Tobit estimation, cluster by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N=26,403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Industry and cohort fixed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222167" y="2647399"/>
            <a:ext cx="0" cy="401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907177" y="3072490"/>
            <a:ext cx="914400" cy="138287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156596"/>
              </p:ext>
            </p:extLst>
          </p:nvPr>
        </p:nvGraphicFramePr>
        <p:xfrm>
          <a:off x="498948" y="3839478"/>
          <a:ext cx="8533734" cy="640080"/>
        </p:xfrm>
        <a:graphic>
          <a:graphicData uri="http://schemas.openxmlformats.org/drawingml/2006/table">
            <a:tbl>
              <a:tblPr firstRow="1" bandRow="1"/>
              <a:tblGrid>
                <a:gridCol w="1408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2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7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Expectation: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negative</a:t>
                      </a:r>
                      <a:endParaRPr lang="en-US" sz="1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positive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7525" algn="l"/>
                        </a:tabLst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H3a:	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Techn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shocks increase 	restructuring charges less 	for more efficient firms</a:t>
                      </a:r>
                      <a:endParaRPr lang="en-US" sz="14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81883"/>
              </p:ext>
            </p:extLst>
          </p:nvPr>
        </p:nvGraphicFramePr>
        <p:xfrm>
          <a:off x="498946" y="4582794"/>
          <a:ext cx="8488300" cy="741680"/>
        </p:xfrm>
        <a:graphic>
          <a:graphicData uri="http://schemas.openxmlformats.org/drawingml/2006/table">
            <a:tbl>
              <a:tblPr firstRow="1" bandRow="1"/>
              <a:tblGrid>
                <a:gridCol w="1329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2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1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6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Coefficient: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-0.03**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-0.01***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0.02*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0.44***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-0.01***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T-Stats: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(-2.50)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(-9.68)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           (1.70)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(9.29)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(-4.73)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194016" y="1978297"/>
            <a:ext cx="6224898" cy="34739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Continuous measure of technology shock (lower = shock)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301707" y="2290348"/>
            <a:ext cx="0" cy="758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907177" y="4546538"/>
            <a:ext cx="914400" cy="7634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841666" y="2072634"/>
            <a:ext cx="0" cy="976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85201" y="2593278"/>
            <a:ext cx="1049199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Returns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863840" y="2866396"/>
            <a:ext cx="0" cy="1828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1419" y="1567593"/>
                <a:ext cx="1936138" cy="511595"/>
              </a:xfrm>
              <a:prstGeom prst="rect">
                <a:avLst/>
              </a:prstGeom>
              <a:noFill/>
            </p:spPr>
            <p:txBody>
              <a:bodyPr wrap="square" rtlCol="0" anchor="b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=3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Segoe UI" panose="020B0502040204020203" pitchFamily="34" charset="0"/>
                                </a:rPr>
                                <m:t>𝑟𝑒𝑠𝑡𝑟𝑢𝑐𝑡𝑢𝑟𝑖𝑛𝑔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19" y="1567593"/>
                <a:ext cx="1936138" cy="511595"/>
              </a:xfrm>
              <a:prstGeom prst="rect">
                <a:avLst/>
              </a:prstGeom>
              <a:blipFill>
                <a:blip r:embed="rId4"/>
                <a:stretch>
                  <a:fillRect r="-5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413668" y="2341663"/>
            <a:ext cx="1761020" cy="289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Org. capital rank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783973" y="2647399"/>
            <a:ext cx="0" cy="401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040777" y="3066558"/>
            <a:ext cx="2281645" cy="138287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0776" y="4546538"/>
            <a:ext cx="2281645" cy="76341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391245" y="1971921"/>
            <a:ext cx="0" cy="1085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91245" y="1832748"/>
                <a:ext cx="640080" cy="122146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𝑀𝐾𝑇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𝑆𝑀𝐵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𝐻𝑀𝐿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𝑈𝑀𝐷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Segoe UI" panose="020B0502040204020203" pitchFamily="34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245" y="1832748"/>
                <a:ext cx="640080" cy="1221466"/>
              </a:xfrm>
              <a:prstGeom prst="rect">
                <a:avLst/>
              </a:prstGeom>
              <a:blipFill>
                <a:blip r:embed="rId5"/>
                <a:stretch>
                  <a:fillRect r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C75257-DA09-A0DC-CD3E-8591DCC03249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317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24A9-DF7A-6914-D9C6-FC3BE452B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60F3E-C3D5-B003-35C5-C4D0EA08E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E&amp;P theory seems to be supported by accounting data </a:t>
            </a:r>
          </a:p>
          <a:p>
            <a:r>
              <a:rPr lang="en-US" dirty="0"/>
              <a:t>Because human capital is not capitalized, in times of technology shocks, earnings are less useful.</a:t>
            </a:r>
          </a:p>
          <a:p>
            <a:r>
              <a:rPr lang="en-US" dirty="0"/>
              <a:t>However, technology shocks generate goodwill and restructuring charges, so not all is lost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9C73CB-0EF1-92C9-1225-F16397F47008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035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B29A283-A8CC-921F-9BCD-DC87D63D7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572000"/>
            <a:ext cx="6858000" cy="685800"/>
          </a:xfrm>
        </p:spPr>
        <p:txBody>
          <a:bodyPr/>
          <a:lstStyle/>
          <a:p>
            <a:r>
              <a:rPr lang="en-US" dirty="0"/>
              <a:t>Raval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8E3D2-C9BA-1BFB-D32F-A2FA32622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2" y="1532467"/>
            <a:ext cx="8855595" cy="360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6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F3D4-C65C-69C8-8525-612D741E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capital is risky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175B2-2070-5B9A-B938-19E79A0F6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Human capital (HC) = firm-specific human capital = organizational capital</a:t>
            </a:r>
          </a:p>
          <a:p>
            <a:r>
              <a:rPr lang="en-US" dirty="0"/>
              <a:t>HC is systematically risky</a:t>
            </a:r>
          </a:p>
          <a:p>
            <a:pPr lvl="1"/>
            <a:r>
              <a:rPr lang="en-US" dirty="0"/>
              <a:t>See E&amp;P</a:t>
            </a:r>
          </a:p>
          <a:p>
            <a:r>
              <a:rPr lang="en-US" dirty="0"/>
              <a:t>Do the financial statements offer any clues about this risk?</a:t>
            </a:r>
          </a:p>
          <a:p>
            <a:pPr lvl="1"/>
            <a:r>
              <a:rPr lang="en-US" dirty="0"/>
              <a:t>Perhaps not – HC is not capitalized on the BS</a:t>
            </a:r>
          </a:p>
          <a:p>
            <a:pPr lvl="1"/>
            <a:r>
              <a:rPr lang="en-US" dirty="0"/>
              <a:t>Perhaps so – goodwill and restructuring charges are HC-related charges </a:t>
            </a:r>
          </a:p>
          <a:p>
            <a:pPr lvl="2"/>
            <a:r>
              <a:rPr lang="en-US" dirty="0"/>
              <a:t>Their timing can help us determine the HC risk exposure of the firm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E2CA2D-BEED-ED0B-9D24-F5B5BD4071CA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688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68B4-D35A-837B-2E63-D3FE8DBF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Why is human capital risky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6EFF-12E4-9303-EDCE-51AA4D101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Specialized tasks require specialized talent (KT)</a:t>
            </a:r>
          </a:p>
          <a:p>
            <a:r>
              <a:rPr lang="en-US" dirty="0"/>
              <a:t>Obtaining/keeping this talent is expensive</a:t>
            </a:r>
          </a:p>
          <a:p>
            <a:r>
              <a:rPr lang="en-US" dirty="0"/>
              <a:t>It’s not clear ahead of time that the employees will be productive (i.e., how long the firm can operate at current efficiency before restructuring)</a:t>
            </a:r>
          </a:p>
          <a:p>
            <a:r>
              <a:rPr lang="en-US" dirty="0"/>
              <a:t>If your highly paid employees are not producing at a high enough level, the firm will need to restructure</a:t>
            </a:r>
          </a:p>
          <a:p>
            <a:r>
              <a:rPr lang="en-US" dirty="0"/>
              <a:t>Because firms tend to invest in new technologies and specialists at the same time, human capital investment and rationalization is correlated across firms</a:t>
            </a:r>
          </a:p>
          <a:p>
            <a:pPr lvl="1"/>
            <a:r>
              <a:rPr lang="en-US" dirty="0"/>
              <a:t>The risk is systematic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7ADCB8-F608-085E-B358-E7AB75ED14F8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852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F1FB-4F5E-E445-F18B-86EEC4E0C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 investors identify the risk?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ABC67-2162-6ECC-512B-F9547F389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53067"/>
            <a:ext cx="7886700" cy="4923895"/>
          </a:xfrm>
        </p:spPr>
        <p:txBody>
          <a:bodyPr/>
          <a:lstStyle/>
          <a:p>
            <a:r>
              <a:rPr lang="en-US" dirty="0"/>
              <a:t>The financial statements are intended to provide relevant information about the firm, including risk</a:t>
            </a:r>
          </a:p>
          <a:p>
            <a:pPr lvl="1"/>
            <a:r>
              <a:rPr lang="en-US" dirty="0"/>
              <a:t>Barth, 2018 calls for research on risk disclosure in financial statements</a:t>
            </a:r>
          </a:p>
          <a:p>
            <a:pPr lvl="1"/>
            <a:r>
              <a:rPr lang="en-US" dirty="0" err="1"/>
              <a:t>Ellahie</a:t>
            </a:r>
            <a:r>
              <a:rPr lang="en-US" dirty="0"/>
              <a:t>, 2021 measures systematic risk using earnings</a:t>
            </a:r>
          </a:p>
          <a:p>
            <a:r>
              <a:rPr lang="en-US" dirty="0"/>
              <a:t>The information may be available in other ways, but the information that falls in the scope of the FASB and auditors has specific importance</a:t>
            </a:r>
          </a:p>
          <a:p>
            <a:r>
              <a:rPr lang="en-US" dirty="0"/>
              <a:t>Can the information provided by firms in the income statement help investors identify systematic risk related to human capital? 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622BF3-F255-0F15-3826-A5584C34077D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3339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7E8D4-63A1-7961-225E-5411A4F1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financial statements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D3D42-A348-7FC1-E656-7181193DD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1739"/>
            <a:ext cx="7886700" cy="483445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financial statements do not provide much information about HC</a:t>
            </a:r>
          </a:p>
          <a:p>
            <a:pPr lvl="1"/>
            <a:r>
              <a:rPr lang="en-US" sz="2200" dirty="0"/>
              <a:t>Employees not capitalized</a:t>
            </a:r>
          </a:p>
          <a:p>
            <a:pPr lvl="1"/>
            <a:r>
              <a:rPr lang="en-US" sz="2200" dirty="0"/>
              <a:t>SG&amp;A spending is not capitalized</a:t>
            </a:r>
          </a:p>
          <a:p>
            <a:r>
              <a:rPr lang="en-US" dirty="0"/>
              <a:t>But there is goodwill impairment</a:t>
            </a:r>
          </a:p>
          <a:p>
            <a:pPr lvl="1"/>
            <a:r>
              <a:rPr lang="en-US" sz="2200" dirty="0"/>
              <a:t>Goodwill is comprised of intangible assets that can not be specifically identified</a:t>
            </a:r>
          </a:p>
          <a:p>
            <a:pPr lvl="1"/>
            <a:r>
              <a:rPr lang="en-US" sz="2200" dirty="0"/>
              <a:t>It is not unusual for firms to pay for acquired human capital </a:t>
            </a:r>
            <a:r>
              <a:rPr lang="en-US" sz="1700" dirty="0"/>
              <a:t>(</a:t>
            </a:r>
            <a:r>
              <a:rPr lang="en-US" sz="1700" dirty="0" err="1"/>
              <a:t>Ranft</a:t>
            </a:r>
            <a:r>
              <a:rPr lang="en-US" sz="1700" dirty="0"/>
              <a:t> and Lord, 2000; </a:t>
            </a:r>
            <a:r>
              <a:rPr lang="en-US" sz="1700" dirty="0" err="1"/>
              <a:t>Uhlenbruck</a:t>
            </a:r>
            <a:r>
              <a:rPr lang="en-US" sz="1700" dirty="0"/>
              <a:t>, </a:t>
            </a:r>
            <a:r>
              <a:rPr lang="en-US" sz="1700" dirty="0" err="1"/>
              <a:t>Hitt</a:t>
            </a:r>
            <a:r>
              <a:rPr lang="en-US" sz="1700" dirty="0"/>
              <a:t>, and </a:t>
            </a:r>
            <a:r>
              <a:rPr lang="en-US" sz="1700" dirty="0" err="1"/>
              <a:t>Semadeni</a:t>
            </a:r>
            <a:r>
              <a:rPr lang="en-US" sz="1700" dirty="0"/>
              <a:t>, 2006)</a:t>
            </a:r>
          </a:p>
          <a:p>
            <a:r>
              <a:rPr lang="en-US" dirty="0"/>
              <a:t>However, goodwill impairment has been under scrutiny</a:t>
            </a:r>
          </a:p>
          <a:p>
            <a:pPr lvl="1"/>
            <a:r>
              <a:rPr lang="en-US" sz="2200" dirty="0"/>
              <a:t>Earnings management </a:t>
            </a:r>
            <a:r>
              <a:rPr lang="en-US" sz="1700" dirty="0"/>
              <a:t>(K. K. Li and Sloan, 2017; Z. Li et al., 2011; </a:t>
            </a:r>
            <a:r>
              <a:rPr lang="en-US" sz="1700" dirty="0" err="1"/>
              <a:t>Ramanna</a:t>
            </a:r>
            <a:r>
              <a:rPr lang="en-US" sz="1700" dirty="0"/>
              <a:t> and Watts, 2012)</a:t>
            </a:r>
          </a:p>
          <a:p>
            <a:pPr lvl="1"/>
            <a:r>
              <a:rPr lang="en-US" sz="2200" dirty="0"/>
              <a:t>The FASB was considering re-introducing an amortization model (project has since been removed from the agenda)</a:t>
            </a:r>
          </a:p>
          <a:p>
            <a:pPr lvl="1"/>
            <a:r>
              <a:rPr lang="en-US" sz="2200" dirty="0"/>
              <a:t>So it may be totally worthless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F583193-3E49-1742-9E07-0848BB1EA093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44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48EB8-2800-5210-646C-249155342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Any other information?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174BD-286B-7E79-B12C-F0AE0FDC4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8538"/>
            <a:ext cx="7886700" cy="4788425"/>
          </a:xfrm>
        </p:spPr>
        <p:txBody>
          <a:bodyPr>
            <a:normAutofit/>
          </a:bodyPr>
          <a:lstStyle/>
          <a:p>
            <a:r>
              <a:rPr lang="en-US" dirty="0"/>
              <a:t>Restructuring charges can also provide information</a:t>
            </a:r>
          </a:p>
          <a:p>
            <a:r>
              <a:rPr lang="en-US" dirty="0"/>
              <a:t>Restructuring charges are comprised of:</a:t>
            </a:r>
          </a:p>
          <a:p>
            <a:pPr lvl="1"/>
            <a:r>
              <a:rPr lang="en-US" sz="2000" b="1" dirty="0"/>
              <a:t>Involuntary termination benefits</a:t>
            </a:r>
          </a:p>
          <a:p>
            <a:pPr lvl="1"/>
            <a:r>
              <a:rPr lang="en-US" sz="2000" dirty="0"/>
              <a:t>Costs to terminate a contract</a:t>
            </a:r>
          </a:p>
          <a:p>
            <a:pPr lvl="1"/>
            <a:r>
              <a:rPr lang="en-US" sz="2000" dirty="0"/>
              <a:t>Costs to consolidate facilities</a:t>
            </a:r>
          </a:p>
          <a:p>
            <a:r>
              <a:rPr lang="en-US" dirty="0"/>
              <a:t>For many firms, the termination benefits will be the largest component of restructuring cost</a:t>
            </a:r>
          </a:p>
          <a:p>
            <a:r>
              <a:rPr lang="en-US" dirty="0"/>
              <a:t>However, these costs have also come under scrutiny (Bens and Johnston, 2009)</a:t>
            </a:r>
          </a:p>
          <a:p>
            <a:r>
              <a:rPr lang="en-US" dirty="0"/>
              <a:t>Restructuring may also tell us nothing</a:t>
            </a:r>
          </a:p>
          <a:p>
            <a:pPr lvl="1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0E5805-6CCF-F0B2-59DA-31AA0A964000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992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740DD-6329-50E4-BC29-405165915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Hypothesis 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BB982B-62D0-4EB3-B068-67A4D33EB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21169"/>
            <a:ext cx="7886700" cy="1732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46FD8C-6B81-DA86-3AF0-3A5CB31624A4}"/>
              </a:ext>
            </a:extLst>
          </p:cNvPr>
          <p:cNvSpPr txBox="1"/>
          <p:nvPr/>
        </p:nvSpPr>
        <p:spPr>
          <a:xfrm>
            <a:off x="628650" y="3568485"/>
            <a:ext cx="8022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Providing evidence that goodwill and restructuring charges are related to labor productivity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B02701-1CC8-F8AA-3F33-4A069765CC17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538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B1730-3E0E-8E45-1C9E-EA87F7BA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capital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02521-BB62-118E-0ECE-3D6F7139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70006"/>
            <a:ext cx="7886700" cy="4906957"/>
          </a:xfrm>
        </p:spPr>
        <p:txBody>
          <a:bodyPr/>
          <a:lstStyle/>
          <a:p>
            <a:r>
              <a:rPr lang="en-US" dirty="0"/>
              <a:t>If goodwill and restructuring are useful for assessing the labor productivity in the firm, then they can also indicate exposure to systematic human capital risk</a:t>
            </a:r>
          </a:p>
          <a:p>
            <a:r>
              <a:rPr lang="en-US" dirty="0"/>
              <a:t>If the goodwill and restructuring charges occur simultaneously with aggregate labor productivity shocks, then the firm is subject to systematic risk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77127-0BE8-2C30-7FD5-85E1946D2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59" y="4484640"/>
            <a:ext cx="8713035" cy="90491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D66B54-013B-C6B7-94D7-F359AB769864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8B61-144C-0284-2970-3BBAC70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capital productivity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BA8B-F579-7D0A-5EDE-E73FB6CA1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9468"/>
            <a:ext cx="7886700" cy="4517495"/>
          </a:xfrm>
        </p:spPr>
        <p:txBody>
          <a:bodyPr>
            <a:normAutofit/>
          </a:bodyPr>
          <a:lstStyle/>
          <a:p>
            <a:r>
              <a:rPr lang="en-US" dirty="0"/>
              <a:t>Percent change in the annual industry labor productivity provided by the BLS </a:t>
            </a:r>
          </a:p>
          <a:p>
            <a:endParaRPr lang="en-US" dirty="0"/>
          </a:p>
          <a:p>
            <a:pPr lvl="1"/>
            <a:r>
              <a:rPr lang="en-US" dirty="0"/>
              <a:t>Output index divided by hours worked</a:t>
            </a:r>
          </a:p>
          <a:p>
            <a:pPr lvl="1"/>
            <a:r>
              <a:rPr lang="en-US" dirty="0"/>
              <a:t>Output index is unaffected by changes in sales prices</a:t>
            </a:r>
          </a:p>
          <a:p>
            <a:pPr lvl="1"/>
            <a:r>
              <a:rPr lang="en-US" dirty="0"/>
              <a:t>Number of hours worked is based on the BLS National Compensation Survey and Current Population Survey.</a:t>
            </a:r>
          </a:p>
          <a:p>
            <a:pPr lvl="1"/>
            <a:r>
              <a:rPr lang="en-US" dirty="0"/>
              <a:t>Not based on accounting data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1AE598-8716-7A4E-2F11-0449E69E95D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4348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5A79-B368-7000-8B10-B03D77836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Goodwill and restructuring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D792-7ED5-3D5F-FF88-EB8F26B19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62802"/>
            <a:ext cx="7886700" cy="4351338"/>
          </a:xfrm>
        </p:spPr>
        <p:txBody>
          <a:bodyPr/>
          <a:lstStyle/>
          <a:p>
            <a:r>
              <a:rPr lang="en-US" dirty="0"/>
              <a:t>Annual goodwill or restructuring charge scaled by lagged assets</a:t>
            </a:r>
          </a:p>
          <a:p>
            <a:r>
              <a:rPr lang="en-US" dirty="0"/>
              <a:t>Goodwill charges are missing if the firm has no goodwill on their prior annual balance sheet</a:t>
            </a:r>
          </a:p>
          <a:p>
            <a:r>
              <a:rPr lang="en-US" dirty="0"/>
              <a:t>Aggregate by industry-year: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F9C583-74B4-9EE4-3627-4FF0F31E6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628" y="4001294"/>
            <a:ext cx="3190875" cy="23812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C24885-7506-581E-FE80-9528E6DEF073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79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55B01-CD37-9F72-2A2B-22304E92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Do the charges reflect changes in aggregate labor productivity?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721F7-E6FA-3C76-6C02-EAD3BD5A9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433" y="1462105"/>
            <a:ext cx="3962400" cy="1571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31DEA-A6C7-E474-B491-2DC3A39E3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869" y="3130241"/>
            <a:ext cx="5343525" cy="298132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22C62B-968B-73D9-04DE-429606C502AE}"/>
              </a:ext>
            </a:extLst>
          </p:cNvPr>
          <p:cNvCxnSpPr>
            <a:cxnSpLocks/>
          </p:cNvCxnSpPr>
          <p:nvPr/>
        </p:nvCxnSpPr>
        <p:spPr>
          <a:xfrm flipH="1">
            <a:off x="649862" y="13655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2340AE8-FD50-9E14-5411-F37E32C6058A}"/>
              </a:ext>
            </a:extLst>
          </p:cNvPr>
          <p:cNvSpPr txBox="1"/>
          <p:nvPr/>
        </p:nvSpPr>
        <p:spPr>
          <a:xfrm>
            <a:off x="1802466" y="6208077"/>
            <a:ext cx="4868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Similar results with industry and time fixed effects</a:t>
            </a:r>
          </a:p>
        </p:txBody>
      </p:sp>
    </p:spTree>
    <p:extLst>
      <p:ext uri="{BB962C8B-B14F-4D97-AF65-F5344CB8AC3E}">
        <p14:creationId xmlns:p14="http://schemas.microsoft.com/office/powerpoint/2010/main" val="2875371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11B2B-5CBF-C7C4-62CB-181D0A37C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030"/>
            <a:ext cx="7886700" cy="1325563"/>
          </a:xfrm>
        </p:spPr>
        <p:txBody>
          <a:bodyPr/>
          <a:lstStyle/>
          <a:p>
            <a:r>
              <a:rPr lang="en-US" dirty="0"/>
              <a:t>The correlation between charges and labor productivity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F10291-D1C7-E724-32C6-61574E680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052" y="4504267"/>
            <a:ext cx="5591175" cy="1257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EF2B3E-916B-AA21-6F2B-8FE91F05934F}"/>
              </a:ext>
            </a:extLst>
          </p:cNvPr>
          <p:cNvSpPr txBox="1"/>
          <p:nvPr/>
        </p:nvSpPr>
        <p:spPr>
          <a:xfrm>
            <a:off x="743919" y="1774556"/>
            <a:ext cx="76561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Measure correlation at the firm level in the time-series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Require more than 10 observations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Measure for goodwill, restructuring and calculate the average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F52C4D-C961-28EF-02B2-F79273E06ADC}"/>
              </a:ext>
            </a:extLst>
          </p:cNvPr>
          <p:cNvCxnSpPr>
            <a:cxnSpLocks/>
          </p:cNvCxnSpPr>
          <p:nvPr/>
        </p:nvCxnSpPr>
        <p:spPr>
          <a:xfrm flipH="1">
            <a:off x="649862" y="1365593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428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050C-6343-FF3A-91C4-9A126042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 CAPM beta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737E7-004B-934B-FB83-5FE089D83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Estimate for each firm-year on a rolling 60 month basis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 average across all years for a firm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C4ADB-E203-8DB2-1ABB-FB268CE92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427" y="2521074"/>
            <a:ext cx="5753100" cy="1019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DA30D5-BAFC-17EE-251A-BEAECA1EE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313" y="4698718"/>
            <a:ext cx="2819400" cy="100965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1844FE-1240-AEA6-B60B-BEC2BF1DD690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5983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935C-B559-6497-FB58-91665DCD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GW/Restructuring charges and risk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59D7C-D677-1EDB-5531-C07E929DC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394" y="1547883"/>
            <a:ext cx="6410325" cy="414337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B997FF-4FE2-0C94-4646-6D67AFA837BB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66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AC64-B1D7-4D49-1303-B9556E46D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Not yet tabulated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472CF-584E-0163-3BB1-79D962E2F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Robustness: </a:t>
            </a:r>
          </a:p>
          <a:p>
            <a:pPr lvl="1"/>
            <a:r>
              <a:rPr lang="en-US" dirty="0"/>
              <a:t>Robust to including HML, SMB, and UMD, the FF &amp; Carhartt factors when determining Beta</a:t>
            </a:r>
          </a:p>
          <a:p>
            <a:pPr lvl="1"/>
            <a:r>
              <a:rPr lang="en-US" dirty="0"/>
              <a:t>Robust to including the correlation with pretax earnings excluding goodwill and restructuring charges</a:t>
            </a:r>
          </a:p>
          <a:p>
            <a:r>
              <a:rPr lang="en-US" dirty="0"/>
              <a:t>Preliminary Risk results:</a:t>
            </a:r>
          </a:p>
          <a:p>
            <a:pPr lvl="1"/>
            <a:r>
              <a:rPr lang="en-US" dirty="0"/>
              <a:t>No correlation with OMK</a:t>
            </a:r>
          </a:p>
          <a:p>
            <a:pPr lvl="1"/>
            <a:r>
              <a:rPr lang="en-US" dirty="0"/>
              <a:t>No correlation with HML</a:t>
            </a:r>
            <a:r>
              <a:rPr lang="en-US" baseline="30000" dirty="0"/>
              <a:t>INT </a:t>
            </a:r>
            <a:r>
              <a:rPr lang="en-US" dirty="0"/>
              <a:t>from </a:t>
            </a:r>
            <a:r>
              <a:rPr lang="en-US" dirty="0" err="1"/>
              <a:t>Eisfeldt</a:t>
            </a:r>
            <a:r>
              <a:rPr lang="en-US" dirty="0"/>
              <a:t>, Kim, and Papanikolaou (2022) </a:t>
            </a:r>
          </a:p>
          <a:p>
            <a:pPr lvl="2"/>
            <a:r>
              <a:rPr lang="en-US" dirty="0"/>
              <a:t>Both OMK and HML</a:t>
            </a:r>
            <a:r>
              <a:rPr lang="en-US" baseline="30000" dirty="0"/>
              <a:t>INT</a:t>
            </a:r>
            <a:r>
              <a:rPr lang="en-US" dirty="0"/>
              <a:t> use capitalized SGA as the measure of OC. I do not use any measure of OC.</a:t>
            </a:r>
          </a:p>
          <a:p>
            <a:pPr lvl="2"/>
            <a:r>
              <a:rPr lang="en-US" dirty="0"/>
              <a:t>I’m looking at reversals of investment in OC, while those measures look at investments in OC.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F90A93-AE30-9D46-EE08-3C2F165257C9}"/>
              </a:ext>
            </a:extLst>
          </p:cNvPr>
          <p:cNvCxnSpPr>
            <a:cxnSpLocks/>
          </p:cNvCxnSpPr>
          <p:nvPr/>
        </p:nvCxnSpPr>
        <p:spPr>
          <a:xfrm flipH="1">
            <a:off x="649862" y="1052327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1059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2193-CFA0-A340-4168-3CD62B89F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E4D0E-CFCF-EE7A-A4B6-065CDBDCE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capital information is in demand. Can investors get anything from earnings information?</a:t>
            </a:r>
          </a:p>
          <a:p>
            <a:r>
              <a:rPr lang="en-US" dirty="0"/>
              <a:t>Despite their flaws, Goodwill and Restructuring charges appear to correlate with aggregate changes in labor productivity</a:t>
            </a:r>
          </a:p>
          <a:p>
            <a:r>
              <a:rPr lang="en-US" dirty="0"/>
              <a:t>Goodwill and Restructuring charges are not persistent, but they can still be useful for assessing firm risk</a:t>
            </a:r>
          </a:p>
          <a:p>
            <a:pPr lvl="1"/>
            <a:r>
              <a:rPr lang="en-US" dirty="0"/>
              <a:t>Lack of persistence is not equal to lack of value relevance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705EF3-E502-5E09-FAA9-2C6E094043A6}"/>
              </a:ext>
            </a:extLst>
          </p:cNvPr>
          <p:cNvCxnSpPr>
            <a:cxnSpLocks/>
          </p:cNvCxnSpPr>
          <p:nvPr/>
        </p:nvCxnSpPr>
        <p:spPr>
          <a:xfrm flipH="1">
            <a:off x="649862" y="1052327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6065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F63AAB-4234-2D9F-CCCB-2A7D162EC936}"/>
              </a:ext>
            </a:extLst>
          </p:cNvPr>
          <p:cNvSpPr txBox="1"/>
          <p:nvPr/>
        </p:nvSpPr>
        <p:spPr>
          <a:xfrm>
            <a:off x="3268133" y="3105834"/>
            <a:ext cx="2607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7215765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2893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8734"/>
          </a:xfrm>
        </p:spPr>
        <p:txBody>
          <a:bodyPr>
            <a:normAutofit fontScale="90000"/>
          </a:bodyPr>
          <a:lstStyle/>
          <a:p>
            <a:r>
              <a:rPr lang="en-US" dirty="0"/>
              <a:t>OMK has been validated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376043"/>
              </p:ext>
            </p:extLst>
          </p:nvPr>
        </p:nvGraphicFramePr>
        <p:xfrm>
          <a:off x="344905" y="1452845"/>
          <a:ext cx="8454190" cy="4644773"/>
        </p:xfrm>
        <a:graphic>
          <a:graphicData uri="http://schemas.openxmlformats.org/drawingml/2006/table">
            <a:tbl>
              <a:tblPr firstRow="1" bandRow="1"/>
              <a:tblGrid>
                <a:gridCol w="3110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3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1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Theory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suggests: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Findings: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Decreasing shareholder value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to organizational capital,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ncreasing rent for key talent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6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Decreasing shareholder value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to organizational capital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leads to more adoption of new technology</a:t>
                      </a: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More organizational capital exposes firm to risk of new technology shocks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75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Intuition suggests: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Technology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shocks occur around the introduction or new, important technologies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25709" y="2196911"/>
            <a:ext cx="1329514" cy="723177"/>
          </a:xfrm>
          <a:prstGeom prst="rect">
            <a:avLst/>
          </a:prstGeom>
          <a:solidFill>
            <a:schemeClr val="tx1"/>
          </a:solidFill>
        </p:spPr>
        <p:txBody>
          <a:bodyPr wrap="square" lIns="45720" tIns="0" rIns="4572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Lower returns to OMK </a:t>
            </a:r>
            <a:endParaRPr lang="en-US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9364" y="1848994"/>
            <a:ext cx="3454944" cy="723177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Unexpected increases in executive compensation (top 3 or CEO only) </a:t>
            </a:r>
          </a:p>
          <a:p>
            <a:pPr>
              <a:defRPr/>
            </a:pPr>
            <a:r>
              <a:rPr lang="en-US" sz="1000" dirty="0" err="1">
                <a:solidFill>
                  <a:schemeClr val="bg1"/>
                </a:solidFill>
              </a:rPr>
              <a:t>Eisfeldt</a:t>
            </a:r>
            <a:r>
              <a:rPr lang="en-US" sz="1000" dirty="0">
                <a:solidFill>
                  <a:schemeClr val="bg1"/>
                </a:solidFill>
              </a:rPr>
              <a:t> and </a:t>
            </a:r>
            <a:r>
              <a:rPr lang="en-US" sz="1000" dirty="0" err="1">
                <a:solidFill>
                  <a:schemeClr val="bg1"/>
                </a:solidFill>
              </a:rPr>
              <a:t>Papanikolaou</a:t>
            </a:r>
            <a:r>
              <a:rPr lang="en-US" sz="1000" dirty="0">
                <a:solidFill>
                  <a:schemeClr val="bg1"/>
                </a:solidFill>
              </a:rPr>
              <a:t> (2013)</a:t>
            </a:r>
            <a:endParaRPr lang="en-US" sz="1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9365" y="2570281"/>
            <a:ext cx="3454944" cy="723177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Higher wage growth: Silicon Valley, and Professional/Scientific/Technical </a:t>
            </a:r>
            <a:r>
              <a:rPr lang="en-US" sz="1600" dirty="0" err="1">
                <a:solidFill>
                  <a:schemeClr val="bg1"/>
                </a:solidFill>
              </a:rPr>
              <a:t>Svcs</a:t>
            </a:r>
            <a:r>
              <a:rPr lang="en-US" sz="1600" dirty="0">
                <a:solidFill>
                  <a:schemeClr val="bg1"/>
                </a:solidFill>
              </a:rPr>
              <a:t>.  </a:t>
            </a:r>
          </a:p>
          <a:p>
            <a:r>
              <a:rPr lang="en-US" sz="1000" dirty="0">
                <a:solidFill>
                  <a:schemeClr val="bg1"/>
                </a:solidFill>
              </a:rPr>
              <a:t>This study</a:t>
            </a:r>
            <a:endParaRPr lang="en-US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5709" y="3418809"/>
            <a:ext cx="1329514" cy="723177"/>
          </a:xfrm>
          <a:prstGeom prst="rect">
            <a:avLst/>
          </a:prstGeom>
          <a:solidFill>
            <a:schemeClr val="tx1"/>
          </a:solidFill>
        </p:spPr>
        <p:txBody>
          <a:bodyPr wrap="square" lIns="45720" tIns="0" rIns="4572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Lower returns to OMK </a:t>
            </a:r>
            <a:endParaRPr lang="en-US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9364" y="3418809"/>
            <a:ext cx="3454944" cy="721288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More IPOs, management buy-outs, physical capital allocations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000" dirty="0" err="1">
                <a:solidFill>
                  <a:schemeClr val="bg1"/>
                </a:solidFill>
              </a:rPr>
              <a:t>Eisfeldt</a:t>
            </a:r>
            <a:r>
              <a:rPr lang="en-US" sz="1000" dirty="0">
                <a:solidFill>
                  <a:schemeClr val="bg1"/>
                </a:solidFill>
              </a:rPr>
              <a:t> and </a:t>
            </a:r>
            <a:r>
              <a:rPr lang="en-US" sz="1000" dirty="0" err="1">
                <a:solidFill>
                  <a:schemeClr val="bg1"/>
                </a:solidFill>
              </a:rPr>
              <a:t>Papanikolaou</a:t>
            </a:r>
            <a:r>
              <a:rPr lang="en-US" sz="1000" dirty="0">
                <a:solidFill>
                  <a:schemeClr val="bg1"/>
                </a:solidFill>
              </a:rPr>
              <a:t> (2013)</a:t>
            </a:r>
          </a:p>
        </p:txBody>
      </p:sp>
      <p:cxnSp>
        <p:nvCxnSpPr>
          <p:cNvPr id="11" name="Straight Arrow Connector 10"/>
          <p:cNvCxnSpPr>
            <a:stCxn id="6" idx="3"/>
            <a:endCxn id="7" idx="1"/>
          </p:cNvCxnSpPr>
          <p:nvPr/>
        </p:nvCxnSpPr>
        <p:spPr>
          <a:xfrm flipV="1">
            <a:off x="4855223" y="2210583"/>
            <a:ext cx="364141" cy="3479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  <a:endCxn id="8" idx="1"/>
          </p:cNvCxnSpPr>
          <p:nvPr/>
        </p:nvCxnSpPr>
        <p:spPr>
          <a:xfrm>
            <a:off x="4855223" y="2558500"/>
            <a:ext cx="364142" cy="3733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3"/>
            <a:endCxn id="10" idx="1"/>
          </p:cNvCxnSpPr>
          <p:nvPr/>
        </p:nvCxnSpPr>
        <p:spPr>
          <a:xfrm flipV="1">
            <a:off x="4855223" y="3779453"/>
            <a:ext cx="364141" cy="94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25709" y="4253425"/>
            <a:ext cx="1329514" cy="723177"/>
          </a:xfrm>
          <a:prstGeom prst="rect">
            <a:avLst/>
          </a:prstGeom>
          <a:solidFill>
            <a:schemeClr val="tx1"/>
          </a:solidFill>
        </p:spPr>
        <p:txBody>
          <a:bodyPr wrap="square" lIns="45720" tIns="0" rIns="4572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High organizational capital firms </a:t>
            </a:r>
            <a:endParaRPr lang="en-US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9364" y="4253425"/>
            <a:ext cx="3454944" cy="721288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5% higher returns than low organizational capital firms </a:t>
            </a:r>
          </a:p>
          <a:p>
            <a:pPr>
              <a:defRPr/>
            </a:pPr>
            <a:r>
              <a:rPr lang="en-US" sz="900" dirty="0">
                <a:solidFill>
                  <a:schemeClr val="bg1"/>
                </a:solidFill>
              </a:rPr>
              <a:t>This study, </a:t>
            </a:r>
            <a:r>
              <a:rPr lang="en-US" sz="1000" dirty="0" err="1">
                <a:solidFill>
                  <a:schemeClr val="bg1"/>
                </a:solidFill>
              </a:rPr>
              <a:t>Eisfeldt</a:t>
            </a:r>
            <a:r>
              <a:rPr lang="en-US" sz="1000" dirty="0">
                <a:solidFill>
                  <a:schemeClr val="bg1"/>
                </a:solidFill>
              </a:rPr>
              <a:t> and </a:t>
            </a:r>
            <a:r>
              <a:rPr lang="en-US" sz="1000" dirty="0" err="1">
                <a:solidFill>
                  <a:schemeClr val="bg1"/>
                </a:solidFill>
              </a:rPr>
              <a:t>Papanikolaou</a:t>
            </a:r>
            <a:r>
              <a:rPr lang="en-US" sz="1000" dirty="0">
                <a:solidFill>
                  <a:schemeClr val="bg1"/>
                </a:solidFill>
              </a:rPr>
              <a:t> (2013)</a:t>
            </a:r>
          </a:p>
        </p:txBody>
      </p:sp>
      <p:cxnSp>
        <p:nvCxnSpPr>
          <p:cNvPr id="22" name="Straight Arrow Connector 21"/>
          <p:cNvCxnSpPr>
            <a:stCxn id="20" idx="3"/>
            <a:endCxn id="21" idx="1"/>
          </p:cNvCxnSpPr>
          <p:nvPr/>
        </p:nvCxnSpPr>
        <p:spPr>
          <a:xfrm flipV="1">
            <a:off x="4855223" y="4614069"/>
            <a:ext cx="364141" cy="94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138442" y="2570281"/>
            <a:ext cx="359898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25709" y="5299563"/>
            <a:ext cx="1329514" cy="723177"/>
          </a:xfrm>
          <a:prstGeom prst="rect">
            <a:avLst/>
          </a:prstGeom>
          <a:solidFill>
            <a:schemeClr val="tx1"/>
          </a:solidFill>
        </p:spPr>
        <p:txBody>
          <a:bodyPr wrap="square" lIns="45720" tIns="0" rIns="4572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Lower returns to OMK </a:t>
            </a:r>
            <a:endParaRPr lang="en-US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19364" y="5299563"/>
            <a:ext cx="3454944" cy="721288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>
            <a:no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Subsequent increase in books published on computer and networking </a:t>
            </a:r>
            <a:r>
              <a:rPr lang="en-US" sz="1000" dirty="0">
                <a:solidFill>
                  <a:schemeClr val="bg1"/>
                </a:solidFill>
              </a:rPr>
              <a:t>This study</a:t>
            </a:r>
          </a:p>
        </p:txBody>
      </p:sp>
      <p:cxnSp>
        <p:nvCxnSpPr>
          <p:cNvPr id="31" name="Straight Arrow Connector 30"/>
          <p:cNvCxnSpPr>
            <a:stCxn id="29" idx="3"/>
            <a:endCxn id="30" idx="1"/>
          </p:cNvCxnSpPr>
          <p:nvPr/>
        </p:nvCxnSpPr>
        <p:spPr>
          <a:xfrm flipV="1">
            <a:off x="4855223" y="5660207"/>
            <a:ext cx="364141" cy="94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81B5BD-E83D-F26B-15AC-7974CF3B45B6}"/>
              </a:ext>
            </a:extLst>
          </p:cNvPr>
          <p:cNvCxnSpPr>
            <a:cxnSpLocks/>
          </p:cNvCxnSpPr>
          <p:nvPr/>
        </p:nvCxnSpPr>
        <p:spPr>
          <a:xfrm flipH="1">
            <a:off x="649862" y="1043860"/>
            <a:ext cx="779823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702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3047</Words>
  <Application>Microsoft Macintosh PowerPoint</Application>
  <PresentationFormat>On-screen Show (4:3)</PresentationFormat>
  <Paragraphs>541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Calibri</vt:lpstr>
      <vt:lpstr>Calibri Light</vt:lpstr>
      <vt:lpstr>Cambria Math</vt:lpstr>
      <vt:lpstr>Futura Medium</vt:lpstr>
      <vt:lpstr>LMRoman17-Regular-Identity-H</vt:lpstr>
      <vt:lpstr>Segoe UI</vt:lpstr>
      <vt:lpstr>Wingdings</vt:lpstr>
      <vt:lpstr>Office Theme</vt:lpstr>
      <vt:lpstr>PowerPoint Presentation</vt:lpstr>
      <vt:lpstr>Why this is an important paper</vt:lpstr>
      <vt:lpstr>Organizational Capital</vt:lpstr>
      <vt:lpstr>Basic model setup</vt:lpstr>
      <vt:lpstr>Firm output</vt:lpstr>
      <vt:lpstr>Value of a firm</vt:lpstr>
      <vt:lpstr>Value of OC</vt:lpstr>
      <vt:lpstr>Graphically, in terms of x</vt:lpstr>
      <vt:lpstr>Splitting the value of OC</vt:lpstr>
      <vt:lpstr>What is left for shareholders?</vt:lpstr>
      <vt:lpstr>Graphically, in terms of x</vt:lpstr>
      <vt:lpstr>Takeaways from the model</vt:lpstr>
      <vt:lpstr>Measuring OC</vt:lpstr>
      <vt:lpstr>Validating the measure of OC</vt:lpstr>
      <vt:lpstr>Creating the OMK portfolio</vt:lpstr>
      <vt:lpstr>Evidence of systematic risk</vt:lpstr>
      <vt:lpstr>Identifying technology shocks</vt:lpstr>
      <vt:lpstr>Increases to executive compensation</vt:lpstr>
      <vt:lpstr>Capital reallocation</vt:lpstr>
      <vt:lpstr>Takeaways from E&amp;P</vt:lpstr>
      <vt:lpstr>Organizational Capital and the Effects of Technology Shocks on the Characteristics of Earnings </vt:lpstr>
      <vt:lpstr>New technology affects characteristics of earnings</vt:lpstr>
      <vt:lpstr>Recall E&amp;P</vt:lpstr>
      <vt:lpstr>OMK and SHOCK vary over time</vt:lpstr>
      <vt:lpstr>Three main hypotheses</vt:lpstr>
      <vt:lpstr>PowerPoint Presentation</vt:lpstr>
      <vt:lpstr>Technology shocks reduce timeliness</vt:lpstr>
      <vt:lpstr>Moreso for firms with high OC</vt:lpstr>
      <vt:lpstr>Tech shocks and goodwill impairment</vt:lpstr>
      <vt:lpstr>Tech shocks and goodwill impairment</vt:lpstr>
      <vt:lpstr>Tech shocks and restructuring</vt:lpstr>
      <vt:lpstr>Tech shocks and restructuring</vt:lpstr>
      <vt:lpstr>Takeaways</vt:lpstr>
      <vt:lpstr>PowerPoint Presentation</vt:lpstr>
      <vt:lpstr>Human capital is risky</vt:lpstr>
      <vt:lpstr>Why is human capital risky</vt:lpstr>
      <vt:lpstr>How do investors identify the risk?</vt:lpstr>
      <vt:lpstr>How can financial statements help?</vt:lpstr>
      <vt:lpstr>Any other information?</vt:lpstr>
      <vt:lpstr>Hypothesis 1</vt:lpstr>
      <vt:lpstr>Human capital risk</vt:lpstr>
      <vt:lpstr>Human capital productivity measure</vt:lpstr>
      <vt:lpstr>Goodwill and restructuring measures</vt:lpstr>
      <vt:lpstr>Do the charges reflect changes in aggregate labor productivity?</vt:lpstr>
      <vt:lpstr>The correlation between charges and labor productivity</vt:lpstr>
      <vt:lpstr>Measure CAPM beta</vt:lpstr>
      <vt:lpstr>GW/Restructuring charges and risk</vt:lpstr>
      <vt:lpstr>Not yet tabulated results</vt:lpstr>
      <vt:lpstr>Contribution</vt:lpstr>
      <vt:lpstr>PowerPoint Presentation</vt:lpstr>
      <vt:lpstr>PowerPoint Presentation</vt:lpstr>
      <vt:lpstr>OMK has been validated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Eisfeldt and Papanikolaou (2013)</dc:title>
  <dc:creator>Raval, Vivek</dc:creator>
  <cp:lastModifiedBy>Vivek Raval</cp:lastModifiedBy>
  <cp:revision>16</cp:revision>
  <dcterms:created xsi:type="dcterms:W3CDTF">2023-03-24T17:14:01Z</dcterms:created>
  <dcterms:modified xsi:type="dcterms:W3CDTF">2023-03-28T22:33:11Z</dcterms:modified>
</cp:coreProperties>
</file>