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5" r:id="rId1"/>
  </p:sldMasterIdLst>
  <p:notesMasterIdLst>
    <p:notesMasterId r:id="rId16"/>
  </p:notesMasterIdLst>
  <p:sldIdLst>
    <p:sldId id="258" r:id="rId2"/>
    <p:sldId id="260" r:id="rId3"/>
    <p:sldId id="274" r:id="rId4"/>
    <p:sldId id="262" r:id="rId5"/>
    <p:sldId id="261" r:id="rId6"/>
    <p:sldId id="263" r:id="rId7"/>
    <p:sldId id="265" r:id="rId8"/>
    <p:sldId id="264" r:id="rId9"/>
    <p:sldId id="266" r:id="rId10"/>
    <p:sldId id="267" r:id="rId11"/>
    <p:sldId id="268" r:id="rId12"/>
    <p:sldId id="273" r:id="rId13"/>
    <p:sldId id="269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85"/>
    <p:restoredTop sz="95510" autoAdjust="0"/>
  </p:normalViewPr>
  <p:slideViewPr>
    <p:cSldViewPr snapToGrid="0">
      <p:cViewPr varScale="1">
        <p:scale>
          <a:sx n="115" d="100"/>
          <a:sy n="115" d="100"/>
        </p:scale>
        <p:origin x="102" y="1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raval\Downloads\labor-productivity-detailed-industries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NAICS 3114 (Fruit and Vegetable Preserving) % change in labor productivity</a:t>
            </a:r>
            <a:r>
              <a:rPr lang="en-US" baseline="0"/>
              <a:t> 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gradFill flip="none" rotWithShape="1">
                <a:gsLst>
                  <a:gs pos="0">
                    <a:srgbClr val="FF0000"/>
                  </a:gs>
                  <a:gs pos="41000">
                    <a:schemeClr val="tx1"/>
                  </a:gs>
                  <a:gs pos="92000">
                    <a:schemeClr val="tx1"/>
                  </a:gs>
                  <a:gs pos="100000">
                    <a:schemeClr val="bg1"/>
                  </a:gs>
                </a:gsLst>
                <a:lin ang="16200000" scaled="1"/>
                <a:tileRect/>
              </a:gradFill>
              <a:round/>
            </a:ln>
            <a:effectLst/>
          </c:spPr>
          <c:marker>
            <c:symbol val="none"/>
          </c:marker>
          <c:cat>
            <c:strRef>
              <c:f>Annual!$I$3:$AQ$3</c:f>
              <c:strCache>
                <c:ptCount val="35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  <c:pt idx="34">
                  <c:v>2022</c:v>
                </c:pt>
              </c:strCache>
            </c:strRef>
          </c:cat>
          <c:val>
            <c:numRef>
              <c:f>Annual!$I$1209:$AQ$1209</c:f>
              <c:numCache>
                <c:formatCode>##0.0</c:formatCode>
                <c:ptCount val="35"/>
                <c:pt idx="0">
                  <c:v>-4.3</c:v>
                </c:pt>
                <c:pt idx="1">
                  <c:v>0.9</c:v>
                </c:pt>
                <c:pt idx="2">
                  <c:v>-1.5</c:v>
                </c:pt>
                <c:pt idx="3">
                  <c:v>4.4000000000000004</c:v>
                </c:pt>
                <c:pt idx="4">
                  <c:v>1.5</c:v>
                </c:pt>
                <c:pt idx="5">
                  <c:v>3.3</c:v>
                </c:pt>
                <c:pt idx="6">
                  <c:v>0.9</c:v>
                </c:pt>
                <c:pt idx="7">
                  <c:v>2.7</c:v>
                </c:pt>
                <c:pt idx="8">
                  <c:v>0.1</c:v>
                </c:pt>
                <c:pt idx="9">
                  <c:v>0.9</c:v>
                </c:pt>
                <c:pt idx="10">
                  <c:v>7.3</c:v>
                </c:pt>
                <c:pt idx="11">
                  <c:v>1.4</c:v>
                </c:pt>
                <c:pt idx="12">
                  <c:v>2.1</c:v>
                </c:pt>
                <c:pt idx="13">
                  <c:v>6.7</c:v>
                </c:pt>
                <c:pt idx="14">
                  <c:v>6.1</c:v>
                </c:pt>
                <c:pt idx="15">
                  <c:v>-3.3</c:v>
                </c:pt>
                <c:pt idx="16">
                  <c:v>3.1</c:v>
                </c:pt>
                <c:pt idx="17">
                  <c:v>4.0999999999999996</c:v>
                </c:pt>
                <c:pt idx="18">
                  <c:v>-4.8</c:v>
                </c:pt>
                <c:pt idx="19">
                  <c:v>6.4</c:v>
                </c:pt>
                <c:pt idx="20">
                  <c:v>-4.7</c:v>
                </c:pt>
                <c:pt idx="21">
                  <c:v>-2.9</c:v>
                </c:pt>
                <c:pt idx="22">
                  <c:v>-6.5</c:v>
                </c:pt>
                <c:pt idx="23">
                  <c:v>0.3</c:v>
                </c:pt>
                <c:pt idx="24">
                  <c:v>3.4</c:v>
                </c:pt>
                <c:pt idx="25">
                  <c:v>6.2</c:v>
                </c:pt>
                <c:pt idx="26">
                  <c:v>1.6</c:v>
                </c:pt>
                <c:pt idx="27">
                  <c:v>1.9</c:v>
                </c:pt>
                <c:pt idx="28">
                  <c:v>-2.7</c:v>
                </c:pt>
                <c:pt idx="29">
                  <c:v>-5.2</c:v>
                </c:pt>
                <c:pt idx="30">
                  <c:v>-2.7</c:v>
                </c:pt>
                <c:pt idx="31">
                  <c:v>0.8</c:v>
                </c:pt>
                <c:pt idx="32">
                  <c:v>6.3</c:v>
                </c:pt>
                <c:pt idx="33">
                  <c:v>-5.3</c:v>
                </c:pt>
                <c:pt idx="34">
                  <c:v>-0.1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09-415A-9463-FAE4A4976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0354848"/>
        <c:axId val="921394240"/>
      </c:lineChart>
      <c:catAx>
        <c:axId val="49035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1394240"/>
        <c:crosses val="autoZero"/>
        <c:auto val="1"/>
        <c:lblAlgn val="ctr"/>
        <c:lblOffset val="0"/>
        <c:noMultiLvlLbl val="0"/>
      </c:catAx>
      <c:valAx>
        <c:axId val="9213942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Annual</a:t>
                </a:r>
                <a:r>
                  <a:rPr lang="en-US" baseline="0"/>
                  <a:t> Percent Change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354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81526-FEC7-0F49-ADB6-78F00A01C77B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A05A9-1F6F-FF48-AABD-A6E72DE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0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logic behind selecting goodwill. It could be more than just HC. Also, goodwill is criticized for being untimely (Li and Sloan; Li, Shroff, Venkataraman, Zhang; </a:t>
            </a:r>
            <a:r>
              <a:rPr lang="en-US" dirty="0" err="1"/>
              <a:t>Ramanna</a:t>
            </a:r>
            <a:r>
              <a:rPr lang="en-US" dirty="0"/>
              <a:t> and Watts).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A05A9-1F6F-FF48-AABD-A6E72DEE757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66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logic behind selecting goodwill. It could be more than just HC. Also, goodwill is criticized for being untimely (Li and Sloan; Li, Shroff, Venkataraman, Zhang; </a:t>
            </a:r>
            <a:r>
              <a:rPr lang="en-US" dirty="0" err="1"/>
              <a:t>Ramanna</a:t>
            </a:r>
            <a:r>
              <a:rPr lang="en-US" dirty="0"/>
              <a:t> and Watts).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A05A9-1F6F-FF48-AABD-A6E72DEE75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70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logic behind restructuring. It could be more than just HC. Restructuring also is criticized for EM (Bens and Johnston).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A05A9-1F6F-FF48-AABD-A6E72DEE757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808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Perhaps the least familiar variable, LP.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A05A9-1F6F-FF48-AABD-A6E72DEE757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13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7204A-BC71-9243-B7FF-A32DBAC2FA6D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790" y="11149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5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5A9F-E0F4-3648-A5F3-57047D8AE586}" type="datetime1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4879" y="4762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2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456F8-117B-1646-9323-4D426F8EF2D7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1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E25E-3BCC-FB4F-BD96-A959EC644800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3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00637-57F5-BA48-B6C9-EAD8F0ACB1CC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1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44D2B-3823-264F-AFC0-9C0C652436D7}" type="datetime1">
              <a:rPr lang="en-US" smtClean="0"/>
              <a:t>5/5/2023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9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C8C98-3B52-EA4F-87A3-D19ABA7E2F1E}" type="datetime1">
              <a:rPr lang="en-US" smtClean="0"/>
              <a:t>5/5/2023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23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963AC-4D3D-FB4A-B634-82204330A68D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9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5E4C-6683-F943-A9EC-C5A4EE1067C9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2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D0641-479F-ED4E-8D03-BC05A15B8D96}" type="datetime1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7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1334-D481-6849-ADFA-6B9311203C9D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00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2629CED9-AF9A-8A46-9B82-A1446FAB0612}" type="datetime1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66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Palatino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4.wdp"/><Relationship Id="rId9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3A293-BCC4-296A-9B09-672FDAFE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256" y="4637871"/>
            <a:ext cx="11508464" cy="1734745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+mj-lt"/>
              </a:rPr>
              <a:t>Can goodwill and restructuring charges tell us about systematic risk?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5CDE1-0B9B-7250-5B1E-48414C4FD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0"/>
            <a:ext cx="9073809" cy="1655762"/>
          </a:xfrm>
        </p:spPr>
        <p:txBody>
          <a:bodyPr/>
          <a:lstStyle/>
          <a:p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Vivek Raval</a:t>
            </a:r>
          </a:p>
          <a:p>
            <a:r>
              <a:rPr lang="en-US" dirty="0">
                <a:latin typeface="+mj-lt"/>
              </a:rPr>
              <a:t>May 5, 2023</a:t>
            </a:r>
          </a:p>
        </p:txBody>
      </p:sp>
    </p:spTree>
    <p:extLst>
      <p:ext uri="{BB962C8B-B14F-4D97-AF65-F5344CB8AC3E}">
        <p14:creationId xmlns:p14="http://schemas.microsoft.com/office/powerpoint/2010/main" val="2724430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313952-5D87-18B1-7180-A6A1DA4FC063}"/>
              </a:ext>
            </a:extLst>
          </p:cNvPr>
          <p:cNvSpPr txBox="1"/>
          <p:nvPr/>
        </p:nvSpPr>
        <p:spPr>
          <a:xfrm>
            <a:off x="226337" y="142995"/>
            <a:ext cx="1007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Can goodwill and restructuring charges tell us about human capital?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F9E368-B112-D51A-6F74-BB47C9ED2F28}"/>
              </a:ext>
            </a:extLst>
          </p:cNvPr>
          <p:cNvSpPr txBox="1"/>
          <p:nvPr/>
        </p:nvSpPr>
        <p:spPr>
          <a:xfrm>
            <a:off x="226337" y="622828"/>
            <a:ext cx="100765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Motivation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3BA237-6591-FB1C-BC82-8718CCBA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2D30E2-A7AE-58FC-1AFA-AACD3A8A53BE}"/>
              </a:ext>
            </a:extLst>
          </p:cNvPr>
          <p:cNvSpPr txBox="1"/>
          <p:nvPr/>
        </p:nvSpPr>
        <p:spPr>
          <a:xfrm>
            <a:off x="638830" y="2123160"/>
            <a:ext cx="1891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“Human capital is our most important asset.”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20664D5-2586-4942-E0A1-68DC401C8270}"/>
              </a:ext>
            </a:extLst>
          </p:cNvPr>
          <p:cNvCxnSpPr>
            <a:cxnSpLocks/>
          </p:cNvCxnSpPr>
          <p:nvPr/>
        </p:nvCxnSpPr>
        <p:spPr>
          <a:xfrm>
            <a:off x="2315874" y="2374823"/>
            <a:ext cx="846948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825EBC6-7B92-8DB0-099A-3B77FF712C83}"/>
              </a:ext>
            </a:extLst>
          </p:cNvPr>
          <p:cNvSpPr txBox="1"/>
          <p:nvPr/>
        </p:nvSpPr>
        <p:spPr>
          <a:xfrm>
            <a:off x="2486417" y="2095782"/>
            <a:ext cx="417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83C230-64BD-40BE-C785-3EE2430E4A90}"/>
              </a:ext>
            </a:extLst>
          </p:cNvPr>
          <p:cNvSpPr txBox="1"/>
          <p:nvPr/>
        </p:nvSpPr>
        <p:spPr>
          <a:xfrm>
            <a:off x="3206663" y="2123160"/>
            <a:ext cx="1121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Provide little information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A9821C-DD92-672F-71E8-DE393D89DD64}"/>
              </a:ext>
            </a:extLst>
          </p:cNvPr>
          <p:cNvSpPr txBox="1"/>
          <p:nvPr/>
        </p:nvSpPr>
        <p:spPr>
          <a:xfrm>
            <a:off x="3118981" y="2598561"/>
            <a:ext cx="16784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(esp. not fair value)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AD3FCB-A385-5781-B654-9250486904F8}"/>
              </a:ext>
            </a:extLst>
          </p:cNvPr>
          <p:cNvSpPr txBox="1"/>
          <p:nvPr/>
        </p:nvSpPr>
        <p:spPr>
          <a:xfrm>
            <a:off x="1957805" y="1737939"/>
            <a:ext cx="189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Companies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DF1D418-A6A0-C02A-1076-9CE51C3C266D}"/>
              </a:ext>
            </a:extLst>
          </p:cNvPr>
          <p:cNvCxnSpPr>
            <a:cxnSpLocks/>
          </p:cNvCxnSpPr>
          <p:nvPr/>
        </p:nvCxnSpPr>
        <p:spPr>
          <a:xfrm>
            <a:off x="689149" y="2051323"/>
            <a:ext cx="3669909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97F1C16-AD83-5B4F-B168-07A1631CA5D1}"/>
              </a:ext>
            </a:extLst>
          </p:cNvPr>
          <p:cNvSpPr txBox="1"/>
          <p:nvPr/>
        </p:nvSpPr>
        <p:spPr>
          <a:xfrm>
            <a:off x="4985361" y="2245770"/>
            <a:ext cx="2223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FASB: Researching accounting for intangibles, drafting a standard on disaggregation of expenses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EAB57F9-EBCB-E1B0-CE86-D79D04824221}"/>
              </a:ext>
            </a:extLst>
          </p:cNvPr>
          <p:cNvSpPr txBox="1"/>
          <p:nvPr/>
        </p:nvSpPr>
        <p:spPr>
          <a:xfrm>
            <a:off x="4985361" y="1447543"/>
            <a:ext cx="1891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SEC: Amended item 101 of Reg. S-K.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6DF409F-8240-AEC0-FB61-1C6832F78890}"/>
              </a:ext>
            </a:extLst>
          </p:cNvPr>
          <p:cNvCxnSpPr>
            <a:cxnSpLocks/>
            <a:stCxn id="33" idx="1"/>
            <a:endCxn id="15" idx="3"/>
          </p:cNvCxnSpPr>
          <p:nvPr/>
        </p:nvCxnSpPr>
        <p:spPr>
          <a:xfrm flipH="1">
            <a:off x="4327742" y="1709153"/>
            <a:ext cx="657619" cy="675617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B5F8007-D1B8-81A5-C22E-68994C4072DE}"/>
              </a:ext>
            </a:extLst>
          </p:cNvPr>
          <p:cNvCxnSpPr>
            <a:cxnSpLocks/>
            <a:stCxn id="31" idx="1"/>
            <a:endCxn id="15" idx="3"/>
          </p:cNvCxnSpPr>
          <p:nvPr/>
        </p:nvCxnSpPr>
        <p:spPr>
          <a:xfrm flipH="1" flipV="1">
            <a:off x="4327742" y="2384770"/>
            <a:ext cx="657619" cy="338054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ight Brace 40">
            <a:extLst>
              <a:ext uri="{FF2B5EF4-FFF2-40B4-BE49-F238E27FC236}">
                <a16:creationId xmlns:a16="http://schemas.microsoft.com/office/drawing/2014/main" id="{F62F0C76-AEBC-8305-04A2-029E91AAD5E1}"/>
              </a:ext>
            </a:extLst>
          </p:cNvPr>
          <p:cNvSpPr/>
          <p:nvPr/>
        </p:nvSpPr>
        <p:spPr>
          <a:xfrm>
            <a:off x="7000525" y="1396651"/>
            <a:ext cx="288757" cy="1803226"/>
          </a:xfrm>
          <a:prstGeom prst="rightBrace">
            <a:avLst>
              <a:gd name="adj1" fmla="val 8333"/>
              <a:gd name="adj2" fmla="val 15615"/>
            </a:avLst>
          </a:prstGeom>
          <a:noFill/>
          <a:ln w="127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7425C86-3641-5938-AED3-40E6C07BD862}"/>
              </a:ext>
            </a:extLst>
          </p:cNvPr>
          <p:cNvSpPr txBox="1"/>
          <p:nvPr/>
        </p:nvSpPr>
        <p:spPr>
          <a:xfrm>
            <a:off x="8634178" y="956943"/>
            <a:ext cx="189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Academic Research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6703F40-EC47-5561-C5CA-BA83E69C0832}"/>
              </a:ext>
            </a:extLst>
          </p:cNvPr>
          <p:cNvCxnSpPr>
            <a:cxnSpLocks/>
          </p:cNvCxnSpPr>
          <p:nvPr/>
        </p:nvCxnSpPr>
        <p:spPr>
          <a:xfrm>
            <a:off x="8010395" y="1264064"/>
            <a:ext cx="2635863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AE5E7C6-73AB-6AD2-40C1-A2DB973F3AB2}"/>
              </a:ext>
            </a:extLst>
          </p:cNvPr>
          <p:cNvSpPr txBox="1"/>
          <p:nvPr/>
        </p:nvSpPr>
        <p:spPr>
          <a:xfrm>
            <a:off x="5101652" y="956943"/>
            <a:ext cx="189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Regulators/Std. Setters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2D552BF-063F-5825-3855-8D53C47A8924}"/>
              </a:ext>
            </a:extLst>
          </p:cNvPr>
          <p:cNvCxnSpPr>
            <a:cxnSpLocks/>
          </p:cNvCxnSpPr>
          <p:nvPr/>
        </p:nvCxnSpPr>
        <p:spPr>
          <a:xfrm>
            <a:off x="4584340" y="1270327"/>
            <a:ext cx="2635863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B9DD0324-14EC-483C-2AE2-C4FEA180A47D}"/>
              </a:ext>
            </a:extLst>
          </p:cNvPr>
          <p:cNvSpPr txBox="1"/>
          <p:nvPr/>
        </p:nvSpPr>
        <p:spPr>
          <a:xfrm>
            <a:off x="7534408" y="1403319"/>
            <a:ext cx="38714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Human capital is value relevant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Measurement largely uses non-accounting information or capitalizes SG&amp;A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95413D5-667E-0533-A705-4B76510CF269}"/>
              </a:ext>
            </a:extLst>
          </p:cNvPr>
          <p:cNvSpPr txBox="1"/>
          <p:nvPr/>
        </p:nvSpPr>
        <p:spPr>
          <a:xfrm>
            <a:off x="7822507" y="2202319"/>
            <a:ext cx="33829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Thus far has not investigated the effectiveness of extant reporting standards around goodwill impairments and restructuring in providing information about human capital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4FAE6F1-C806-15E1-8FFE-39C2A716A94B}"/>
              </a:ext>
            </a:extLst>
          </p:cNvPr>
          <p:cNvSpPr txBox="1"/>
          <p:nvPr/>
        </p:nvSpPr>
        <p:spPr>
          <a:xfrm>
            <a:off x="8884698" y="3364373"/>
            <a:ext cx="189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This study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DFF52D3-5ACB-39AA-AA75-DA844DCB9243}"/>
              </a:ext>
            </a:extLst>
          </p:cNvPr>
          <p:cNvCxnSpPr>
            <a:cxnSpLocks/>
          </p:cNvCxnSpPr>
          <p:nvPr/>
        </p:nvCxnSpPr>
        <p:spPr>
          <a:xfrm>
            <a:off x="8010395" y="3701575"/>
            <a:ext cx="2635863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2CE42B2A-4958-B530-B8B4-E1D011563F93}"/>
              </a:ext>
            </a:extLst>
          </p:cNvPr>
          <p:cNvSpPr txBox="1"/>
          <p:nvPr/>
        </p:nvSpPr>
        <p:spPr>
          <a:xfrm>
            <a:off x="7822507" y="3786861"/>
            <a:ext cx="33829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Proposes that goodwill and restructuring charges can provide information about when and by how much the fair value of human capital decreases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20BD183-94B6-2F0F-7060-14ED3D3B8560}"/>
              </a:ext>
            </a:extLst>
          </p:cNvPr>
          <p:cNvSpPr txBox="1"/>
          <p:nvPr/>
        </p:nvSpPr>
        <p:spPr>
          <a:xfrm>
            <a:off x="7822507" y="4797946"/>
            <a:ext cx="33829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This is not the same information as the fair value of human capital. The information is about changes, is sporadic, and is only in one direction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5BECA70-AACC-090E-D6BF-46055D214A35}"/>
              </a:ext>
            </a:extLst>
          </p:cNvPr>
          <p:cNvSpPr txBox="1"/>
          <p:nvPr/>
        </p:nvSpPr>
        <p:spPr>
          <a:xfrm>
            <a:off x="7822506" y="5781478"/>
            <a:ext cx="33829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But the timing of goodwill and restructuring charges may be useful for determining firm exposure to labor market cyclicality, and therefore systematic risk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E06647A-A0CA-6C39-68A1-B99CADD73F7F}"/>
              </a:ext>
            </a:extLst>
          </p:cNvPr>
          <p:cNvSpPr txBox="1"/>
          <p:nvPr/>
        </p:nvSpPr>
        <p:spPr>
          <a:xfrm>
            <a:off x="1709235" y="4135177"/>
            <a:ext cx="3689353" cy="1521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study attempts to determine if the timing of goodwill and restructuring charges provides information about firm exposure to labor market cycles and therefore systematic risk</a:t>
            </a:r>
          </a:p>
        </p:txBody>
      </p:sp>
    </p:spTree>
    <p:extLst>
      <p:ext uri="{BB962C8B-B14F-4D97-AF65-F5344CB8AC3E}">
        <p14:creationId xmlns:p14="http://schemas.microsoft.com/office/powerpoint/2010/main" val="11798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lose-up of some coins&#10;&#10;Description automatically generated with medium confidence">
            <a:extLst>
              <a:ext uri="{FF2B5EF4-FFF2-40B4-BE49-F238E27FC236}">
                <a16:creationId xmlns:a16="http://schemas.microsoft.com/office/drawing/2014/main" id="{394DDF77-10D7-C23E-BB0E-FB1F05052A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9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12000" contrast="66000"/>
                    </a14:imgEffect>
                  </a14:imgLayer>
                </a14:imgProps>
              </a:ext>
            </a:extLst>
          </a:blip>
          <a:srcRect t="24926" b="21334"/>
          <a:stretch/>
        </p:blipFill>
        <p:spPr>
          <a:xfrm>
            <a:off x="1175876" y="2228889"/>
            <a:ext cx="4462807" cy="1798721"/>
          </a:xfrm>
          <a:prstGeom prst="rect">
            <a:avLst/>
          </a:prstGeom>
          <a:ln>
            <a:noFill/>
          </a:ln>
          <a:effectLst>
            <a:softEdge rad="3429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313952-5D87-18B1-7180-A6A1DA4FC063}"/>
              </a:ext>
            </a:extLst>
          </p:cNvPr>
          <p:cNvSpPr txBox="1"/>
          <p:nvPr/>
        </p:nvSpPr>
        <p:spPr>
          <a:xfrm>
            <a:off x="226337" y="142995"/>
            <a:ext cx="1007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Where on the financial statements is there human capital?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F9E368-B112-D51A-6F74-BB47C9ED2F28}"/>
              </a:ext>
            </a:extLst>
          </p:cNvPr>
          <p:cNvSpPr txBox="1"/>
          <p:nvPr/>
        </p:nvSpPr>
        <p:spPr>
          <a:xfrm>
            <a:off x="226337" y="622828"/>
            <a:ext cx="100765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Goodwill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E54990-B518-2801-5EE6-ECD4C9DF82BE}"/>
              </a:ext>
            </a:extLst>
          </p:cNvPr>
          <p:cNvSpPr txBox="1"/>
          <p:nvPr/>
        </p:nvSpPr>
        <p:spPr>
          <a:xfrm>
            <a:off x="2331149" y="1674891"/>
            <a:ext cx="268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Purchase price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B97595-FEAD-07A9-BF4A-7780D82839C9}"/>
              </a:ext>
            </a:extLst>
          </p:cNvPr>
          <p:cNvSpPr txBox="1"/>
          <p:nvPr/>
        </p:nvSpPr>
        <p:spPr>
          <a:xfrm>
            <a:off x="8158565" y="1674891"/>
            <a:ext cx="2978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Identifiable assets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D5FF7C-FCF6-D72B-EFE3-482ABB28C15B}"/>
              </a:ext>
            </a:extLst>
          </p:cNvPr>
          <p:cNvSpPr txBox="1"/>
          <p:nvPr/>
        </p:nvSpPr>
        <p:spPr>
          <a:xfrm>
            <a:off x="5816735" y="1683944"/>
            <a:ext cx="1901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C2F937-9C10-1941-3C7B-DD0CDC0F3E75}"/>
              </a:ext>
            </a:extLst>
          </p:cNvPr>
          <p:cNvCxnSpPr/>
          <p:nvPr/>
        </p:nvCxnSpPr>
        <p:spPr>
          <a:xfrm>
            <a:off x="4051308" y="1859557"/>
            <a:ext cx="158737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52EE26F-4A60-55C6-8501-C884D4C9C1C7}"/>
              </a:ext>
            </a:extLst>
          </p:cNvPr>
          <p:cNvCxnSpPr>
            <a:cxnSpLocks/>
          </p:cNvCxnSpPr>
          <p:nvPr/>
        </p:nvCxnSpPr>
        <p:spPr>
          <a:xfrm flipH="1">
            <a:off x="6464948" y="1868610"/>
            <a:ext cx="156388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D359236-4758-46A0-5F40-9EF561DC4B6C}"/>
              </a:ext>
            </a:extLst>
          </p:cNvPr>
          <p:cNvSpPr txBox="1"/>
          <p:nvPr/>
        </p:nvSpPr>
        <p:spPr>
          <a:xfrm>
            <a:off x="6996364" y="2207795"/>
            <a:ext cx="39824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Physical assets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IP, patents, trademarks, copyrights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Customer lists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Rights and licenses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Brands</a:t>
            </a: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73ED456F-C40C-8B3B-B3EF-85605C9F27DD}"/>
              </a:ext>
            </a:extLst>
          </p:cNvPr>
          <p:cNvSpPr/>
          <p:nvPr/>
        </p:nvSpPr>
        <p:spPr>
          <a:xfrm rot="5400000">
            <a:off x="5887969" y="750505"/>
            <a:ext cx="288757" cy="7402400"/>
          </a:xfrm>
          <a:prstGeom prst="rightBrace">
            <a:avLst/>
          </a:prstGeom>
          <a:noFill/>
          <a:ln w="127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4240B9-4259-6BDA-C09C-B20CDD6BFB9F}"/>
              </a:ext>
            </a:extLst>
          </p:cNvPr>
          <p:cNvSpPr txBox="1"/>
          <p:nvPr/>
        </p:nvSpPr>
        <p:spPr>
          <a:xfrm>
            <a:off x="5499949" y="4596084"/>
            <a:ext cx="1064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Goodwill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0E07DB-BF0C-7D96-9C22-291675A23EBD}"/>
              </a:ext>
            </a:extLst>
          </p:cNvPr>
          <p:cNvSpPr txBox="1"/>
          <p:nvPr/>
        </p:nvSpPr>
        <p:spPr>
          <a:xfrm>
            <a:off x="5105378" y="5014567"/>
            <a:ext cx="3982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Human capital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Overpayment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“Synergies”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674FA9-ECD4-CBB5-C7CE-0F65CEE0BB45}"/>
              </a:ext>
            </a:extLst>
          </p:cNvPr>
          <p:cNvSpPr txBox="1"/>
          <p:nvPr/>
        </p:nvSpPr>
        <p:spPr>
          <a:xfrm>
            <a:off x="7497177" y="6171714"/>
            <a:ext cx="2144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Decreases in goodwill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1A628F0-E16F-9C3F-112F-E9737BD2903A}"/>
              </a:ext>
            </a:extLst>
          </p:cNvPr>
          <p:cNvCxnSpPr>
            <a:cxnSpLocks/>
          </p:cNvCxnSpPr>
          <p:nvPr/>
        </p:nvCxnSpPr>
        <p:spPr>
          <a:xfrm>
            <a:off x="4162926" y="6362882"/>
            <a:ext cx="3340436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033D106-E751-3798-9C5A-6F3F09A30F8C}"/>
              </a:ext>
            </a:extLst>
          </p:cNvPr>
          <p:cNvSpPr txBox="1"/>
          <p:nvPr/>
        </p:nvSpPr>
        <p:spPr>
          <a:xfrm>
            <a:off x="5698761" y="6356380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possible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E28699-BA32-7D2C-F8F1-3D56091DD548}"/>
              </a:ext>
            </a:extLst>
          </p:cNvPr>
          <p:cNvSpPr txBox="1"/>
          <p:nvPr/>
        </p:nvSpPr>
        <p:spPr>
          <a:xfrm>
            <a:off x="8076196" y="5087068"/>
            <a:ext cx="37719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In-place workforce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Technological capabilities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Market knowledge</a:t>
            </a:r>
          </a:p>
          <a:p>
            <a:r>
              <a:rPr lang="en-US" sz="1000" dirty="0"/>
              <a:t>(</a:t>
            </a:r>
            <a:r>
              <a:rPr lang="en-US" sz="1000" dirty="0" err="1"/>
              <a:t>Ranft</a:t>
            </a:r>
            <a:r>
              <a:rPr lang="en-US" sz="1000" dirty="0"/>
              <a:t> &amp; Lord, 2000; </a:t>
            </a:r>
            <a:r>
              <a:rPr lang="en-US" sz="1000" dirty="0" err="1"/>
              <a:t>Uhlenbruck</a:t>
            </a:r>
            <a:r>
              <a:rPr lang="en-US" sz="1000" dirty="0"/>
              <a:t>, </a:t>
            </a:r>
            <a:r>
              <a:rPr lang="en-US" sz="1000" dirty="0" err="1"/>
              <a:t>Hitt</a:t>
            </a:r>
            <a:r>
              <a:rPr lang="en-US" sz="1000" dirty="0"/>
              <a:t>, &amp; </a:t>
            </a:r>
            <a:r>
              <a:rPr lang="en-US" sz="1000" dirty="0" err="1"/>
              <a:t>Semadeni</a:t>
            </a:r>
            <a:r>
              <a:rPr lang="en-US" sz="1000" dirty="0"/>
              <a:t>, 2006.)</a:t>
            </a:r>
            <a:endParaRPr lang="en-US" sz="11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76F1844-F89E-1BC2-B096-A421DEE39D1C}"/>
              </a:ext>
            </a:extLst>
          </p:cNvPr>
          <p:cNvCxnSpPr>
            <a:cxnSpLocks/>
          </p:cNvCxnSpPr>
          <p:nvPr/>
        </p:nvCxnSpPr>
        <p:spPr>
          <a:xfrm>
            <a:off x="6918158" y="5207851"/>
            <a:ext cx="1158038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66E9460-9524-F783-5418-BBF7F8EF5D5E}"/>
              </a:ext>
            </a:extLst>
          </p:cNvPr>
          <p:cNvSpPr txBox="1"/>
          <p:nvPr/>
        </p:nvSpPr>
        <p:spPr>
          <a:xfrm>
            <a:off x="1175876" y="6178216"/>
            <a:ext cx="3191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Decreases in human capital value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3BA237-6591-FB1C-BC82-8718CCBA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323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itting at a table with the hands on the face">
            <a:extLst>
              <a:ext uri="{FF2B5EF4-FFF2-40B4-BE49-F238E27FC236}">
                <a16:creationId xmlns:a16="http://schemas.microsoft.com/office/drawing/2014/main" id="{A0B95E3F-008F-9866-F193-98AEFA0A0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12000" contrast="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 flipV="1">
            <a:off x="209182" y="1899385"/>
            <a:ext cx="4171352" cy="2698255"/>
          </a:xfrm>
          <a:prstGeom prst="rect">
            <a:avLst/>
          </a:prstGeom>
          <a:effectLst>
            <a:softEdge rad="1143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313952-5D87-18B1-7180-A6A1DA4FC063}"/>
              </a:ext>
            </a:extLst>
          </p:cNvPr>
          <p:cNvSpPr txBox="1"/>
          <p:nvPr/>
        </p:nvSpPr>
        <p:spPr>
          <a:xfrm>
            <a:off x="226337" y="142995"/>
            <a:ext cx="1007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Where on the financial statements is there human capital?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F9E368-B112-D51A-6F74-BB47C9ED2F28}"/>
              </a:ext>
            </a:extLst>
          </p:cNvPr>
          <p:cNvSpPr txBox="1"/>
          <p:nvPr/>
        </p:nvSpPr>
        <p:spPr>
          <a:xfrm>
            <a:off x="226337" y="622828"/>
            <a:ext cx="100765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Restructuring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674FA9-ECD4-CBB5-C7CE-0F65CEE0BB45}"/>
              </a:ext>
            </a:extLst>
          </p:cNvPr>
          <p:cNvSpPr txBox="1"/>
          <p:nvPr/>
        </p:nvSpPr>
        <p:spPr>
          <a:xfrm>
            <a:off x="7503899" y="5415609"/>
            <a:ext cx="2449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Increases in restructuring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1A628F0-E16F-9C3F-112F-E9737BD2903A}"/>
              </a:ext>
            </a:extLst>
          </p:cNvPr>
          <p:cNvCxnSpPr>
            <a:cxnSpLocks/>
          </p:cNvCxnSpPr>
          <p:nvPr/>
        </p:nvCxnSpPr>
        <p:spPr>
          <a:xfrm>
            <a:off x="4163463" y="5600275"/>
            <a:ext cx="3340436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033D106-E751-3798-9C5A-6F3F09A30F8C}"/>
              </a:ext>
            </a:extLst>
          </p:cNvPr>
          <p:cNvSpPr txBox="1"/>
          <p:nvPr/>
        </p:nvSpPr>
        <p:spPr>
          <a:xfrm>
            <a:off x="5647151" y="5600275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possible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0681F4-888C-904F-31B4-C2400BBAF9A6}"/>
              </a:ext>
            </a:extLst>
          </p:cNvPr>
          <p:cNvSpPr txBox="1"/>
          <p:nvPr/>
        </p:nvSpPr>
        <p:spPr>
          <a:xfrm>
            <a:off x="4987094" y="1811909"/>
            <a:ext cx="4060658" cy="2234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Involuntary termination benefits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Costs to relocate employees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Costs to terminate non-lease contracts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Costs to close facilities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AD65C4F1-812C-D69E-0AF0-DC8149AB2ED1}"/>
              </a:ext>
            </a:extLst>
          </p:cNvPr>
          <p:cNvSpPr/>
          <p:nvPr/>
        </p:nvSpPr>
        <p:spPr>
          <a:xfrm>
            <a:off x="8554456" y="2051385"/>
            <a:ext cx="391026" cy="980573"/>
          </a:xfrm>
          <a:prstGeom prst="rightBrace">
            <a:avLst/>
          </a:prstGeom>
          <a:ln w="12700"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E3CF20-B1B1-0476-133A-812A69817766}"/>
              </a:ext>
            </a:extLst>
          </p:cNvPr>
          <p:cNvSpPr txBox="1"/>
          <p:nvPr/>
        </p:nvSpPr>
        <p:spPr>
          <a:xfrm>
            <a:off x="9047752" y="2357005"/>
            <a:ext cx="2167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Human capital-related</a:t>
            </a:r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F5EFE17E-0E19-34AB-78CE-4B2892782B66}"/>
              </a:ext>
            </a:extLst>
          </p:cNvPr>
          <p:cNvSpPr/>
          <p:nvPr/>
        </p:nvSpPr>
        <p:spPr>
          <a:xfrm>
            <a:off x="4680284" y="1974335"/>
            <a:ext cx="294778" cy="2072160"/>
          </a:xfrm>
          <a:prstGeom prst="leftBrace">
            <a:avLst/>
          </a:prstGeom>
          <a:ln w="127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A564DB-FAFD-CB83-5417-25BBD00EDE36}"/>
              </a:ext>
            </a:extLst>
          </p:cNvPr>
          <p:cNvSpPr txBox="1"/>
          <p:nvPr/>
        </p:nvSpPr>
        <p:spPr>
          <a:xfrm>
            <a:off x="9374937" y="2707897"/>
            <a:ext cx="22980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Recognized upon communication to the employees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DCE95B-531C-CEA9-49B1-F660E38FE47D}"/>
              </a:ext>
            </a:extLst>
          </p:cNvPr>
          <p:cNvSpPr/>
          <p:nvPr/>
        </p:nvSpPr>
        <p:spPr>
          <a:xfrm rot="10800000">
            <a:off x="1781714" y="1642310"/>
            <a:ext cx="2598820" cy="321240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60000">
                <a:srgbClr val="000000"/>
              </a:gs>
              <a:gs pos="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D7F6AE-B2C8-65CD-CF98-E1D88A1E5B8F}"/>
              </a:ext>
            </a:extLst>
          </p:cNvPr>
          <p:cNvSpPr txBox="1"/>
          <p:nvPr/>
        </p:nvSpPr>
        <p:spPr>
          <a:xfrm>
            <a:off x="3205614" y="2748805"/>
            <a:ext cx="193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ASC 420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C3C3E7-05AB-B8A9-D01F-3C996C5B01CD}"/>
              </a:ext>
            </a:extLst>
          </p:cNvPr>
          <p:cNvSpPr txBox="1"/>
          <p:nvPr/>
        </p:nvSpPr>
        <p:spPr>
          <a:xfrm>
            <a:off x="1171280" y="5392433"/>
            <a:ext cx="3147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Decreases in human capital value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E6ABE48-4F9F-B04C-7612-845065DB0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785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2019F97-751A-A0C6-5A61-0D24BDD0DDCE}"/>
              </a:ext>
            </a:extLst>
          </p:cNvPr>
          <p:cNvCxnSpPr>
            <a:cxnSpLocks/>
            <a:stCxn id="37" idx="3"/>
            <a:endCxn id="38" idx="1"/>
          </p:cNvCxnSpPr>
          <p:nvPr/>
        </p:nvCxnSpPr>
        <p:spPr>
          <a:xfrm flipV="1">
            <a:off x="3994483" y="5932117"/>
            <a:ext cx="706752" cy="1824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2313952-5D87-18B1-7180-A6A1DA4FC063}"/>
              </a:ext>
            </a:extLst>
          </p:cNvPr>
          <p:cNvSpPr txBox="1"/>
          <p:nvPr/>
        </p:nvSpPr>
        <p:spPr>
          <a:xfrm>
            <a:off x="226337" y="142995"/>
            <a:ext cx="1007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Measuring the value of human capital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F9E368-B112-D51A-6F74-BB47C9ED2F28}"/>
              </a:ext>
            </a:extLst>
          </p:cNvPr>
          <p:cNvSpPr txBox="1"/>
          <p:nvPr/>
        </p:nvSpPr>
        <p:spPr>
          <a:xfrm>
            <a:off x="226337" y="622828"/>
            <a:ext cx="100765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Aggregate labor productivity</a:t>
            </a: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F201068B-791A-6F5F-A531-C6297B7249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7914375"/>
              </p:ext>
            </p:extLst>
          </p:nvPr>
        </p:nvGraphicFramePr>
        <p:xfrm>
          <a:off x="2472488" y="1702846"/>
          <a:ext cx="6911389" cy="3230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84D9DE68-22F9-D4F4-777E-14E0CABE5F72}"/>
              </a:ext>
            </a:extLst>
          </p:cNvPr>
          <p:cNvSpPr txBox="1"/>
          <p:nvPr/>
        </p:nvSpPr>
        <p:spPr>
          <a:xfrm>
            <a:off x="5765131" y="4836695"/>
            <a:ext cx="35458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BLS detailed industries labor productivity report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986495-9C38-3428-656A-65F5484BE6E4}"/>
              </a:ext>
            </a:extLst>
          </p:cNvPr>
          <p:cNvSpPr txBox="1"/>
          <p:nvPr/>
        </p:nvSpPr>
        <p:spPr>
          <a:xfrm>
            <a:off x="595562" y="1487344"/>
            <a:ext cx="20461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By NAICS 4-digit industry</a:t>
            </a:r>
          </a:p>
        </p:txBody>
      </p:sp>
      <p:sp>
        <p:nvSpPr>
          <p:cNvPr id="32" name="Callout: Bent Line 31">
            <a:extLst>
              <a:ext uri="{FF2B5EF4-FFF2-40B4-BE49-F238E27FC236}">
                <a16:creationId xmlns:a16="http://schemas.microsoft.com/office/drawing/2014/main" id="{18E780BA-45D6-6FDB-E11A-F06D7F128A7A}"/>
              </a:ext>
            </a:extLst>
          </p:cNvPr>
          <p:cNvSpPr/>
          <p:nvPr/>
        </p:nvSpPr>
        <p:spPr>
          <a:xfrm>
            <a:off x="3170321" y="1795121"/>
            <a:ext cx="1010653" cy="208137"/>
          </a:xfrm>
          <a:prstGeom prst="borderCallout2">
            <a:avLst>
              <a:gd name="adj1" fmla="val 18750"/>
              <a:gd name="adj2" fmla="val 0"/>
              <a:gd name="adj3" fmla="val -33275"/>
              <a:gd name="adj4" fmla="val -64882"/>
              <a:gd name="adj5" fmla="val -34905"/>
              <a:gd name="adj6" fmla="val -246071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allout: Bent Line 32">
            <a:extLst>
              <a:ext uri="{FF2B5EF4-FFF2-40B4-BE49-F238E27FC236}">
                <a16:creationId xmlns:a16="http://schemas.microsoft.com/office/drawing/2014/main" id="{1B2AF5F5-D12C-0890-E8A3-448371DCBE3B}"/>
              </a:ext>
            </a:extLst>
          </p:cNvPr>
          <p:cNvSpPr/>
          <p:nvPr/>
        </p:nvSpPr>
        <p:spPr>
          <a:xfrm>
            <a:off x="7345280" y="1807152"/>
            <a:ext cx="1287380" cy="208137"/>
          </a:xfrm>
          <a:prstGeom prst="borderCallout2">
            <a:avLst>
              <a:gd name="adj1" fmla="val 21640"/>
              <a:gd name="adj2" fmla="val 99533"/>
              <a:gd name="adj3" fmla="val -284732"/>
              <a:gd name="adj4" fmla="val 165959"/>
              <a:gd name="adj5" fmla="val -286362"/>
              <a:gd name="adj6" fmla="val 331498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194BD66-FBA1-6442-427C-C85C1118E079}"/>
              </a:ext>
            </a:extLst>
          </p:cNvPr>
          <p:cNvSpPr txBox="1"/>
          <p:nvPr/>
        </p:nvSpPr>
        <p:spPr>
          <a:xfrm>
            <a:off x="9816868" y="978141"/>
            <a:ext cx="1914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Output ÷ Hours Worked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2BF393B-549F-467E-8F27-502AF8148342}"/>
              </a:ext>
            </a:extLst>
          </p:cNvPr>
          <p:cNvSpPr txBox="1"/>
          <p:nvPr/>
        </p:nvSpPr>
        <p:spPr>
          <a:xfrm>
            <a:off x="9637294" y="1285918"/>
            <a:ext cx="22739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400" dirty="0"/>
              <a:t>Output is real non-farm business sector output excluding intra-industry transfers (BEA). 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400" dirty="0"/>
              <a:t>Hours worked is employee hours worked and is adjusted for vacation, sick, and holiday hours (BLS).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D3C5C9-DE1C-A82E-A39A-209FFA30FD1A}"/>
              </a:ext>
            </a:extLst>
          </p:cNvPr>
          <p:cNvSpPr txBox="1"/>
          <p:nvPr/>
        </p:nvSpPr>
        <p:spPr>
          <a:xfrm>
            <a:off x="1155051" y="5749275"/>
            <a:ext cx="2839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gradFill flip="none" rotWithShape="1">
                  <a:gsLst>
                    <a:gs pos="0">
                      <a:srgbClr val="FF0000"/>
                    </a:gs>
                    <a:gs pos="100000">
                      <a:schemeClr val="tx1"/>
                    </a:gs>
                  </a:gsLst>
                  <a:lin ang="16200000" scaled="1"/>
                  <a:tileRect/>
                </a:gradFill>
              </a:rPr>
              <a:t>Declines in labor productivity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EEF17D9-7EDD-63DF-470C-6353C4C6B17E}"/>
              </a:ext>
            </a:extLst>
          </p:cNvPr>
          <p:cNvSpPr txBox="1"/>
          <p:nvPr/>
        </p:nvSpPr>
        <p:spPr>
          <a:xfrm>
            <a:off x="4701235" y="5747451"/>
            <a:ext cx="2863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Lower value of human capital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A79AFA4-02BB-4DFA-14E9-EA6A83D4FA83}"/>
              </a:ext>
            </a:extLst>
          </p:cNvPr>
          <p:cNvSpPr txBox="1"/>
          <p:nvPr/>
        </p:nvSpPr>
        <p:spPr>
          <a:xfrm>
            <a:off x="8435354" y="5391656"/>
            <a:ext cx="2677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More goodwill impairments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17ED5FB-C15A-0761-0035-45345EA74542}"/>
              </a:ext>
            </a:extLst>
          </p:cNvPr>
          <p:cNvSpPr txBox="1"/>
          <p:nvPr/>
        </p:nvSpPr>
        <p:spPr>
          <a:xfrm>
            <a:off x="8435354" y="5986160"/>
            <a:ext cx="1875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More restructuring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A7B039C-E823-71CC-0E47-94C57EF4160E}"/>
              </a:ext>
            </a:extLst>
          </p:cNvPr>
          <p:cNvCxnSpPr>
            <a:cxnSpLocks/>
          </p:cNvCxnSpPr>
          <p:nvPr/>
        </p:nvCxnSpPr>
        <p:spPr>
          <a:xfrm flipV="1">
            <a:off x="7609216" y="5576322"/>
            <a:ext cx="840314" cy="357619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0EB79CC-A319-186D-194F-30FA76E61578}"/>
              </a:ext>
            </a:extLst>
          </p:cNvPr>
          <p:cNvCxnSpPr>
            <a:cxnSpLocks/>
          </p:cNvCxnSpPr>
          <p:nvPr/>
        </p:nvCxnSpPr>
        <p:spPr>
          <a:xfrm>
            <a:off x="7672278" y="5925718"/>
            <a:ext cx="777252" cy="252196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F8EACA-21D5-DA94-AD21-50D806B5B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82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313952-5D87-18B1-7180-A6A1DA4FC063}"/>
              </a:ext>
            </a:extLst>
          </p:cNvPr>
          <p:cNvSpPr txBox="1"/>
          <p:nvPr/>
        </p:nvSpPr>
        <p:spPr>
          <a:xfrm>
            <a:off x="226337" y="142995"/>
            <a:ext cx="1007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Goodwill and Restructuring charges move with aggregate productivity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6B111A-95FB-1B5A-872E-355F6C790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500" y="3741412"/>
            <a:ext cx="1756042" cy="64929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DAAB209-9AE6-F52C-2DF6-F5FA6D05C5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6"/>
          <a:stretch/>
        </p:blipFill>
        <p:spPr>
          <a:xfrm>
            <a:off x="3903499" y="2159669"/>
            <a:ext cx="5124450" cy="32984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78200CA-EC08-512C-71F1-9F75D34CC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1571" y="1552942"/>
            <a:ext cx="990600" cy="51435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4361450-B33D-18A0-1CAB-E09AE5A8E0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379" y="2090273"/>
            <a:ext cx="2075247" cy="57078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833ECE3-7292-FC13-6171-D207885B629E}"/>
              </a:ext>
            </a:extLst>
          </p:cNvPr>
          <p:cNvSpPr txBox="1"/>
          <p:nvPr/>
        </p:nvSpPr>
        <p:spPr>
          <a:xfrm>
            <a:off x="8873289" y="2116316"/>
            <a:ext cx="812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***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E8CF70-66C8-DE99-AB65-9FE9DC7280FC}"/>
              </a:ext>
            </a:extLst>
          </p:cNvPr>
          <p:cNvSpPr txBox="1"/>
          <p:nvPr/>
        </p:nvSpPr>
        <p:spPr>
          <a:xfrm>
            <a:off x="8873289" y="2639536"/>
            <a:ext cx="812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***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128F110-61C6-B780-5DEE-0C92E2564FF6}"/>
              </a:ext>
            </a:extLst>
          </p:cNvPr>
          <p:cNvSpPr txBox="1"/>
          <p:nvPr/>
        </p:nvSpPr>
        <p:spPr>
          <a:xfrm>
            <a:off x="8873289" y="3183864"/>
            <a:ext cx="812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***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264C01-3B4B-B499-9BD8-070DF0287E51}"/>
              </a:ext>
            </a:extLst>
          </p:cNvPr>
          <p:cNvSpPr txBox="1"/>
          <p:nvPr/>
        </p:nvSpPr>
        <p:spPr>
          <a:xfrm>
            <a:off x="8873289" y="3787196"/>
            <a:ext cx="812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***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B776B96-85CE-6BD1-5945-42A435A0CA47}"/>
              </a:ext>
            </a:extLst>
          </p:cNvPr>
          <p:cNvSpPr txBox="1"/>
          <p:nvPr/>
        </p:nvSpPr>
        <p:spPr>
          <a:xfrm>
            <a:off x="8873289" y="4281978"/>
            <a:ext cx="812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***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BFAA11E-100C-593B-E9CB-9755CF2A6AF4}"/>
              </a:ext>
            </a:extLst>
          </p:cNvPr>
          <p:cNvSpPr txBox="1"/>
          <p:nvPr/>
        </p:nvSpPr>
        <p:spPr>
          <a:xfrm>
            <a:off x="8873289" y="4838427"/>
            <a:ext cx="812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***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EF28B88-D17D-9562-E798-6A3B730952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380" y="4390705"/>
            <a:ext cx="1926355" cy="39393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EF5EF2B-BA21-A056-E283-494BBEF98E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987" y="2724376"/>
            <a:ext cx="2416041" cy="418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C154878-05DB-E1EB-B2B6-AA2F8895EA44}"/>
              </a:ext>
            </a:extLst>
          </p:cNvPr>
          <p:cNvSpPr txBox="1"/>
          <p:nvPr/>
        </p:nvSpPr>
        <p:spPr>
          <a:xfrm>
            <a:off x="770500" y="3343398"/>
            <a:ext cx="271913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Number of firms taking restructuring charges ÷ Total number of firms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9441F7E-B4FB-F840-02ED-0B2408F503DB}"/>
              </a:ext>
            </a:extLst>
          </p:cNvPr>
          <p:cNvSpPr txBox="1"/>
          <p:nvPr/>
        </p:nvSpPr>
        <p:spPr>
          <a:xfrm>
            <a:off x="770500" y="4991617"/>
            <a:ext cx="271913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Number of firms taking goodwill impairments ÷ Total number of firms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1333891-0FF0-B825-1FF5-7EB742CEB575}"/>
              </a:ext>
            </a:extLst>
          </p:cNvPr>
          <p:cNvCxnSpPr>
            <a:cxnSpLocks/>
          </p:cNvCxnSpPr>
          <p:nvPr/>
        </p:nvCxnSpPr>
        <p:spPr>
          <a:xfrm flipV="1">
            <a:off x="751779" y="2067292"/>
            <a:ext cx="10678221" cy="282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07791BA-1F7A-C491-BDF4-EEB5F646EAFC}"/>
              </a:ext>
            </a:extLst>
          </p:cNvPr>
          <p:cNvCxnSpPr>
            <a:cxnSpLocks/>
          </p:cNvCxnSpPr>
          <p:nvPr/>
        </p:nvCxnSpPr>
        <p:spPr>
          <a:xfrm flipV="1">
            <a:off x="751779" y="2699101"/>
            <a:ext cx="10678221" cy="282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AEE0D43-2296-6816-5A5E-F77B070BBBD8}"/>
              </a:ext>
            </a:extLst>
          </p:cNvPr>
          <p:cNvCxnSpPr>
            <a:cxnSpLocks/>
          </p:cNvCxnSpPr>
          <p:nvPr/>
        </p:nvCxnSpPr>
        <p:spPr>
          <a:xfrm flipV="1">
            <a:off x="751779" y="3259037"/>
            <a:ext cx="10678221" cy="282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C1477AC-FEAB-3798-749E-EA5315FBED30}"/>
              </a:ext>
            </a:extLst>
          </p:cNvPr>
          <p:cNvCxnSpPr>
            <a:cxnSpLocks/>
          </p:cNvCxnSpPr>
          <p:nvPr/>
        </p:nvCxnSpPr>
        <p:spPr>
          <a:xfrm flipV="1">
            <a:off x="751779" y="3794565"/>
            <a:ext cx="10678221" cy="282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9B3D2F5-435A-5F86-696F-0F37014A9AA9}"/>
              </a:ext>
            </a:extLst>
          </p:cNvPr>
          <p:cNvCxnSpPr>
            <a:cxnSpLocks/>
          </p:cNvCxnSpPr>
          <p:nvPr/>
        </p:nvCxnSpPr>
        <p:spPr>
          <a:xfrm flipV="1">
            <a:off x="751779" y="4352216"/>
            <a:ext cx="10678221" cy="282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72EDDD2-92C2-9740-8AAC-A99FEFFEDE92}"/>
              </a:ext>
            </a:extLst>
          </p:cNvPr>
          <p:cNvCxnSpPr>
            <a:cxnSpLocks/>
          </p:cNvCxnSpPr>
          <p:nvPr/>
        </p:nvCxnSpPr>
        <p:spPr>
          <a:xfrm flipV="1">
            <a:off x="751779" y="4934733"/>
            <a:ext cx="10678221" cy="282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ABDB012-B88C-3861-3A15-ED616E091830}"/>
              </a:ext>
            </a:extLst>
          </p:cNvPr>
          <p:cNvCxnSpPr>
            <a:cxnSpLocks/>
          </p:cNvCxnSpPr>
          <p:nvPr/>
        </p:nvCxnSpPr>
        <p:spPr>
          <a:xfrm flipV="1">
            <a:off x="751779" y="5488362"/>
            <a:ext cx="10678221" cy="282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6925DB8-3354-8909-49CD-8A83408D42CB}"/>
              </a:ext>
            </a:extLst>
          </p:cNvPr>
          <p:cNvSpPr txBox="1"/>
          <p:nvPr/>
        </p:nvSpPr>
        <p:spPr>
          <a:xfrm>
            <a:off x="8070473" y="5479184"/>
            <a:ext cx="3490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 = 1624 industry-year observations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D6EB080-F6D7-B363-9CC8-58B54006A190}"/>
              </a:ext>
            </a:extLst>
          </p:cNvPr>
          <p:cNvSpPr txBox="1"/>
          <p:nvPr/>
        </p:nvSpPr>
        <p:spPr>
          <a:xfrm>
            <a:off x="226337" y="622828"/>
            <a:ext cx="100765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Correlations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2E36447-1265-2295-99B9-40453BD8E5C6}"/>
              </a:ext>
            </a:extLst>
          </p:cNvPr>
          <p:cNvSpPr txBox="1"/>
          <p:nvPr/>
        </p:nvSpPr>
        <p:spPr>
          <a:xfrm>
            <a:off x="8803130" y="1475595"/>
            <a:ext cx="27191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BLS Labor Productivity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A235D7-6F2B-541B-5EA0-3F43714E0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0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313952-5D87-18B1-7180-A6A1DA4FC063}"/>
              </a:ext>
            </a:extLst>
          </p:cNvPr>
          <p:cNvSpPr txBox="1"/>
          <p:nvPr/>
        </p:nvSpPr>
        <p:spPr>
          <a:xfrm>
            <a:off x="226337" y="142995"/>
            <a:ext cx="1007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Goodwill and Restructuring charges move with aggregate productivity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D6EB080-F6D7-B363-9CC8-58B54006A190}"/>
              </a:ext>
            </a:extLst>
          </p:cNvPr>
          <p:cNvSpPr txBox="1"/>
          <p:nvPr/>
        </p:nvSpPr>
        <p:spPr>
          <a:xfrm>
            <a:off x="226337" y="622828"/>
            <a:ext cx="100765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Regressions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74E42E-0DC7-4B27-60FA-14ED5B801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1114" y="1359775"/>
            <a:ext cx="8160351" cy="53552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C64245-4E53-5E6A-4F9B-EA7AF47D4577}"/>
              </a:ext>
            </a:extLst>
          </p:cNvPr>
          <p:cNvSpPr txBox="1"/>
          <p:nvPr/>
        </p:nvSpPr>
        <p:spPr>
          <a:xfrm>
            <a:off x="933056" y="3523022"/>
            <a:ext cx="1656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Pretax income + goodwill impairments + restructuring charges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29F39D-A6A9-205D-456E-47E887E74DCF}"/>
              </a:ext>
            </a:extLst>
          </p:cNvPr>
          <p:cNvSpPr txBox="1"/>
          <p:nvPr/>
        </p:nvSpPr>
        <p:spPr>
          <a:xfrm>
            <a:off x="661786" y="3429000"/>
            <a:ext cx="3337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(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2845D7-8AED-B7E0-B623-895100A3DD0B}"/>
              </a:ext>
            </a:extLst>
          </p:cNvPr>
          <p:cNvSpPr txBox="1"/>
          <p:nvPr/>
        </p:nvSpPr>
        <p:spPr>
          <a:xfrm>
            <a:off x="2405307" y="3461467"/>
            <a:ext cx="3337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F1A70B-9A55-237F-67C9-F9A0724D33C0}"/>
              </a:ext>
            </a:extLst>
          </p:cNvPr>
          <p:cNvCxnSpPr>
            <a:cxnSpLocks/>
            <a:endCxn id="10" idx="2"/>
          </p:cNvCxnSpPr>
          <p:nvPr/>
        </p:nvCxnSpPr>
        <p:spPr>
          <a:xfrm>
            <a:off x="360947" y="4169353"/>
            <a:ext cx="2211233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FF3981C-DBCE-DCFC-DB8B-DBDEC0D3550C}"/>
              </a:ext>
            </a:extLst>
          </p:cNvPr>
          <p:cNvSpPr txBox="1"/>
          <p:nvPr/>
        </p:nvSpPr>
        <p:spPr>
          <a:xfrm>
            <a:off x="893932" y="4198441"/>
            <a:ext cx="1145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Beginning of year total assets</a:t>
            </a:r>
          </a:p>
        </p:txBody>
      </p:sp>
      <p:sp>
        <p:nvSpPr>
          <p:cNvPr id="18" name="Callout: Double Bent Line with No Border 17">
            <a:extLst>
              <a:ext uri="{FF2B5EF4-FFF2-40B4-BE49-F238E27FC236}">
                <a16:creationId xmlns:a16="http://schemas.microsoft.com/office/drawing/2014/main" id="{6C999481-B161-02C9-0277-54B91647A86D}"/>
              </a:ext>
            </a:extLst>
          </p:cNvPr>
          <p:cNvSpPr/>
          <p:nvPr/>
        </p:nvSpPr>
        <p:spPr>
          <a:xfrm>
            <a:off x="3373742" y="4336970"/>
            <a:ext cx="2864633" cy="769441"/>
          </a:xfrm>
          <a:prstGeom prst="callout3">
            <a:avLst>
              <a:gd name="adj1" fmla="val -100872"/>
              <a:gd name="adj2" fmla="val -23873"/>
              <a:gd name="adj3" fmla="val 42205"/>
              <a:gd name="adj4" fmla="val -24017"/>
              <a:gd name="adj5" fmla="val 179748"/>
              <a:gd name="adj6" fmla="val -5957"/>
              <a:gd name="adj7" fmla="val 180201"/>
              <a:gd name="adj8" fmla="val 189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AF9B4BC-8C26-899F-BE74-D71F2A3E25CB}"/>
                  </a:ext>
                </a:extLst>
              </p:cNvPr>
              <p:cNvSpPr txBox="1"/>
              <p:nvPr/>
            </p:nvSpPr>
            <p:spPr>
              <a:xfrm>
                <a:off x="414610" y="3569188"/>
                <a:ext cx="43441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4000" b="0" i="0" smtClean="0"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AF9B4BC-8C26-899F-BE74-D71F2A3E2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10" y="3569188"/>
                <a:ext cx="434413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E8CADF-8FE9-E41A-D9E1-B6473393E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502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A864871-3703-50AF-A232-66C8D6A395CF}"/>
              </a:ext>
            </a:extLst>
          </p:cNvPr>
          <p:cNvSpPr/>
          <p:nvPr/>
        </p:nvSpPr>
        <p:spPr>
          <a:xfrm>
            <a:off x="944477" y="3821462"/>
            <a:ext cx="9240237" cy="2151505"/>
          </a:xfrm>
          <a:custGeom>
            <a:avLst/>
            <a:gdLst>
              <a:gd name="connsiteX0" fmla="*/ 0 w 8789068"/>
              <a:gd name="connsiteY0" fmla="*/ 1164916 h 1919861"/>
              <a:gd name="connsiteX1" fmla="*/ 2003258 w 8789068"/>
              <a:gd name="connsiteY1" fmla="*/ 15901 h 1919861"/>
              <a:gd name="connsiteX2" fmla="*/ 6262437 w 8789068"/>
              <a:gd name="connsiteY2" fmla="*/ 1916890 h 1919861"/>
              <a:gd name="connsiteX3" fmla="*/ 8789068 w 8789068"/>
              <a:gd name="connsiteY3" fmla="*/ 364816 h 191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89068" h="1919861">
                <a:moveTo>
                  <a:pt x="0" y="1164916"/>
                </a:moveTo>
                <a:cubicBezTo>
                  <a:pt x="479759" y="527744"/>
                  <a:pt x="959519" y="-109428"/>
                  <a:pt x="2003258" y="15901"/>
                </a:cubicBezTo>
                <a:cubicBezTo>
                  <a:pt x="3046997" y="141230"/>
                  <a:pt x="5131469" y="1858738"/>
                  <a:pt x="6262437" y="1916890"/>
                </a:cubicBezTo>
                <a:cubicBezTo>
                  <a:pt x="7393405" y="1975042"/>
                  <a:pt x="8091236" y="1169929"/>
                  <a:pt x="8789068" y="364816"/>
                </a:cubicBezTo>
              </a:path>
            </a:pathLst>
          </a:custGeom>
          <a:noFill/>
          <a:ln>
            <a:gradFill flip="none" rotWithShape="1">
              <a:gsLst>
                <a:gs pos="0">
                  <a:schemeClr val="bg1"/>
                </a:gs>
                <a:gs pos="88000">
                  <a:schemeClr val="tx1"/>
                </a:gs>
                <a:gs pos="1500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313952-5D87-18B1-7180-A6A1DA4FC063}"/>
              </a:ext>
            </a:extLst>
          </p:cNvPr>
          <p:cNvSpPr txBox="1"/>
          <p:nvPr/>
        </p:nvSpPr>
        <p:spPr>
          <a:xfrm>
            <a:off x="226337" y="142995"/>
            <a:ext cx="1007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When the value of human capital correlates with aggregate trends, this can indicate systematic risk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F9E368-B112-D51A-6F74-BB47C9ED2F28}"/>
              </a:ext>
            </a:extLst>
          </p:cNvPr>
          <p:cNvSpPr txBox="1"/>
          <p:nvPr/>
        </p:nvSpPr>
        <p:spPr>
          <a:xfrm>
            <a:off x="226337" y="622828"/>
            <a:ext cx="100765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Systematic risk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83E77D6-7BC3-7579-4FF7-FED92C1A05A8}"/>
              </a:ext>
            </a:extLst>
          </p:cNvPr>
          <p:cNvCxnSpPr/>
          <p:nvPr/>
        </p:nvCxnSpPr>
        <p:spPr>
          <a:xfrm>
            <a:off x="950495" y="3928311"/>
            <a:ext cx="0" cy="2306861"/>
          </a:xfrm>
          <a:prstGeom prst="line">
            <a:avLst/>
          </a:prstGeom>
          <a:ln w="12700"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5F53B8B-9C1E-08A3-653C-FE8B7514A5CA}"/>
              </a:ext>
            </a:extLst>
          </p:cNvPr>
          <p:cNvCxnSpPr>
            <a:cxnSpLocks/>
          </p:cNvCxnSpPr>
          <p:nvPr/>
        </p:nvCxnSpPr>
        <p:spPr>
          <a:xfrm flipH="1">
            <a:off x="950495" y="6235172"/>
            <a:ext cx="8974580" cy="0"/>
          </a:xfrm>
          <a:prstGeom prst="line">
            <a:avLst/>
          </a:prstGeom>
          <a:ln w="127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ACB736D-FC47-4345-0799-E19CF59DF611}"/>
              </a:ext>
            </a:extLst>
          </p:cNvPr>
          <p:cNvSpPr txBox="1"/>
          <p:nvPr/>
        </p:nvSpPr>
        <p:spPr>
          <a:xfrm>
            <a:off x="8926313" y="3875550"/>
            <a:ext cx="2753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Aggregate labor productivity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FCB18B6-E56C-21B5-14C0-11F0B5F183D8}"/>
              </a:ext>
            </a:extLst>
          </p:cNvPr>
          <p:cNvSpPr/>
          <p:nvPr/>
        </p:nvSpPr>
        <p:spPr>
          <a:xfrm>
            <a:off x="970544" y="4003942"/>
            <a:ext cx="9240237" cy="2151505"/>
          </a:xfrm>
          <a:custGeom>
            <a:avLst/>
            <a:gdLst>
              <a:gd name="connsiteX0" fmla="*/ 0 w 8789068"/>
              <a:gd name="connsiteY0" fmla="*/ 1164916 h 1919861"/>
              <a:gd name="connsiteX1" fmla="*/ 2003258 w 8789068"/>
              <a:gd name="connsiteY1" fmla="*/ 15901 h 1919861"/>
              <a:gd name="connsiteX2" fmla="*/ 6262437 w 8789068"/>
              <a:gd name="connsiteY2" fmla="*/ 1916890 h 1919861"/>
              <a:gd name="connsiteX3" fmla="*/ 8789068 w 8789068"/>
              <a:gd name="connsiteY3" fmla="*/ 364816 h 191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89068" h="1919861">
                <a:moveTo>
                  <a:pt x="0" y="1164916"/>
                </a:moveTo>
                <a:cubicBezTo>
                  <a:pt x="479759" y="527744"/>
                  <a:pt x="959519" y="-109428"/>
                  <a:pt x="2003258" y="15901"/>
                </a:cubicBezTo>
                <a:cubicBezTo>
                  <a:pt x="3046997" y="141230"/>
                  <a:pt x="5131469" y="1858738"/>
                  <a:pt x="6262437" y="1916890"/>
                </a:cubicBezTo>
                <a:cubicBezTo>
                  <a:pt x="7393405" y="1975042"/>
                  <a:pt x="8091236" y="1169929"/>
                  <a:pt x="8789068" y="364816"/>
                </a:cubicBezTo>
              </a:path>
            </a:pathLst>
          </a:custGeom>
          <a:noFill/>
          <a:ln>
            <a:gradFill flip="none" rotWithShape="1">
              <a:gsLst>
                <a:gs pos="0">
                  <a:schemeClr val="bg1"/>
                </a:gs>
                <a:gs pos="88000">
                  <a:schemeClr val="accent2"/>
                </a:gs>
                <a:gs pos="15000">
                  <a:schemeClr val="accent2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76BAC4-E0F7-ECC7-6B5D-DEADB28795ED}"/>
              </a:ext>
            </a:extLst>
          </p:cNvPr>
          <p:cNvSpPr txBox="1"/>
          <p:nvPr/>
        </p:nvSpPr>
        <p:spPr>
          <a:xfrm>
            <a:off x="8926313" y="5775525"/>
            <a:ext cx="2722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Value of firm human capital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1F18ED-8EA1-1E42-1E89-4A80B76EFBE8}"/>
              </a:ext>
            </a:extLst>
          </p:cNvPr>
          <p:cNvSpPr txBox="1"/>
          <p:nvPr/>
        </p:nvSpPr>
        <p:spPr>
          <a:xfrm>
            <a:off x="5192820" y="6183842"/>
            <a:ext cx="497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Time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A82C58-57C8-EB20-1509-68DE688F2CAC}"/>
              </a:ext>
            </a:extLst>
          </p:cNvPr>
          <p:cNvSpPr txBox="1"/>
          <p:nvPr/>
        </p:nvSpPr>
        <p:spPr>
          <a:xfrm>
            <a:off x="1666178" y="2035521"/>
            <a:ext cx="23882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Labor productivity is an important part of the business cycle.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1C5F98-018E-8042-6349-0E608F8D2C56}"/>
              </a:ext>
            </a:extLst>
          </p:cNvPr>
          <p:cNvSpPr txBox="1"/>
          <p:nvPr/>
        </p:nvSpPr>
        <p:spPr>
          <a:xfrm>
            <a:off x="5285331" y="2035521"/>
            <a:ext cx="18493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Exposure to the business cycle is a systematic risk.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EF3684-5065-4900-2F93-367EC48A0DF4}"/>
              </a:ext>
            </a:extLst>
          </p:cNvPr>
          <p:cNvSpPr txBox="1"/>
          <p:nvPr/>
        </p:nvSpPr>
        <p:spPr>
          <a:xfrm>
            <a:off x="8194948" y="1897022"/>
            <a:ext cx="2048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Exposure to labor productivity can contribute to firm systematic risk.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23D702-E665-635C-D3BE-5330943E54F4}"/>
              </a:ext>
            </a:extLst>
          </p:cNvPr>
          <p:cNvSpPr txBox="1"/>
          <p:nvPr/>
        </p:nvSpPr>
        <p:spPr>
          <a:xfrm rot="16200000">
            <a:off x="448406" y="4941194"/>
            <a:ext cx="708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Quantity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C2BB6D5-EBA4-FA47-C724-52E705C96E9A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4054446" y="2488996"/>
            <a:ext cx="1138374" cy="819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B24F8AC-F70D-0B4F-FD32-43C42BCCEB0A}"/>
              </a:ext>
            </a:extLst>
          </p:cNvPr>
          <p:cNvCxnSpPr>
            <a:cxnSpLocks/>
          </p:cNvCxnSpPr>
          <p:nvPr/>
        </p:nvCxnSpPr>
        <p:spPr>
          <a:xfrm>
            <a:off x="6990151" y="2488996"/>
            <a:ext cx="1149212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65CE8D-05E7-25AC-65D6-B4BD73B1C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62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313952-5D87-18B1-7180-A6A1DA4FC063}"/>
              </a:ext>
            </a:extLst>
          </p:cNvPr>
          <p:cNvSpPr txBox="1"/>
          <p:nvPr/>
        </p:nvSpPr>
        <p:spPr>
          <a:xfrm>
            <a:off x="226337" y="142995"/>
            <a:ext cx="1007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When the value of human capital correlates with aggregate trends, this can indicate systematic risk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F9E368-B112-D51A-6F74-BB47C9ED2F28}"/>
              </a:ext>
            </a:extLst>
          </p:cNvPr>
          <p:cNvSpPr txBox="1"/>
          <p:nvPr/>
        </p:nvSpPr>
        <p:spPr>
          <a:xfrm>
            <a:off x="226337" y="622828"/>
            <a:ext cx="100765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Systematic risk by industry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B088B3E-2B39-0553-11E1-A3117CB46655}"/>
                  </a:ext>
                </a:extLst>
              </p:cNvPr>
              <p:cNvSpPr txBox="1"/>
              <p:nvPr/>
            </p:nvSpPr>
            <p:spPr>
              <a:xfrm>
                <a:off x="3109790" y="1722132"/>
                <a:ext cx="1618648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B088B3E-2B39-0553-11E1-A3117CB466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790" y="1722132"/>
                <a:ext cx="1618648" cy="391646"/>
              </a:xfrm>
              <a:prstGeom prst="rect">
                <a:avLst/>
              </a:prstGeom>
              <a:blipFill>
                <a:blip r:embed="rId2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12D52621-186E-4433-61CA-C4AF478584D8}"/>
              </a:ext>
            </a:extLst>
          </p:cNvPr>
          <p:cNvGrpSpPr/>
          <p:nvPr/>
        </p:nvGrpSpPr>
        <p:grpSpPr>
          <a:xfrm>
            <a:off x="5070506" y="1320079"/>
            <a:ext cx="3765828" cy="5188425"/>
            <a:chOff x="6682738" y="956444"/>
            <a:chExt cx="3765828" cy="562425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8224345-C28B-484F-3A3F-B33DC6B2B1B4}"/>
                </a:ext>
              </a:extLst>
            </p:cNvPr>
            <p:cNvGrpSpPr/>
            <p:nvPr/>
          </p:nvGrpSpPr>
          <p:grpSpPr>
            <a:xfrm>
              <a:off x="6682738" y="956444"/>
              <a:ext cx="3199315" cy="5624250"/>
              <a:chOff x="6682738" y="956444"/>
              <a:chExt cx="3199315" cy="562425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41C35FF-09A3-E862-CB24-9DC93C582EBC}"/>
                  </a:ext>
                </a:extLst>
              </p:cNvPr>
              <p:cNvGrpSpPr/>
              <p:nvPr/>
            </p:nvGrpSpPr>
            <p:grpSpPr>
              <a:xfrm>
                <a:off x="6683542" y="1392269"/>
                <a:ext cx="3189173" cy="5188425"/>
                <a:chOff x="7573879" y="1046747"/>
                <a:chExt cx="3189173" cy="5188425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336A1A6C-F7D1-1C18-89D8-A795E18B06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35000"/>
                          </a14:imgEffect>
                        </a14:imgLayer>
                      </a14:imgProps>
                    </a:ext>
                  </a:extLst>
                </a:blip>
                <a:srcRect t="5240" r="81398" b="7316"/>
                <a:stretch/>
              </p:blipFill>
              <p:spPr>
                <a:xfrm>
                  <a:off x="7573879" y="1046747"/>
                  <a:ext cx="2267953" cy="5188425"/>
                </a:xfrm>
                <a:prstGeom prst="rect">
                  <a:avLst/>
                </a:prstGeom>
              </p:spPr>
            </p:pic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4D49BFEF-5552-8E97-196A-F8E4FA4003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35000"/>
                          </a14:imgEffect>
                        </a14:imgLayer>
                      </a14:imgProps>
                    </a:ext>
                  </a:extLst>
                </a:blip>
                <a:srcRect l="92451" t="5240" b="7316"/>
                <a:stretch/>
              </p:blipFill>
              <p:spPr>
                <a:xfrm>
                  <a:off x="9842636" y="1046747"/>
                  <a:ext cx="920416" cy="5188424"/>
                </a:xfrm>
                <a:prstGeom prst="rect">
                  <a:avLst/>
                </a:prstGeom>
              </p:spPr>
            </p:pic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ED9DA-761C-6606-B032-4D3C7D11D64A}"/>
                  </a:ext>
                </a:extLst>
              </p:cNvPr>
              <p:cNvSpPr txBox="1"/>
              <p:nvPr/>
            </p:nvSpPr>
            <p:spPr>
              <a:xfrm>
                <a:off x="6682738" y="1133438"/>
                <a:ext cx="21915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Spearman correlations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C909FF34-3D05-A526-A358-133D0956F9EE}"/>
                      </a:ext>
                    </a:extLst>
                  </p:cNvPr>
                  <p:cNvSpPr txBox="1"/>
                  <p:nvPr/>
                </p:nvSpPr>
                <p:spPr>
                  <a:xfrm>
                    <a:off x="8963275" y="956444"/>
                    <a:ext cx="918778" cy="43582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𝐶𝐴𝑃𝑀</m:t>
                              </m:r>
                            </m:sup>
                          </m:sSubSup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C909FF34-3D05-A526-A358-133D0956F9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63275" y="956444"/>
                    <a:ext cx="918778" cy="43582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606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76740F-3D0A-CB76-58CC-189D4C3B904E}"/>
                </a:ext>
              </a:extLst>
            </p:cNvPr>
            <p:cNvSpPr txBox="1"/>
            <p:nvPr/>
          </p:nvSpPr>
          <p:spPr>
            <a:xfrm>
              <a:off x="9636435" y="1350485"/>
              <a:ext cx="8121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**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FFC6EDA-B7EF-6B5C-B68B-BF88A765AC5F}"/>
                </a:ext>
              </a:extLst>
            </p:cNvPr>
            <p:cNvSpPr txBox="1"/>
            <p:nvPr/>
          </p:nvSpPr>
          <p:spPr>
            <a:xfrm>
              <a:off x="9636435" y="1842349"/>
              <a:ext cx="8121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***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1E6E890-508D-FD2D-0E6A-65EE24F54C23}"/>
                </a:ext>
              </a:extLst>
            </p:cNvPr>
            <p:cNvSpPr txBox="1"/>
            <p:nvPr/>
          </p:nvSpPr>
          <p:spPr>
            <a:xfrm>
              <a:off x="9636435" y="2358618"/>
              <a:ext cx="8121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***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0FC5638-F127-861F-4C63-7371BA262ACE}"/>
                </a:ext>
              </a:extLst>
            </p:cNvPr>
            <p:cNvSpPr txBox="1"/>
            <p:nvPr/>
          </p:nvSpPr>
          <p:spPr>
            <a:xfrm>
              <a:off x="9636435" y="2897951"/>
              <a:ext cx="8121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***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6C37360-B919-3AD9-8E6F-B35227640C56}"/>
                </a:ext>
              </a:extLst>
            </p:cNvPr>
            <p:cNvSpPr txBox="1"/>
            <p:nvPr/>
          </p:nvSpPr>
          <p:spPr>
            <a:xfrm>
              <a:off x="9636435" y="3418376"/>
              <a:ext cx="8121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**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7CE5A03-97F9-BF74-4204-DB9B70592289}"/>
                </a:ext>
              </a:extLst>
            </p:cNvPr>
            <p:cNvSpPr txBox="1"/>
            <p:nvPr/>
          </p:nvSpPr>
          <p:spPr>
            <a:xfrm>
              <a:off x="9636435" y="3959573"/>
              <a:ext cx="8121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***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64F3779-D117-952E-D90F-DA51C7602E12}"/>
                </a:ext>
              </a:extLst>
            </p:cNvPr>
            <p:cNvSpPr txBox="1"/>
            <p:nvPr/>
          </p:nvSpPr>
          <p:spPr>
            <a:xfrm>
              <a:off x="9636435" y="4492030"/>
              <a:ext cx="8121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***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20F1B97-3415-3F87-6FE7-4BC6420637A1}"/>
                </a:ext>
              </a:extLst>
            </p:cNvPr>
            <p:cNvSpPr txBox="1"/>
            <p:nvPr/>
          </p:nvSpPr>
          <p:spPr>
            <a:xfrm>
              <a:off x="9636435" y="5026263"/>
              <a:ext cx="8121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***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CD06ADC-199E-4171-63B4-C9DAA1363E18}"/>
                </a:ext>
              </a:extLst>
            </p:cNvPr>
            <p:cNvSpPr txBox="1"/>
            <p:nvPr/>
          </p:nvSpPr>
          <p:spPr>
            <a:xfrm>
              <a:off x="9636435" y="5554480"/>
              <a:ext cx="8121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***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7D1754C-D315-1281-3778-254802117863}"/>
                </a:ext>
              </a:extLst>
            </p:cNvPr>
            <p:cNvSpPr txBox="1"/>
            <p:nvPr/>
          </p:nvSpPr>
          <p:spPr>
            <a:xfrm>
              <a:off x="9636435" y="6073774"/>
              <a:ext cx="8121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***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344CA1A-1D1A-C2E6-785A-5CE95C890A51}"/>
                  </a:ext>
                </a:extLst>
              </p:cNvPr>
              <p:cNvSpPr txBox="1"/>
              <p:nvPr/>
            </p:nvSpPr>
            <p:spPr>
              <a:xfrm>
                <a:off x="2760626" y="2153913"/>
                <a:ext cx="1968616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𝑅𝐸𝑆𝑇𝑅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344CA1A-1D1A-C2E6-785A-5CE95C890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0626" y="2153913"/>
                <a:ext cx="1968616" cy="391646"/>
              </a:xfrm>
              <a:prstGeom prst="rect">
                <a:avLst/>
              </a:prstGeom>
              <a:blipFill>
                <a:blip r:embed="rId6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D1AFCCF-F470-3C37-3758-7C592201E161}"/>
                  </a:ext>
                </a:extLst>
              </p:cNvPr>
              <p:cNvSpPr txBox="1"/>
              <p:nvPr/>
            </p:nvSpPr>
            <p:spPr>
              <a:xfrm>
                <a:off x="1932579" y="2585694"/>
                <a:ext cx="2796663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𝑅𝐸𝑆𝑇𝑅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D1AFCCF-F470-3C37-3758-7C592201E1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579" y="2585694"/>
                <a:ext cx="2796663" cy="391646"/>
              </a:xfrm>
              <a:prstGeom prst="rect">
                <a:avLst/>
              </a:prstGeom>
              <a:blipFill>
                <a:blip r:embed="rId7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14B4FEA-8368-73F0-9E80-C5BF4208CEE4}"/>
              </a:ext>
            </a:extLst>
          </p:cNvPr>
          <p:cNvCxnSpPr>
            <a:cxnSpLocks/>
          </p:cNvCxnSpPr>
          <p:nvPr/>
        </p:nvCxnSpPr>
        <p:spPr>
          <a:xfrm>
            <a:off x="4806616" y="1915159"/>
            <a:ext cx="457974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CEAB6B2-2B9B-C97D-A7D4-BC4113A2B6A3}"/>
              </a:ext>
            </a:extLst>
          </p:cNvPr>
          <p:cNvCxnSpPr>
            <a:cxnSpLocks/>
          </p:cNvCxnSpPr>
          <p:nvPr/>
        </p:nvCxnSpPr>
        <p:spPr>
          <a:xfrm>
            <a:off x="4806616" y="2351874"/>
            <a:ext cx="457974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657B4E-5960-7DC2-0593-94A98BA2042B}"/>
              </a:ext>
            </a:extLst>
          </p:cNvPr>
          <p:cNvCxnSpPr>
            <a:cxnSpLocks/>
          </p:cNvCxnSpPr>
          <p:nvPr/>
        </p:nvCxnSpPr>
        <p:spPr>
          <a:xfrm>
            <a:off x="4806616" y="2798150"/>
            <a:ext cx="457974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7C89FDA-D67A-684A-41B4-1BA0A4E9B0E4}"/>
              </a:ext>
            </a:extLst>
          </p:cNvPr>
          <p:cNvSpPr txBox="1"/>
          <p:nvPr/>
        </p:nvSpPr>
        <p:spPr>
          <a:xfrm>
            <a:off x="7090786" y="6414578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 = 69 industries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3A2DEE17-7F9E-599A-9770-70D0FAF29F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5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0420" y="606076"/>
            <a:ext cx="4077415" cy="432617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4D957D82-1B65-0B4A-3749-62E8F87C990D}"/>
              </a:ext>
            </a:extLst>
          </p:cNvPr>
          <p:cNvSpPr txBox="1"/>
          <p:nvPr/>
        </p:nvSpPr>
        <p:spPr>
          <a:xfrm>
            <a:off x="9011653" y="976261"/>
            <a:ext cx="26122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Estimated annually by firm using prior 60 months of returns and averaged by industry using all firm-year observations in the industry</a:t>
            </a:r>
          </a:p>
        </p:txBody>
      </p:sp>
      <p:sp>
        <p:nvSpPr>
          <p:cNvPr id="48" name="Callout: Bent Line 47">
            <a:extLst>
              <a:ext uri="{FF2B5EF4-FFF2-40B4-BE49-F238E27FC236}">
                <a16:creationId xmlns:a16="http://schemas.microsoft.com/office/drawing/2014/main" id="{E9FB4347-9C2D-DAE4-F046-3A9D398BB9DA}"/>
              </a:ext>
            </a:extLst>
          </p:cNvPr>
          <p:cNvSpPr/>
          <p:nvPr/>
        </p:nvSpPr>
        <p:spPr>
          <a:xfrm>
            <a:off x="9156033" y="646399"/>
            <a:ext cx="619625" cy="282988"/>
          </a:xfrm>
          <a:prstGeom prst="borderCallout2">
            <a:avLst>
              <a:gd name="adj1" fmla="val 100295"/>
              <a:gd name="adj2" fmla="val -467"/>
              <a:gd name="adj3" fmla="val 376395"/>
              <a:gd name="adj4" fmla="val -152488"/>
              <a:gd name="adj5" fmla="val 379017"/>
              <a:gd name="adj6" fmla="val -285008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7ADD42B-B892-B2C0-0740-6BDBBB4ACF38}"/>
              </a:ext>
            </a:extLst>
          </p:cNvPr>
          <p:cNvCxnSpPr>
            <a:cxnSpLocks/>
          </p:cNvCxnSpPr>
          <p:nvPr/>
        </p:nvCxnSpPr>
        <p:spPr>
          <a:xfrm>
            <a:off x="4969042" y="3051967"/>
            <a:ext cx="362150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4AF908D-E0D5-8175-3B47-01EBBD67A7CE}"/>
              </a:ext>
            </a:extLst>
          </p:cNvPr>
          <p:cNvCxnSpPr>
            <a:cxnSpLocks/>
          </p:cNvCxnSpPr>
          <p:nvPr/>
        </p:nvCxnSpPr>
        <p:spPr>
          <a:xfrm>
            <a:off x="4969042" y="4547557"/>
            <a:ext cx="362150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5ECCDDC-5620-18E3-9B96-A08AC6B55FB6}"/>
              </a:ext>
            </a:extLst>
          </p:cNvPr>
          <p:cNvCxnSpPr>
            <a:cxnSpLocks/>
          </p:cNvCxnSpPr>
          <p:nvPr/>
        </p:nvCxnSpPr>
        <p:spPr>
          <a:xfrm>
            <a:off x="4969042" y="6028833"/>
            <a:ext cx="362150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AA37EF5A-D9B0-0D78-A891-2202794850E9}"/>
              </a:ext>
            </a:extLst>
          </p:cNvPr>
          <p:cNvSpPr txBox="1"/>
          <p:nvPr/>
        </p:nvSpPr>
        <p:spPr>
          <a:xfrm>
            <a:off x="633732" y="1980006"/>
            <a:ext cx="1422660" cy="761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Correlation calculated by industry</a:t>
            </a:r>
          </a:p>
        </p:txBody>
      </p:sp>
      <p:sp>
        <p:nvSpPr>
          <p:cNvPr id="56" name="Left Brace 55">
            <a:extLst>
              <a:ext uri="{FF2B5EF4-FFF2-40B4-BE49-F238E27FC236}">
                <a16:creationId xmlns:a16="http://schemas.microsoft.com/office/drawing/2014/main" id="{6595397A-E83D-962D-A3C9-A138C64B8552}"/>
              </a:ext>
            </a:extLst>
          </p:cNvPr>
          <p:cNvSpPr/>
          <p:nvPr/>
        </p:nvSpPr>
        <p:spPr>
          <a:xfrm>
            <a:off x="1757260" y="1722131"/>
            <a:ext cx="341696" cy="1279415"/>
          </a:xfrm>
          <a:prstGeom prst="leftBrace">
            <a:avLst/>
          </a:prstGeom>
          <a:ln w="127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2FD6E-DB84-25C1-19CD-25C1C5346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77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313952-5D87-18B1-7180-A6A1DA4FC063}"/>
              </a:ext>
            </a:extLst>
          </p:cNvPr>
          <p:cNvSpPr txBox="1"/>
          <p:nvPr/>
        </p:nvSpPr>
        <p:spPr>
          <a:xfrm>
            <a:off x="226337" y="142995"/>
            <a:ext cx="1007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When the value of human capital correlates with aggregate trends, this can indicate systematic risk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F9E368-B112-D51A-6F74-BB47C9ED2F28}"/>
              </a:ext>
            </a:extLst>
          </p:cNvPr>
          <p:cNvSpPr txBox="1"/>
          <p:nvPr/>
        </p:nvSpPr>
        <p:spPr>
          <a:xfrm>
            <a:off x="226337" y="622828"/>
            <a:ext cx="100765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Systematic risk by industry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477517-12A6-608D-CF92-7C634DBC1C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2000" contrast="-21000"/>
                    </a14:imgEffect>
                  </a14:imgLayer>
                </a14:imgProps>
              </a:ext>
            </a:extLst>
          </a:blip>
          <a:srcRect t="681"/>
          <a:stretch/>
        </p:blipFill>
        <p:spPr>
          <a:xfrm>
            <a:off x="1814766" y="1428749"/>
            <a:ext cx="8457193" cy="53187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A0B9CE-EE47-5F78-BBBF-5E519D4CED69}"/>
              </a:ext>
            </a:extLst>
          </p:cNvPr>
          <p:cNvSpPr txBox="1"/>
          <p:nvPr/>
        </p:nvSpPr>
        <p:spPr>
          <a:xfrm>
            <a:off x="10620876" y="6439722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 = 69 industries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D5C011-1476-F6AD-544B-F0FC0E36C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56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313952-5D87-18B1-7180-A6A1DA4FC063}"/>
              </a:ext>
            </a:extLst>
          </p:cNvPr>
          <p:cNvSpPr txBox="1"/>
          <p:nvPr/>
        </p:nvSpPr>
        <p:spPr>
          <a:xfrm>
            <a:off x="226337" y="142995"/>
            <a:ext cx="1007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When the value of human capital correlates with aggregate trends, this can indicate systematic risk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F9E368-B112-D51A-6F74-BB47C9ED2F28}"/>
              </a:ext>
            </a:extLst>
          </p:cNvPr>
          <p:cNvSpPr txBox="1"/>
          <p:nvPr/>
        </p:nvSpPr>
        <p:spPr>
          <a:xfrm>
            <a:off x="226337" y="622828"/>
            <a:ext cx="100765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Systematic risk by firm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6C538D-AEE3-C9F5-FAEC-9C3DC15DE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9156" y="1392269"/>
            <a:ext cx="10194758" cy="50244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37924AD-FE45-16CB-739B-EDB7B2677C23}"/>
                  </a:ext>
                </a:extLst>
              </p:cNvPr>
              <p:cNvSpPr txBox="1"/>
              <p:nvPr/>
            </p:nvSpPr>
            <p:spPr>
              <a:xfrm>
                <a:off x="226337" y="3599542"/>
                <a:ext cx="1422400" cy="8733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The average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𝑔𝑤</m:t>
                        </m:r>
                      </m:sup>
                    </m:sSubSup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𝑟𝑒𝑠𝑡𝑟</m:t>
                        </m:r>
                      </m:sup>
                    </m:sSubSup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by</m:t>
                    </m:r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firm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37924AD-FE45-16CB-739B-EDB7B2677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37" y="3599542"/>
                <a:ext cx="1422400" cy="873316"/>
              </a:xfrm>
              <a:prstGeom prst="rect">
                <a:avLst/>
              </a:prstGeom>
              <a:blipFill>
                <a:blip r:embed="rId4"/>
                <a:stretch>
                  <a:fillRect l="-1770" t="-1429" r="-2655" b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>
            <a:extLst>
              <a:ext uri="{FF2B5EF4-FFF2-40B4-BE49-F238E27FC236}">
                <a16:creationId xmlns:a16="http://schemas.microsoft.com/office/drawing/2014/main" id="{04DFE1BF-FEBE-C92E-A097-B259F3C41996}"/>
              </a:ext>
            </a:extLst>
          </p:cNvPr>
          <p:cNvSpPr/>
          <p:nvPr/>
        </p:nvSpPr>
        <p:spPr>
          <a:xfrm rot="10800000">
            <a:off x="1598099" y="3599541"/>
            <a:ext cx="341696" cy="873316"/>
          </a:xfrm>
          <a:prstGeom prst="leftBrace">
            <a:avLst/>
          </a:prstGeom>
          <a:ln w="127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34C2F45-6F9D-6765-CA97-3967EC0CC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56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313952-5D87-18B1-7180-A6A1DA4FC063}"/>
              </a:ext>
            </a:extLst>
          </p:cNvPr>
          <p:cNvSpPr txBox="1"/>
          <p:nvPr/>
        </p:nvSpPr>
        <p:spPr>
          <a:xfrm>
            <a:off x="226337" y="142995"/>
            <a:ext cx="1007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When the value of human capital correlates with aggregate trends, this can indicate systematic risk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F9E368-B112-D51A-6F74-BB47C9ED2F28}"/>
              </a:ext>
            </a:extLst>
          </p:cNvPr>
          <p:cNvSpPr txBox="1"/>
          <p:nvPr/>
        </p:nvSpPr>
        <p:spPr>
          <a:xfrm>
            <a:off x="226337" y="622828"/>
            <a:ext cx="100765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Systematic risk by portfolio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34C2F45-6F9D-6765-CA97-3967EC0CC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CA7BAD-80E9-0745-62E6-39DF22F3B6E4}"/>
              </a:ext>
            </a:extLst>
          </p:cNvPr>
          <p:cNvSpPr txBox="1"/>
          <p:nvPr/>
        </p:nvSpPr>
        <p:spPr>
          <a:xfrm>
            <a:off x="3111108" y="2765722"/>
            <a:ext cx="2092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Tercile of correlation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66AA58-5D66-5C17-CCE2-D58B758C8C82}"/>
              </a:ext>
            </a:extLst>
          </p:cNvPr>
          <p:cNvSpPr txBox="1"/>
          <p:nvPr/>
        </p:nvSpPr>
        <p:spPr>
          <a:xfrm>
            <a:off x="3111108" y="3135054"/>
            <a:ext cx="584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94E28-C298-9DD6-B835-CDEC9E0B079A}"/>
              </a:ext>
            </a:extLst>
          </p:cNvPr>
          <p:cNvSpPr txBox="1"/>
          <p:nvPr/>
        </p:nvSpPr>
        <p:spPr>
          <a:xfrm>
            <a:off x="3111108" y="3494905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Medium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9A9C58-9230-32C2-A1E5-27748DAAAA9C}"/>
              </a:ext>
            </a:extLst>
          </p:cNvPr>
          <p:cNvSpPr txBox="1"/>
          <p:nvPr/>
        </p:nvSpPr>
        <p:spPr>
          <a:xfrm>
            <a:off x="3111108" y="3854756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High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4710FD-16EC-768C-5AE0-FFE112C005E1}"/>
              </a:ext>
            </a:extLst>
          </p:cNvPr>
          <p:cNvSpPr txBox="1"/>
          <p:nvPr/>
        </p:nvSpPr>
        <p:spPr>
          <a:xfrm>
            <a:off x="6339062" y="2389280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CAPM beta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AFF008-5B9C-A308-0E22-86CE7562270A}"/>
              </a:ext>
            </a:extLst>
          </p:cNvPr>
          <p:cNvSpPr txBox="1"/>
          <p:nvPr/>
        </p:nvSpPr>
        <p:spPr>
          <a:xfrm>
            <a:off x="5618363" y="2757409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35B5C7-17F8-F61D-4A5D-02D70503C865}"/>
              </a:ext>
            </a:extLst>
          </p:cNvPr>
          <p:cNvSpPr txBox="1"/>
          <p:nvPr/>
        </p:nvSpPr>
        <p:spPr>
          <a:xfrm>
            <a:off x="5618363" y="3135054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1.16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ADB2EF-453D-6C2D-D368-89F04391F77C}"/>
              </a:ext>
            </a:extLst>
          </p:cNvPr>
          <p:cNvSpPr txBox="1"/>
          <p:nvPr/>
        </p:nvSpPr>
        <p:spPr>
          <a:xfrm>
            <a:off x="5618363" y="3477111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1.27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CED108-D63E-B859-763D-D8ABEABFFAE1}"/>
              </a:ext>
            </a:extLst>
          </p:cNvPr>
          <p:cNvSpPr txBox="1"/>
          <p:nvPr/>
        </p:nvSpPr>
        <p:spPr>
          <a:xfrm>
            <a:off x="5618363" y="3819235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1.30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41CF4F7-E320-3B99-6D97-C291ABA59B5D}"/>
              </a:ext>
            </a:extLst>
          </p:cNvPr>
          <p:cNvCxnSpPr>
            <a:cxnSpLocks/>
          </p:cNvCxnSpPr>
          <p:nvPr/>
        </p:nvCxnSpPr>
        <p:spPr>
          <a:xfrm>
            <a:off x="2850230" y="3135054"/>
            <a:ext cx="5803319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AAFC5E2-E867-A7C5-EC5C-8DC11BB91FDB}"/>
              </a:ext>
            </a:extLst>
          </p:cNvPr>
          <p:cNvSpPr txBox="1"/>
          <p:nvPr/>
        </p:nvSpPr>
        <p:spPr>
          <a:xfrm>
            <a:off x="6197433" y="2760982"/>
            <a:ext cx="1017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Ave_corr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92A3C4-1D6D-F984-58CF-9E598CBB6888}"/>
              </a:ext>
            </a:extLst>
          </p:cNvPr>
          <p:cNvSpPr txBox="1"/>
          <p:nvPr/>
        </p:nvSpPr>
        <p:spPr>
          <a:xfrm>
            <a:off x="6418769" y="3135054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1.19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8EB56E-BE17-6EA0-7100-AA7C48F2F752}"/>
              </a:ext>
            </a:extLst>
          </p:cNvPr>
          <p:cNvSpPr txBox="1"/>
          <p:nvPr/>
        </p:nvSpPr>
        <p:spPr>
          <a:xfrm>
            <a:off x="6418769" y="3477111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1.23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E17A22-1871-5336-FD48-7919FE4D74B6}"/>
              </a:ext>
            </a:extLst>
          </p:cNvPr>
          <p:cNvSpPr txBox="1"/>
          <p:nvPr/>
        </p:nvSpPr>
        <p:spPr>
          <a:xfrm>
            <a:off x="6418769" y="3819235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1.32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E2F9B8-C30A-AD84-9D43-E4407BBDECA7}"/>
              </a:ext>
            </a:extLst>
          </p:cNvPr>
          <p:cNvSpPr txBox="1"/>
          <p:nvPr/>
        </p:nvSpPr>
        <p:spPr>
          <a:xfrm>
            <a:off x="7198891" y="2756242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GW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D185A04-55BF-1AC8-44E8-648534D114FD}"/>
              </a:ext>
            </a:extLst>
          </p:cNvPr>
          <p:cNvSpPr txBox="1"/>
          <p:nvPr/>
        </p:nvSpPr>
        <p:spPr>
          <a:xfrm>
            <a:off x="7221482" y="3135237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1.20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F23F95-4B5C-12F1-0476-84B50A77259D}"/>
              </a:ext>
            </a:extLst>
          </p:cNvPr>
          <p:cNvSpPr txBox="1"/>
          <p:nvPr/>
        </p:nvSpPr>
        <p:spPr>
          <a:xfrm>
            <a:off x="7221482" y="3477294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1.21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D7CD03-3006-1E6A-ABBF-E0E21245E92B}"/>
              </a:ext>
            </a:extLst>
          </p:cNvPr>
          <p:cNvSpPr txBox="1"/>
          <p:nvPr/>
        </p:nvSpPr>
        <p:spPr>
          <a:xfrm>
            <a:off x="7221482" y="3819418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1.29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F97FD81-C606-4D3A-86B1-CE1E2A287C84}"/>
              </a:ext>
            </a:extLst>
          </p:cNvPr>
          <p:cNvSpPr txBox="1"/>
          <p:nvPr/>
        </p:nvSpPr>
        <p:spPr>
          <a:xfrm>
            <a:off x="7852016" y="2762835"/>
            <a:ext cx="648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Restr</a:t>
            </a:r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415ADCE-DE97-17EE-1724-37653470FE09}"/>
              </a:ext>
            </a:extLst>
          </p:cNvPr>
          <p:cNvSpPr txBox="1"/>
          <p:nvPr/>
        </p:nvSpPr>
        <p:spPr>
          <a:xfrm>
            <a:off x="7904862" y="3132167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1.20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76EAAA2-FED3-62F8-B5E1-C6AC396B1A70}"/>
              </a:ext>
            </a:extLst>
          </p:cNvPr>
          <p:cNvSpPr txBox="1"/>
          <p:nvPr/>
        </p:nvSpPr>
        <p:spPr>
          <a:xfrm>
            <a:off x="7904862" y="3474224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1.23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FF17668-9D13-52DF-B6B1-2FAA91719906}"/>
              </a:ext>
            </a:extLst>
          </p:cNvPr>
          <p:cNvSpPr txBox="1"/>
          <p:nvPr/>
        </p:nvSpPr>
        <p:spPr>
          <a:xfrm>
            <a:off x="7904862" y="3816348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1.32</a:t>
            </a:r>
          </a:p>
        </p:txBody>
      </p:sp>
    </p:spTree>
    <p:extLst>
      <p:ext uri="{BB962C8B-B14F-4D97-AF65-F5344CB8AC3E}">
        <p14:creationId xmlns:p14="http://schemas.microsoft.com/office/powerpoint/2010/main" val="2213676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313952-5D87-18B1-7180-A6A1DA4FC063}"/>
              </a:ext>
            </a:extLst>
          </p:cNvPr>
          <p:cNvSpPr txBox="1"/>
          <p:nvPr/>
        </p:nvSpPr>
        <p:spPr>
          <a:xfrm>
            <a:off x="226337" y="142995"/>
            <a:ext cx="1007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When the value of human capital correlates with aggregate trends, this can indicate systematic risk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F9E368-B112-D51A-6F74-BB47C9ED2F28}"/>
              </a:ext>
            </a:extLst>
          </p:cNvPr>
          <p:cNvSpPr txBox="1"/>
          <p:nvPr/>
        </p:nvSpPr>
        <p:spPr>
          <a:xfrm>
            <a:off x="226337" y="622828"/>
            <a:ext cx="100765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Is it capital productivity?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FD159C-7833-3437-C72C-2B4D34198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8343" y="1578476"/>
            <a:ext cx="4778362" cy="50073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B598F1-FC95-E872-AE53-FCC9909F1AE6}"/>
              </a:ext>
            </a:extLst>
          </p:cNvPr>
          <p:cNvSpPr txBox="1"/>
          <p:nvPr/>
        </p:nvSpPr>
        <p:spPr>
          <a:xfrm>
            <a:off x="1197428" y="3954752"/>
            <a:ext cx="3062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Correlation of goodwill impairment + restructuring charges with Capital Productivity (BLS)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19F712-6394-53D0-AF2F-0E2D68541536}"/>
              </a:ext>
            </a:extLst>
          </p:cNvPr>
          <p:cNvSpPr txBox="1"/>
          <p:nvPr/>
        </p:nvSpPr>
        <p:spPr>
          <a:xfrm>
            <a:off x="1197428" y="2700355"/>
            <a:ext cx="2866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Average of the correlations of goodwill impairment and restructuring charges with Capital Productivity (BLS)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7A1217A-3A64-3322-4B19-5A7D4287338C}"/>
              </a:ext>
            </a:extLst>
          </p:cNvPr>
          <p:cNvCxnSpPr>
            <a:cxnSpLocks/>
          </p:cNvCxnSpPr>
          <p:nvPr/>
        </p:nvCxnSpPr>
        <p:spPr>
          <a:xfrm>
            <a:off x="3860800" y="3313209"/>
            <a:ext cx="399142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E80877B-85CF-A659-C6BC-AEA0DA454C6A}"/>
              </a:ext>
            </a:extLst>
          </p:cNvPr>
          <p:cNvCxnSpPr>
            <a:cxnSpLocks/>
          </p:cNvCxnSpPr>
          <p:nvPr/>
        </p:nvCxnSpPr>
        <p:spPr>
          <a:xfrm>
            <a:off x="3860800" y="4554916"/>
            <a:ext cx="399142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2749DAC-52A6-F600-E623-AC9C2E941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16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32C29-3988-4185-246E-B6E73E36E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4858" y="5560218"/>
            <a:ext cx="9144000" cy="1049792"/>
          </a:xfrm>
        </p:spPr>
        <p:txBody>
          <a:bodyPr/>
          <a:lstStyle/>
          <a:p>
            <a:r>
              <a:rPr lang="en-US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4153161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939</TotalTime>
  <Words>916</Words>
  <Application>Microsoft Office PowerPoint</Application>
  <PresentationFormat>Widescreen</PresentationFormat>
  <Paragraphs>172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 Math</vt:lpstr>
      <vt:lpstr>Garamond</vt:lpstr>
      <vt:lpstr>Palatino</vt:lpstr>
      <vt:lpstr>Office Theme</vt:lpstr>
      <vt:lpstr>Can goodwill and restructuring charges tell us about systematic risk?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goodwill and restructuring charges tell us about systematic risk?</dc:title>
  <dc:creator>Vivek Raval</dc:creator>
  <cp:lastModifiedBy>Raval, Vivek</cp:lastModifiedBy>
  <cp:revision>10</cp:revision>
  <dcterms:created xsi:type="dcterms:W3CDTF">2023-05-02T01:44:35Z</dcterms:created>
  <dcterms:modified xsi:type="dcterms:W3CDTF">2023-05-05T16:24:52Z</dcterms:modified>
</cp:coreProperties>
</file>