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5" r:id="rId4"/>
  </p:sldMasterIdLst>
  <p:notesMasterIdLst>
    <p:notesMasterId r:id="rId17"/>
  </p:notesMasterIdLst>
  <p:sldIdLst>
    <p:sldId id="258" r:id="rId5"/>
    <p:sldId id="276" r:id="rId6"/>
    <p:sldId id="277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46" autoAdjust="0"/>
    <p:restoredTop sz="95510" autoAdjust="0"/>
  </p:normalViewPr>
  <p:slideViewPr>
    <p:cSldViewPr snapToGrid="0">
      <p:cViewPr>
        <p:scale>
          <a:sx n="76" d="100"/>
          <a:sy n="76" d="100"/>
        </p:scale>
        <p:origin x="1008" y="18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1526-FEC7-0F49-ADB6-78F00A01C77B}" type="datetimeFigureOut">
              <a:rPr lang="en-US" smtClean="0"/>
              <a:t>8/9/23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A05A9-1F6F-FF48-AABD-A6E72DE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204A-BC71-9243-B7FF-A32DBAC2FA6D}" type="datetime1">
              <a:rPr lang="en-US" smtClean="0"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791" y="111497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5A9F-E0F4-3648-A5F3-57047D8AE586}" type="datetime1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4879" y="4762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56F8-117B-1646-9323-4D426F8EF2D7}" type="datetime1">
              <a:rPr lang="en-US" smtClean="0"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E25E-3BCC-FB4F-BD96-A959EC644800}" type="datetime1">
              <a:rPr lang="en-US" smtClean="0"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0637-57F5-BA48-B6C9-EAD8F0ACB1CC}" type="datetime1">
              <a:rPr lang="en-US" smtClean="0"/>
              <a:t>8/9/23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44D2B-3823-264F-AFC0-9C0C652436D7}" type="datetime1">
              <a:rPr lang="en-US" smtClean="0"/>
              <a:t>8/9/23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C8C98-3B52-EA4F-87A3-D19ABA7E2F1E}" type="datetime1">
              <a:rPr lang="en-US" smtClean="0"/>
              <a:t>8/9/23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2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63AC-4D3D-FB4A-B634-82204330A68D}" type="datetime1">
              <a:rPr lang="en-US" smtClean="0"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5E4C-6683-F943-A9EC-C5A4EE1067C9}" type="datetime1">
              <a:rPr lang="en-US" smtClean="0"/>
              <a:t>8/9/23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2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D0641-479F-ED4E-8D03-BC05A15B8D96}" type="datetime1">
              <a:rPr lang="en-US" smtClean="0"/>
              <a:t>8/9/23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1334-D481-6849-ADFA-6B9311203C9D}" type="datetime1">
              <a:rPr lang="en-US" smtClean="0"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2629CED9-AF9A-8A46-9B82-A1446FAB0612}" type="datetime1">
              <a:rPr lang="en-US" smtClean="0"/>
              <a:t>8/9/23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baseline="0">
          <a:solidFill>
            <a:schemeClr val="tx1"/>
          </a:solidFill>
          <a:latin typeface="Palatino" pitchFamily="2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17/06/relationships/model3d" Target="../media/model3d2.glb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17/06/relationships/model3d" Target="../media/model3d2.glb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17/06/relationships/model3d" Target="../media/model3d6.glb"/><Relationship Id="rId2" Type="http://schemas.microsoft.com/office/2017/06/relationships/model3d" Target="../media/model3d3.glb"/><Relationship Id="rId1" Type="http://schemas.openxmlformats.org/officeDocument/2006/relationships/slideLayout" Target="../slideLayouts/slideLayout2.xml"/><Relationship Id="rId6" Type="http://schemas.microsoft.com/office/2017/06/relationships/model3d" Target="../media/model3d1.glb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17/06/relationships/model3d" Target="../media/model3d5.glb"/><Relationship Id="rId4" Type="http://schemas.microsoft.com/office/2017/06/relationships/model3d" Target="../media/model3d4.glb"/><Relationship Id="rId9" Type="http://schemas.openxmlformats.org/officeDocument/2006/relationships/image" Target="../media/image6.png"/><Relationship Id="rId14" Type="http://schemas.microsoft.com/office/2017/06/relationships/model3d" Target="../media/model3d7.glb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17/06/relationships/model3d" Target="../media/model3d2.glb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12" Type="http://schemas.microsoft.com/office/2017/06/relationships/model3d" Target="../media/model3d8.glb"/><Relationship Id="rId2" Type="http://schemas.microsoft.com/office/2017/06/relationships/model3d" Target="../media/model3d3.glb"/><Relationship Id="rId1" Type="http://schemas.openxmlformats.org/officeDocument/2006/relationships/slideLayout" Target="../slideLayouts/slideLayout2.xml"/><Relationship Id="rId6" Type="http://schemas.microsoft.com/office/2017/06/relationships/model3d" Target="../media/model3d1.glb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8.png"/><Relationship Id="rId10" Type="http://schemas.microsoft.com/office/2017/06/relationships/model3d" Target="../media/model3d5.glb"/><Relationship Id="rId4" Type="http://schemas.microsoft.com/office/2017/06/relationships/model3d" Target="../media/model3d4.glb"/><Relationship Id="rId9" Type="http://schemas.openxmlformats.org/officeDocument/2006/relationships/image" Target="../media/image11.png"/><Relationship Id="rId14" Type="http://schemas.microsoft.com/office/2017/06/relationships/model3d" Target="../media/model3d6.glb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17/06/relationships/model3d" Target="../media/model3d2.glb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microsoft.com/office/2017/06/relationships/model3d" Target="../media/model3d8.glb"/><Relationship Id="rId17" Type="http://schemas.openxmlformats.org/officeDocument/2006/relationships/image" Target="../media/image15.png"/><Relationship Id="rId2" Type="http://schemas.microsoft.com/office/2017/06/relationships/model3d" Target="../media/model3d3.glb"/><Relationship Id="rId16" Type="http://schemas.microsoft.com/office/2017/06/relationships/model3d" Target="../media/model3d9.glb"/><Relationship Id="rId1" Type="http://schemas.openxmlformats.org/officeDocument/2006/relationships/slideLayout" Target="../slideLayouts/slideLayout2.xml"/><Relationship Id="rId6" Type="http://schemas.microsoft.com/office/2017/06/relationships/model3d" Target="../media/model3d1.glb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8.png"/><Relationship Id="rId10" Type="http://schemas.microsoft.com/office/2017/06/relationships/model3d" Target="../media/model3d5.glb"/><Relationship Id="rId4" Type="http://schemas.microsoft.com/office/2017/06/relationships/model3d" Target="../media/model3d4.glb"/><Relationship Id="rId9" Type="http://schemas.openxmlformats.org/officeDocument/2006/relationships/image" Target="../media/image14.png"/><Relationship Id="rId14" Type="http://schemas.microsoft.com/office/2017/06/relationships/model3d" Target="../media/model3d6.glb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17/06/relationships/model3d" Target="../media/model3d2.glb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microsoft.com/office/2017/06/relationships/model3d" Target="../media/model3d8.glb"/><Relationship Id="rId17" Type="http://schemas.openxmlformats.org/officeDocument/2006/relationships/image" Target="../media/image15.png"/><Relationship Id="rId2" Type="http://schemas.microsoft.com/office/2017/06/relationships/model3d" Target="../media/model3d3.glb"/><Relationship Id="rId16" Type="http://schemas.microsoft.com/office/2017/06/relationships/model3d" Target="../media/model3d9.glb"/><Relationship Id="rId1" Type="http://schemas.openxmlformats.org/officeDocument/2006/relationships/slideLayout" Target="../slideLayouts/slideLayout2.xml"/><Relationship Id="rId6" Type="http://schemas.microsoft.com/office/2017/06/relationships/model3d" Target="../media/model3d1.glb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8.png"/><Relationship Id="rId10" Type="http://schemas.microsoft.com/office/2017/06/relationships/model3d" Target="../media/model3d5.glb"/><Relationship Id="rId4" Type="http://schemas.microsoft.com/office/2017/06/relationships/model3d" Target="../media/model3d4.glb"/><Relationship Id="rId9" Type="http://schemas.openxmlformats.org/officeDocument/2006/relationships/image" Target="../media/image17.png"/><Relationship Id="rId14" Type="http://schemas.microsoft.com/office/2017/06/relationships/model3d" Target="../media/model3d6.glb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17/06/relationships/model3d" Target="../media/model3d2.glb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12" Type="http://schemas.microsoft.com/office/2017/06/relationships/model3d" Target="../media/model3d8.glb"/><Relationship Id="rId17" Type="http://schemas.openxmlformats.org/officeDocument/2006/relationships/image" Target="../media/image20.png"/><Relationship Id="rId2" Type="http://schemas.microsoft.com/office/2017/06/relationships/model3d" Target="../media/model3d3.glb"/><Relationship Id="rId16" Type="http://schemas.microsoft.com/office/2017/06/relationships/model3d" Target="../media/model3d10.glb"/><Relationship Id="rId1" Type="http://schemas.openxmlformats.org/officeDocument/2006/relationships/slideLayout" Target="../slideLayouts/slideLayout2.xml"/><Relationship Id="rId6" Type="http://schemas.microsoft.com/office/2017/06/relationships/model3d" Target="../media/model3d1.glb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8.png"/><Relationship Id="rId10" Type="http://schemas.microsoft.com/office/2017/06/relationships/model3d" Target="../media/model3d5.glb"/><Relationship Id="rId4" Type="http://schemas.microsoft.com/office/2017/06/relationships/model3d" Target="../media/model3d4.glb"/><Relationship Id="rId9" Type="http://schemas.openxmlformats.org/officeDocument/2006/relationships/image" Target="../media/image19.png"/><Relationship Id="rId14" Type="http://schemas.microsoft.com/office/2017/06/relationships/model3d" Target="../media/model3d6.glb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17/06/relationships/model3d" Target="../media/model3d2.glb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microsoft.com/office/2017/06/relationships/model3d" Target="../media/model3d8.glb"/><Relationship Id="rId17" Type="http://schemas.openxmlformats.org/officeDocument/2006/relationships/image" Target="../media/image20.png"/><Relationship Id="rId2" Type="http://schemas.microsoft.com/office/2017/06/relationships/model3d" Target="../media/model3d3.glb"/><Relationship Id="rId16" Type="http://schemas.microsoft.com/office/2017/06/relationships/model3d" Target="../media/model3d10.glb"/><Relationship Id="rId1" Type="http://schemas.openxmlformats.org/officeDocument/2006/relationships/slideLayout" Target="../slideLayouts/slideLayout2.xml"/><Relationship Id="rId6" Type="http://schemas.microsoft.com/office/2017/06/relationships/model3d" Target="../media/model3d1.glb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8.png"/><Relationship Id="rId10" Type="http://schemas.microsoft.com/office/2017/06/relationships/model3d" Target="../media/model3d5.glb"/><Relationship Id="rId4" Type="http://schemas.microsoft.com/office/2017/06/relationships/model3d" Target="../media/model3d4.glb"/><Relationship Id="rId9" Type="http://schemas.openxmlformats.org/officeDocument/2006/relationships/image" Target="../media/image17.png"/><Relationship Id="rId14" Type="http://schemas.microsoft.com/office/2017/06/relationships/model3d" Target="../media/model3d6.glb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microsoft.com/office/2017/06/relationships/model3d" Target="../media/model3d2.glb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17/06/relationships/model3d" Target="../media/model3d2.glb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microsoft.com/office/2017/06/relationships/model3d" Target="../media/model3d2.glb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microsoft.com/office/2017/06/relationships/model3d" Target="../media/model3d2.glb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microsoft.com/office/2017/06/relationships/model3d" Target="../media/model3d2.glb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3A293-BCC4-296A-9B09-672FDAFE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1" y="550488"/>
            <a:ext cx="10864646" cy="2117477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j-lt"/>
              </a:rPr>
              <a:t>Discussion: The bright side of career concern: CEO tenure and narrative disclosure complexity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5CDE1-0B9B-7250-5B1E-48414C4FD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3322" y="4791576"/>
            <a:ext cx="6805357" cy="1241822"/>
          </a:xfrm>
        </p:spPr>
        <p:txBody>
          <a:bodyPr/>
          <a:lstStyle/>
          <a:p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Vivek Raval</a:t>
            </a:r>
          </a:p>
          <a:p>
            <a:r>
              <a:rPr lang="en-US" dirty="0">
                <a:latin typeface="+mj-lt"/>
              </a:rPr>
              <a:t>August 9, 2023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Model 3" descr="Male Shark Costume">
                <a:extLst>
                  <a:ext uri="{FF2B5EF4-FFF2-40B4-BE49-F238E27FC236}">
                    <a16:creationId xmlns:a16="http://schemas.microsoft.com/office/drawing/2014/main" id="{BFCC66A1-7DEF-5574-E5B4-86DC7B3EDE6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5814858"/>
                  </p:ext>
                </p:extLst>
              </p:nvPr>
            </p:nvGraphicFramePr>
            <p:xfrm>
              <a:off x="2680862" y="4361512"/>
              <a:ext cx="1620817" cy="2101951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620817" cy="2101951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856883" ay="-2045601" az="-48730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13550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Model 3" descr="Male Shark Costume">
                <a:extLst>
                  <a:ext uri="{FF2B5EF4-FFF2-40B4-BE49-F238E27FC236}">
                    <a16:creationId xmlns:a16="http://schemas.microsoft.com/office/drawing/2014/main" id="{BFCC66A1-7DEF-5574-E5B4-86DC7B3EDE6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80862" y="4361512"/>
                <a:ext cx="1620817" cy="21019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Vulture - color">
                <a:extLst>
                  <a:ext uri="{FF2B5EF4-FFF2-40B4-BE49-F238E27FC236}">
                    <a16:creationId xmlns:a16="http://schemas.microsoft.com/office/drawing/2014/main" id="{78B00554-AE10-B377-24A5-257836F2CE4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1509266"/>
                  </p:ext>
                </p:extLst>
              </p:nvPr>
            </p:nvGraphicFramePr>
            <p:xfrm>
              <a:off x="7890323" y="4361512"/>
              <a:ext cx="1900816" cy="2078226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900816" cy="2078226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755592" ay="1591366" az="341826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59887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Vulture - color">
                <a:extLst>
                  <a:ext uri="{FF2B5EF4-FFF2-40B4-BE49-F238E27FC236}">
                    <a16:creationId xmlns:a16="http://schemas.microsoft.com/office/drawing/2014/main" id="{78B00554-AE10-B377-24A5-257836F2CE4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90323" y="4361512"/>
                <a:ext cx="1900816" cy="20782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4430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entr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0" presetClass="entr" presetSubtype="25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0"/>
                                          </p:val>
                                        </p:tav>
                                        <p:tav tm="3330">
                                          <p:val>
                                            <p:fltVal val="19.9349"/>
                                          </p:val>
                                        </p:tav>
                                        <p:tav tm="6660">
                                          <p:val>
                                            <p:fltVal val="19.7456"/>
                                          </p:val>
                                        </p:tav>
                                        <p:tav tm="9990">
                                          <p:val>
                                            <p:fltVal val="19.441"/>
                                          </p:val>
                                        </p:tav>
                                        <p:tav tm="13320">
                                          <p:val>
                                            <p:fltVal val="19.0299"/>
                                          </p:val>
                                        </p:tav>
                                        <p:tav tm="16650">
                                          <p:val>
                                            <p:fltVal val="18.5212"/>
                                          </p:val>
                                        </p:tav>
                                        <p:tav tm="19970">
                                          <p:val>
                                            <p:fltVal val="17.9257"/>
                                          </p:val>
                                        </p:tav>
                                        <p:tav tm="23290">
                                          <p:val>
                                            <p:fltVal val="17.2507"/>
                                          </p:val>
                                        </p:tav>
                                        <p:tav tm="26620">
                                          <p:val>
                                            <p:fltVal val="16.5027"/>
                                          </p:val>
                                        </p:tav>
                                        <p:tav tm="29950">
                                          <p:val>
                                            <p:fltVal val="15.6925"/>
                                          </p:val>
                                        </p:tav>
                                        <p:tav tm="33280">
                                          <p:val>
                                            <p:fltVal val="14.829"/>
                                          </p:val>
                                        </p:tav>
                                        <p:tav tm="36610">
                                          <p:val>
                                            <p:fltVal val="13.9209"/>
                                          </p:val>
                                        </p:tav>
                                        <p:tav tm="39940">
                                          <p:val>
                                            <p:fltVal val="12.9772"/>
                                          </p:val>
                                        </p:tav>
                                        <p:tav tm="43270">
                                          <p:val>
                                            <p:fltVal val="12.0068"/>
                                          </p:val>
                                        </p:tav>
                                        <p:tav tm="46600">
                                          <p:val>
                                            <p:fltVal val="11.0184"/>
                                          </p:val>
                                        </p:tav>
                                        <p:tav tm="49930">
                                          <p:val>
                                            <p:fltVal val="10.0209"/>
                                          </p:val>
                                        </p:tav>
                                        <p:tav tm="53250">
                                          <p:val>
                                            <p:fltVal val="9.0263"/>
                                          </p:val>
                                        </p:tav>
                                        <p:tav tm="56580">
                                          <p:val>
                                            <p:fltVal val="8.0373"/>
                                          </p:val>
                                        </p:tav>
                                        <p:tav tm="59900">
                                          <p:val>
                                            <p:fltVal val="7.0688"/>
                                          </p:val>
                                        </p:tav>
                                        <p:tav tm="63220">
                                          <p:val>
                                            <p:fltVal val="6.1264"/>
                                          </p:val>
                                        </p:tav>
                                        <p:tav tm="66540">
                                          <p:val>
                                            <p:fltVal val="5.2189"/>
                                          </p:val>
                                        </p:tav>
                                        <p:tav tm="69870">
                                          <p:val>
                                            <p:fltVal val="4.3528"/>
                                          </p:val>
                                        </p:tav>
                                        <p:tav tm="73190">
                                          <p:val>
                                            <p:fltVal val="3.5418"/>
                                          </p:val>
                                        </p:tav>
                                        <p:tav tm="76510">
                                          <p:val>
                                            <p:fltVal val="2.7922"/>
                                          </p:val>
                                        </p:tav>
                                        <p:tav tm="79830">
                                          <p:val>
                                            <p:fltVal val="2.1127"/>
                                          </p:val>
                                        </p:tav>
                                        <p:tav tm="83160">
                                          <p:val>
                                            <p:fltVal val="1.5104"/>
                                          </p:val>
                                        </p:tav>
                                        <p:tav tm="86480">
                                          <p:val>
                                            <p:fltVal val="0.9978"/>
                                          </p:val>
                                        </p:tav>
                                        <p:tav tm="89800">
                                          <p:val>
                                            <p:fltVal val="0.5817"/>
                                          </p:val>
                                        </p:tav>
                                        <p:tav tm="93120">
                                          <p:val>
                                            <p:fltVal val="0.2709"/>
                                          </p:val>
                                        </p:tav>
                                        <p:tav tm="96450">
                                          <p:val>
                                            <p:fltVal val="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4104156"/>
                  </p:ext>
                </p:extLst>
              </p:nvPr>
            </p:nvGraphicFramePr>
            <p:xfrm>
              <a:off x="4853768" y="5628513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53768" y="5628513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2457703"/>
                  </p:ext>
                </p:extLst>
              </p:nvPr>
            </p:nvGraphicFramePr>
            <p:xfrm>
              <a:off x="6271387" y="5589196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71387" y="5589196"/>
                <a:ext cx="1296069" cy="118730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86" y="293658"/>
            <a:ext cx="7886700" cy="633495"/>
          </a:xfrm>
        </p:spPr>
        <p:txBody>
          <a:bodyPr/>
          <a:lstStyle/>
          <a:p>
            <a:r>
              <a:rPr lang="en-US" dirty="0"/>
              <a:t>Premise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</a:t>
            </a:fld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36287423"/>
                  </p:ext>
                </p:extLst>
              </p:nvPr>
            </p:nvGraphicFramePr>
            <p:xfrm>
              <a:off x="5298051" y="1467952"/>
              <a:ext cx="1595898" cy="2119960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595898" cy="2119960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590775" ay="2200402" az="355019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1355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98051" y="1467952"/>
                <a:ext cx="1595898" cy="21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54377886"/>
                  </p:ext>
                </p:extLst>
              </p:nvPr>
            </p:nvGraphicFramePr>
            <p:xfrm rot="20153027">
              <a:off x="11269428" y="429944"/>
              <a:ext cx="2154259" cy="2103571"/>
            </p:xfrm>
            <a:graphic>
              <a:graphicData uri="http://schemas.microsoft.com/office/drawing/2017/model3d">
                <am3d:model3d r:embed="rId8">
                  <am3d:spPr>
                    <a:xfrm rot="20153027">
                      <a:off x="0" y="0"/>
                      <a:ext cx="2154259" cy="2103571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539796" ay="-2005335" az="-299031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35988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rot="20153027">
                <a:off x="11269428" y="429944"/>
                <a:ext cx="2154259" cy="2103571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B980535-4B9D-0303-7B17-ADF0B91F2639}"/>
              </a:ext>
            </a:extLst>
          </p:cNvPr>
          <p:cNvSpPr txBox="1"/>
          <p:nvPr/>
        </p:nvSpPr>
        <p:spPr>
          <a:xfrm>
            <a:off x="5125811" y="946816"/>
            <a:ext cx="1940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 new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5646566"/>
                  </p:ext>
                </p:extLst>
              </p:nvPr>
            </p:nvGraphicFramePr>
            <p:xfrm>
              <a:off x="4472109" y="1476148"/>
              <a:ext cx="790442" cy="799373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790442" cy="799373"/>
                    </a:xfrm>
                    <a:prstGeom prst="rect">
                      <a:avLst/>
                    </a:prstGeom>
                  </am3d:spPr>
                  <am3d:camera>
                    <am3d:pos x="0" y="0" z="806962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550" d="1000000"/>
                    <am3d:preTrans dx="1" dy="-17999996" dz="4"/>
                    <am3d:scale>
                      <am3d:sx n="1000000" d="1000000"/>
                      <am3d:sy n="1000000" d="1000000"/>
                      <am3d:sz n="1000000" d="1000000"/>
                    </am3d:scale>
                    <am3d:rot ax="154996" ay="874165" az="39013"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13799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72109" y="1476148"/>
                <a:ext cx="790442" cy="799373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2D0590A-7CAD-2792-A60C-353821EE49EE}"/>
              </a:ext>
            </a:extLst>
          </p:cNvPr>
          <p:cNvSpPr txBox="1"/>
          <p:nvPr/>
        </p:nvSpPr>
        <p:spPr>
          <a:xfrm>
            <a:off x="2898889" y="4251748"/>
            <a:ext cx="2649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 a conference call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BD1674-1BBE-7987-87BD-26D3078073E6}"/>
              </a:ext>
            </a:extLst>
          </p:cNvPr>
          <p:cNvSpPr txBox="1"/>
          <p:nvPr/>
        </p:nvSpPr>
        <p:spPr>
          <a:xfrm>
            <a:off x="4753909" y="3587196"/>
            <a:ext cx="2747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worried about my job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27879066"/>
                  </p:ext>
                </p:extLst>
              </p:nvPr>
            </p:nvGraphicFramePr>
            <p:xfrm>
              <a:off x="5337242" y="3753015"/>
              <a:ext cx="1307303" cy="1206741"/>
            </p:xfrm>
            <a:graphic>
              <a:graphicData uri="http://schemas.microsoft.com/office/drawing/2017/model3d">
                <am3d:model3d r:embed="rId12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37242" y="3753015"/>
                <a:ext cx="1307303" cy="1206741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71D100F-DF8C-9D62-9147-E472502BCD70}"/>
              </a:ext>
            </a:extLst>
          </p:cNvPr>
          <p:cNvSpPr txBox="1"/>
          <p:nvPr/>
        </p:nvSpPr>
        <p:spPr>
          <a:xfrm>
            <a:off x="4615742" y="5245691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AAB6A1-44E9-22D6-AE21-BE0485E0D82B}"/>
              </a:ext>
            </a:extLst>
          </p:cNvPr>
          <p:cNvSpPr txBox="1"/>
          <p:nvPr/>
        </p:nvSpPr>
        <p:spPr>
          <a:xfrm>
            <a:off x="6239582" y="5249557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9344AD9-78EC-5306-8A29-B3BF5AC142B2}"/>
              </a:ext>
            </a:extLst>
          </p:cNvPr>
          <p:cNvCxnSpPr>
            <a:cxnSpLocks/>
          </p:cNvCxnSpPr>
          <p:nvPr/>
        </p:nvCxnSpPr>
        <p:spPr>
          <a:xfrm flipH="1">
            <a:off x="5176494" y="4781195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5EB2333-EAED-C46D-A14A-4A7980DC4890}"/>
              </a:ext>
            </a:extLst>
          </p:cNvPr>
          <p:cNvCxnSpPr>
            <a:cxnSpLocks/>
          </p:cNvCxnSpPr>
          <p:nvPr/>
        </p:nvCxnSpPr>
        <p:spPr>
          <a:xfrm>
            <a:off x="6239583" y="4802921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836FA6B-9B72-B4AB-DC71-CCF2CB2004E5}"/>
              </a:ext>
            </a:extLst>
          </p:cNvPr>
          <p:cNvSpPr txBox="1"/>
          <p:nvPr/>
        </p:nvSpPr>
        <p:spPr>
          <a:xfrm>
            <a:off x="8686853" y="2515121"/>
            <a:ext cx="2039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bright side of career concerns!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1" name="3D Model 30" descr="Summer">
                <a:extLst>
                  <a:ext uri="{FF2B5EF4-FFF2-40B4-BE49-F238E27FC236}">
                    <a16:creationId xmlns:a16="http://schemas.microsoft.com/office/drawing/2014/main" id="{9B4086E3-594D-87FB-52FD-390B8D23016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06604512"/>
                  </p:ext>
                </p:extLst>
              </p:nvPr>
            </p:nvGraphicFramePr>
            <p:xfrm>
              <a:off x="9743164" y="2770146"/>
              <a:ext cx="3629992" cy="4103845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3629992" cy="4103845"/>
                    </a:xfrm>
                    <a:prstGeom prst="rect">
                      <a:avLst/>
                    </a:prstGeom>
                  </am3d:spPr>
                  <am3d:camera>
                    <am3d:pos x="0" y="0" z="6255254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672592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905052" ay="-1787846" az="-457719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542826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1" name="3D Model 30" descr="Summer">
                <a:extLst>
                  <a:ext uri="{FF2B5EF4-FFF2-40B4-BE49-F238E27FC236}">
                    <a16:creationId xmlns:a16="http://schemas.microsoft.com/office/drawing/2014/main" id="{9B4086E3-594D-87FB-52FD-390B8D23016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743164" y="2770146"/>
                <a:ext cx="3629992" cy="410384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462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0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40"/>
                                          </p:val>
                                        </p:tav>
                                        <p:tav tm="3330">
                                          <p:val>
                                            <p:fltVal val="39.8698"/>
                                          </p:val>
                                        </p:tav>
                                        <p:tav tm="6660">
                                          <p:val>
                                            <p:fltVal val="39.4913"/>
                                          </p:val>
                                        </p:tav>
                                        <p:tav tm="9990">
                                          <p:val>
                                            <p:fltVal val="38.8821"/>
                                          </p:val>
                                        </p:tav>
                                        <p:tav tm="13320">
                                          <p:val>
                                            <p:fltVal val="38.0599"/>
                                          </p:val>
                                        </p:tav>
                                        <p:tav tm="16650">
                                          <p:val>
                                            <p:fltVal val="37.0425"/>
                                          </p:val>
                                        </p:tav>
                                        <p:tav tm="19970">
                                          <p:val>
                                            <p:fltVal val="35.8515"/>
                                          </p:val>
                                        </p:tav>
                                        <p:tav tm="23290">
                                          <p:val>
                                            <p:fltVal val="34.5015"/>
                                          </p:val>
                                        </p:tav>
                                        <p:tav tm="26620">
                                          <p:val>
                                            <p:fltVal val="33.0055"/>
                                          </p:val>
                                        </p:tav>
                                        <p:tav tm="29950">
                                          <p:val>
                                            <p:fltVal val="31.3851"/>
                                          </p:val>
                                        </p:tav>
                                        <p:tav tm="33280">
                                          <p:val>
                                            <p:fltVal val="29.658"/>
                                          </p:val>
                                        </p:tav>
                                        <p:tav tm="36610">
                                          <p:val>
                                            <p:fltVal val="27.8419"/>
                                          </p:val>
                                        </p:tav>
                                        <p:tav tm="39940">
                                          <p:val>
                                            <p:fltVal val="25.9545"/>
                                          </p:val>
                                        </p:tav>
                                        <p:tav tm="43270">
                                          <p:val>
                                            <p:fltVal val="24.0136"/>
                                          </p:val>
                                        </p:tav>
                                        <p:tav tm="46600">
                                          <p:val>
                                            <p:fltVal val="22.0368"/>
                                          </p:val>
                                        </p:tav>
                                        <p:tav tm="49930">
                                          <p:val>
                                            <p:fltVal val="20.0419"/>
                                          </p:val>
                                        </p:tav>
                                        <p:tav tm="53250">
                                          <p:val>
                                            <p:fltVal val="18.0527"/>
                                          </p:val>
                                        </p:tav>
                                        <p:tav tm="56580">
                                          <p:val>
                                            <p:fltVal val="16.0747"/>
                                          </p:val>
                                        </p:tav>
                                        <p:tav tm="59900">
                                          <p:val>
                                            <p:fltVal val="14.1376"/>
                                          </p:val>
                                        </p:tav>
                                        <p:tav tm="63220">
                                          <p:val>
                                            <p:fltVal val="12.2528"/>
                                          </p:val>
                                        </p:tav>
                                        <p:tav tm="66540">
                                          <p:val>
                                            <p:fltVal val="10.4379"/>
                                          </p:val>
                                        </p:tav>
                                        <p:tav tm="69870">
                                          <p:val>
                                            <p:fltVal val="8.7056"/>
                                          </p:val>
                                        </p:tav>
                                        <p:tav tm="73190">
                                          <p:val>
                                            <p:fltVal val="7.0836"/>
                                          </p:val>
                                        </p:tav>
                                        <p:tav tm="76510">
                                          <p:val>
                                            <p:fltVal val="5.5844"/>
                                          </p:val>
                                        </p:tav>
                                        <p:tav tm="79830">
                                          <p:val>
                                            <p:fltVal val="4.2254"/>
                                          </p:val>
                                        </p:tav>
                                        <p:tav tm="83160">
                                          <p:val>
                                            <p:fltVal val="3.0209"/>
                                          </p:val>
                                        </p:tav>
                                        <p:tav tm="86480">
                                          <p:val>
                                            <p:fltVal val="1.9957"/>
                                          </p:val>
                                        </p:tav>
                                        <p:tav tm="89800">
                                          <p:val>
                                            <p:fltVal val="1.1635"/>
                                          </p:val>
                                        </p:tav>
                                        <p:tav tm="93120">
                                          <p:val>
                                            <p:fltVal val="0.5419"/>
                                          </p:val>
                                        </p:tav>
                                        <p:tav tm="96450">
                                          <p:val>
                                            <p:fltVal val="0.1476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0" presetClass="entr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0"/>
                                          </p:val>
                                        </p:tav>
                                        <p:tav tm="3330">
                                          <p:val>
                                            <p:fltVal val="-39.8698"/>
                                          </p:val>
                                        </p:tav>
                                        <p:tav tm="6660">
                                          <p:val>
                                            <p:fltVal val="-39.4913"/>
                                          </p:val>
                                        </p:tav>
                                        <p:tav tm="9990">
                                          <p:val>
                                            <p:fltVal val="-38.8821"/>
                                          </p:val>
                                        </p:tav>
                                        <p:tav tm="13320">
                                          <p:val>
                                            <p:fltVal val="-38.0599"/>
                                          </p:val>
                                        </p:tav>
                                        <p:tav tm="16650">
                                          <p:val>
                                            <p:fltVal val="-37.0425"/>
                                          </p:val>
                                        </p:tav>
                                        <p:tav tm="19970">
                                          <p:val>
                                            <p:fltVal val="-35.8515"/>
                                          </p:val>
                                        </p:tav>
                                        <p:tav tm="23290">
                                          <p:val>
                                            <p:fltVal val="-34.5015"/>
                                          </p:val>
                                        </p:tav>
                                        <p:tav tm="26620">
                                          <p:val>
                                            <p:fltVal val="-33.0055"/>
                                          </p:val>
                                        </p:tav>
                                        <p:tav tm="29950">
                                          <p:val>
                                            <p:fltVal val="-31.3851"/>
                                          </p:val>
                                        </p:tav>
                                        <p:tav tm="33280">
                                          <p:val>
                                            <p:fltVal val="-29.658"/>
                                          </p:val>
                                        </p:tav>
                                        <p:tav tm="36610">
                                          <p:val>
                                            <p:fltVal val="-27.8419"/>
                                          </p:val>
                                        </p:tav>
                                        <p:tav tm="39940">
                                          <p:val>
                                            <p:fltVal val="-25.9545"/>
                                          </p:val>
                                        </p:tav>
                                        <p:tav tm="43270">
                                          <p:val>
                                            <p:fltVal val="-24.0136"/>
                                          </p:val>
                                        </p:tav>
                                        <p:tav tm="46600">
                                          <p:val>
                                            <p:fltVal val="-22.0368"/>
                                          </p:val>
                                        </p:tav>
                                        <p:tav tm="49930">
                                          <p:val>
                                            <p:fltVal val="-20.0419"/>
                                          </p:val>
                                        </p:tav>
                                        <p:tav tm="53250">
                                          <p:val>
                                            <p:fltVal val="-18.0527"/>
                                          </p:val>
                                        </p:tav>
                                        <p:tav tm="56580">
                                          <p:val>
                                            <p:fltVal val="-16.0747"/>
                                          </p:val>
                                        </p:tav>
                                        <p:tav tm="59900">
                                          <p:val>
                                            <p:fltVal val="-14.1376"/>
                                          </p:val>
                                        </p:tav>
                                        <p:tav tm="63220">
                                          <p:val>
                                            <p:fltVal val="-12.2528"/>
                                          </p:val>
                                        </p:tav>
                                        <p:tav tm="66540">
                                          <p:val>
                                            <p:fltVal val="-10.4379"/>
                                          </p:val>
                                        </p:tav>
                                        <p:tav tm="69870">
                                          <p:val>
                                            <p:fltVal val="-8.7056"/>
                                          </p:val>
                                        </p:tav>
                                        <p:tav tm="73190">
                                          <p:val>
                                            <p:fltVal val="-7.0836"/>
                                          </p:val>
                                        </p:tav>
                                        <p:tav tm="76510">
                                          <p:val>
                                            <p:fltVal val="-5.5844"/>
                                          </p:val>
                                        </p:tav>
                                        <p:tav tm="79830">
                                          <p:val>
                                            <p:fltVal val="-4.2254"/>
                                          </p:val>
                                        </p:tav>
                                        <p:tav tm="83160">
                                          <p:val>
                                            <p:fltVal val="-3.0209"/>
                                          </p:val>
                                        </p:tav>
                                        <p:tav tm="86480">
                                          <p:val>
                                            <p:fltVal val="-1.9957"/>
                                          </p:val>
                                        </p:tav>
                                        <p:tav tm="89800">
                                          <p:val>
                                            <p:fltVal val="-1.1635"/>
                                          </p:val>
                                        </p:tav>
                                        <p:tav tm="93120">
                                          <p:val>
                                            <p:fltVal val="-0.5419"/>
                                          </p:val>
                                        </p:tav>
                                        <p:tav tm="96450">
                                          <p:val>
                                            <p:fltVal val="-0.1476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0" presetClass="entr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0"/>
                                          </p:val>
                                        </p:tav>
                                        <p:tav tm="3330">
                                          <p:val>
                                            <p:fltVal val="-39.8698"/>
                                          </p:val>
                                        </p:tav>
                                        <p:tav tm="6660">
                                          <p:val>
                                            <p:fltVal val="-39.4913"/>
                                          </p:val>
                                        </p:tav>
                                        <p:tav tm="9990">
                                          <p:val>
                                            <p:fltVal val="-38.8821"/>
                                          </p:val>
                                        </p:tav>
                                        <p:tav tm="13320">
                                          <p:val>
                                            <p:fltVal val="-38.0599"/>
                                          </p:val>
                                        </p:tav>
                                        <p:tav tm="16650">
                                          <p:val>
                                            <p:fltVal val="-37.0425"/>
                                          </p:val>
                                        </p:tav>
                                        <p:tav tm="19970">
                                          <p:val>
                                            <p:fltVal val="-35.8515"/>
                                          </p:val>
                                        </p:tav>
                                        <p:tav tm="23290">
                                          <p:val>
                                            <p:fltVal val="-34.5015"/>
                                          </p:val>
                                        </p:tav>
                                        <p:tav tm="26620">
                                          <p:val>
                                            <p:fltVal val="-33.0055"/>
                                          </p:val>
                                        </p:tav>
                                        <p:tav tm="29950">
                                          <p:val>
                                            <p:fltVal val="-31.3851"/>
                                          </p:val>
                                        </p:tav>
                                        <p:tav tm="33280">
                                          <p:val>
                                            <p:fltVal val="-29.658"/>
                                          </p:val>
                                        </p:tav>
                                        <p:tav tm="36610">
                                          <p:val>
                                            <p:fltVal val="-27.8419"/>
                                          </p:val>
                                        </p:tav>
                                        <p:tav tm="39940">
                                          <p:val>
                                            <p:fltVal val="-25.9545"/>
                                          </p:val>
                                        </p:tav>
                                        <p:tav tm="43270">
                                          <p:val>
                                            <p:fltVal val="-24.0136"/>
                                          </p:val>
                                        </p:tav>
                                        <p:tav tm="46600">
                                          <p:val>
                                            <p:fltVal val="-22.0368"/>
                                          </p:val>
                                        </p:tav>
                                        <p:tav tm="49930">
                                          <p:val>
                                            <p:fltVal val="-20.0419"/>
                                          </p:val>
                                        </p:tav>
                                        <p:tav tm="53250">
                                          <p:val>
                                            <p:fltVal val="-18.0527"/>
                                          </p:val>
                                        </p:tav>
                                        <p:tav tm="56580">
                                          <p:val>
                                            <p:fltVal val="-16.0747"/>
                                          </p:val>
                                        </p:tav>
                                        <p:tav tm="59900">
                                          <p:val>
                                            <p:fltVal val="-14.1376"/>
                                          </p:val>
                                        </p:tav>
                                        <p:tav tm="63220">
                                          <p:val>
                                            <p:fltVal val="-12.2528"/>
                                          </p:val>
                                        </p:tav>
                                        <p:tav tm="66540">
                                          <p:val>
                                            <p:fltVal val="-10.4379"/>
                                          </p:val>
                                        </p:tav>
                                        <p:tav tm="69870">
                                          <p:val>
                                            <p:fltVal val="-8.7056"/>
                                          </p:val>
                                        </p:tav>
                                        <p:tav tm="73190">
                                          <p:val>
                                            <p:fltVal val="-7.0836"/>
                                          </p:val>
                                        </p:tav>
                                        <p:tav tm="76510">
                                          <p:val>
                                            <p:fltVal val="-5.5844"/>
                                          </p:val>
                                        </p:tav>
                                        <p:tav tm="79830">
                                          <p:val>
                                            <p:fltVal val="-4.2254"/>
                                          </p:val>
                                        </p:tav>
                                        <p:tav tm="83160">
                                          <p:val>
                                            <p:fltVal val="-3.0209"/>
                                          </p:val>
                                        </p:tav>
                                        <p:tav tm="86480">
                                          <p:val>
                                            <p:fltVal val="-1.9957"/>
                                          </p:val>
                                        </p:tav>
                                        <p:tav tm="89800">
                                          <p:val>
                                            <p:fltVal val="-1.1635"/>
                                          </p:val>
                                        </p:tav>
                                        <p:tav tm="93120">
                                          <p:val>
                                            <p:fltVal val="-0.5419"/>
                                          </p:val>
                                        </p:tav>
                                        <p:tav tm="96450">
                                          <p:val>
                                            <p:fltVal val="-0.1476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60" presetClass="entr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5" grpId="0"/>
      <p:bldP spid="16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9" name="3D Model 28" descr="Red X">
                <a:extLst>
                  <a:ext uri="{FF2B5EF4-FFF2-40B4-BE49-F238E27FC236}">
                    <a16:creationId xmlns:a16="http://schemas.microsoft.com/office/drawing/2014/main" id="{90DD8CB8-3222-2B27-AA9C-6A70576CBF8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83893292"/>
                  </p:ext>
                </p:extLst>
              </p:nvPr>
            </p:nvGraphicFramePr>
            <p:xfrm>
              <a:off x="9390499" y="5745991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9" name="3D Model 28" descr="Red X">
                <a:extLst>
                  <a:ext uri="{FF2B5EF4-FFF2-40B4-BE49-F238E27FC236}">
                    <a16:creationId xmlns:a16="http://schemas.microsoft.com/office/drawing/2014/main" id="{90DD8CB8-3222-2B27-AA9C-6A70576CBF8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90499" y="5745991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82377216"/>
                  </p:ext>
                </p:extLst>
              </p:nvPr>
            </p:nvGraphicFramePr>
            <p:xfrm>
              <a:off x="2195822" y="5745991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95822" y="5745991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7" name="3D Model 26" descr="Green checkmark">
                <a:extLst>
                  <a:ext uri="{FF2B5EF4-FFF2-40B4-BE49-F238E27FC236}">
                    <a16:creationId xmlns:a16="http://schemas.microsoft.com/office/drawing/2014/main" id="{656043A2-DDFB-1502-1C66-BB15831D0F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15132528"/>
                  </p:ext>
                </p:extLst>
              </p:nvPr>
            </p:nvGraphicFramePr>
            <p:xfrm>
              <a:off x="7501424" y="5706674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7" name="3D Model 26" descr="Green checkmark">
                <a:extLst>
                  <a:ext uri="{FF2B5EF4-FFF2-40B4-BE49-F238E27FC236}">
                    <a16:creationId xmlns:a16="http://schemas.microsoft.com/office/drawing/2014/main" id="{656043A2-DDFB-1502-1C66-BB15831D0F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01424" y="5706674"/>
                <a:ext cx="1296069" cy="11873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37302077"/>
                  </p:ext>
                </p:extLst>
              </p:nvPr>
            </p:nvGraphicFramePr>
            <p:xfrm>
              <a:off x="3547181" y="5706674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47181" y="5706674"/>
                <a:ext cx="1296069" cy="118730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371" y="287187"/>
            <a:ext cx="7886700" cy="633495"/>
          </a:xfrm>
        </p:spPr>
        <p:txBody>
          <a:bodyPr/>
          <a:lstStyle/>
          <a:p>
            <a:r>
              <a:rPr lang="en-US" dirty="0"/>
              <a:t>From the other point of 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3</a:t>
            </a:fld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03227852"/>
                  </p:ext>
                </p:extLst>
              </p:nvPr>
            </p:nvGraphicFramePr>
            <p:xfrm>
              <a:off x="2755870" y="1603261"/>
              <a:ext cx="1651533" cy="2069183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651533" cy="2069183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518779" ay="78628" az="11885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1355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55870" y="1603261"/>
                <a:ext cx="1651533" cy="20691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25773276"/>
                  </p:ext>
                </p:extLst>
              </p:nvPr>
            </p:nvGraphicFramePr>
            <p:xfrm>
              <a:off x="7888448" y="1611414"/>
              <a:ext cx="2002194" cy="2052882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002194" cy="2052882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171151" ay="-1863995" az="88367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35988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88448" y="1611414"/>
                <a:ext cx="2002194" cy="2052882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B980535-4B9D-0303-7B17-ADF0B91F2639}"/>
              </a:ext>
            </a:extLst>
          </p:cNvPr>
          <p:cNvSpPr txBox="1"/>
          <p:nvPr/>
        </p:nvSpPr>
        <p:spPr>
          <a:xfrm>
            <a:off x="2412668" y="1056737"/>
            <a:ext cx="1940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 new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28346622"/>
                  </p:ext>
                </p:extLst>
              </p:nvPr>
            </p:nvGraphicFramePr>
            <p:xfrm>
              <a:off x="1957746" y="1586069"/>
              <a:ext cx="790442" cy="799373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790442" cy="799373"/>
                    </a:xfrm>
                    <a:prstGeom prst="rect">
                      <a:avLst/>
                    </a:prstGeom>
                  </am3d:spPr>
                  <am3d:camera>
                    <am3d:pos x="0" y="0" z="806962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550" d="1000000"/>
                    <am3d:preTrans dx="1" dy="-17999996" dz="4"/>
                    <am3d:scale>
                      <am3d:sx n="1000000" d="1000000"/>
                      <am3d:sy n="1000000" d="1000000"/>
                      <am3d:sz n="1000000" d="1000000"/>
                    </am3d:scale>
                    <am3d:rot ax="154996" ay="874165" az="39013"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13799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57746" y="1586069"/>
                <a:ext cx="790442" cy="79937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190CD14-9999-7BBC-C1D2-826B59E44AA5}"/>
              </a:ext>
            </a:extLst>
          </p:cNvPr>
          <p:cNvSpPr txBox="1"/>
          <p:nvPr/>
        </p:nvSpPr>
        <p:spPr>
          <a:xfrm>
            <a:off x="7959042" y="1056737"/>
            <a:ext cx="1861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an old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3D Model 9" descr="Sleepy Face Emoji">
                <a:extLst>
                  <a:ext uri="{FF2B5EF4-FFF2-40B4-BE49-F238E27FC236}">
                    <a16:creationId xmlns:a16="http://schemas.microsoft.com/office/drawing/2014/main" id="{649062E1-463D-8DCA-7D90-0FB3DC2BF13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12073144"/>
                  </p:ext>
                </p:extLst>
              </p:nvPr>
            </p:nvGraphicFramePr>
            <p:xfrm>
              <a:off x="9723116" y="1674618"/>
              <a:ext cx="881723" cy="831339"/>
            </p:xfrm>
            <a:graphic>
              <a:graphicData uri="http://schemas.microsoft.com/office/drawing/2017/model3d">
                <am3d:model3d r:embed="rId12">
                  <am3d:spPr>
                    <a:xfrm>
                      <a:off x="0" y="0"/>
                      <a:ext cx="881723" cy="831339"/>
                    </a:xfrm>
                    <a:prstGeom prst="rect">
                      <a:avLst/>
                    </a:prstGeom>
                  </am3d:spPr>
                  <am3d:camera>
                    <am3d:pos x="0" y="0" z="7534533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4314" d="1000000"/>
                    <am3d:preTrans dx="0" dy="-15935353" dz="-2080498"/>
                    <am3d:scale>
                      <am3d:sx n="1000000" d="1000000"/>
                      <am3d:sy n="1000000" d="1000000"/>
                      <am3d:sz n="1000000" d="1000000"/>
                    </am3d:scale>
                    <am3d:rot ax="623851" ay="-1344477" az="-240064"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43594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D Model 9" descr="Sleepy Face Emoji">
                <a:extLst>
                  <a:ext uri="{FF2B5EF4-FFF2-40B4-BE49-F238E27FC236}">
                    <a16:creationId xmlns:a16="http://schemas.microsoft.com/office/drawing/2014/main" id="{649062E1-463D-8DCA-7D90-0FB3DC2BF1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23116" y="1674618"/>
                <a:ext cx="881723" cy="831339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2D0590A-7CAD-2792-A60C-353821EE49EE}"/>
              </a:ext>
            </a:extLst>
          </p:cNvPr>
          <p:cNvSpPr txBox="1"/>
          <p:nvPr/>
        </p:nvSpPr>
        <p:spPr>
          <a:xfrm>
            <a:off x="5162870" y="4332379"/>
            <a:ext cx="2649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 a conference call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23D3A-BBB5-B0E1-44F1-F721B70991E8}"/>
              </a:ext>
            </a:extLst>
          </p:cNvPr>
          <p:cNvSpPr txBox="1"/>
          <p:nvPr/>
        </p:nvSpPr>
        <p:spPr>
          <a:xfrm>
            <a:off x="7955453" y="3697833"/>
            <a:ext cx="3655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not that worried about my job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BD1674-1BBE-7987-87BD-26D3078073E6}"/>
              </a:ext>
            </a:extLst>
          </p:cNvPr>
          <p:cNvSpPr txBox="1"/>
          <p:nvPr/>
        </p:nvSpPr>
        <p:spPr>
          <a:xfrm>
            <a:off x="1631798" y="3689639"/>
            <a:ext cx="2747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worried about my job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802097"/>
                  </p:ext>
                </p:extLst>
              </p:nvPr>
            </p:nvGraphicFramePr>
            <p:xfrm>
              <a:off x="2679296" y="3870493"/>
              <a:ext cx="1307303" cy="1206741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679296" y="3870493"/>
                <a:ext cx="1307303" cy="1206741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71D100F-DF8C-9D62-9147-E472502BCD70}"/>
              </a:ext>
            </a:extLst>
          </p:cNvPr>
          <p:cNvSpPr txBox="1"/>
          <p:nvPr/>
        </p:nvSpPr>
        <p:spPr>
          <a:xfrm>
            <a:off x="1957796" y="5363169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AAB6A1-44E9-22D6-AE21-BE0485E0D82B}"/>
              </a:ext>
            </a:extLst>
          </p:cNvPr>
          <p:cNvSpPr txBox="1"/>
          <p:nvPr/>
        </p:nvSpPr>
        <p:spPr>
          <a:xfrm>
            <a:off x="3581636" y="5367035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E87631-B2E7-83CF-EAB3-DC439423B112}"/>
              </a:ext>
            </a:extLst>
          </p:cNvPr>
          <p:cNvSpPr txBox="1"/>
          <p:nvPr/>
        </p:nvSpPr>
        <p:spPr>
          <a:xfrm>
            <a:off x="7507673" y="5345477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217412-61A8-F3F7-71C7-E5523B1C3FF5}"/>
              </a:ext>
            </a:extLst>
          </p:cNvPr>
          <p:cNvSpPr txBox="1"/>
          <p:nvPr/>
        </p:nvSpPr>
        <p:spPr>
          <a:xfrm>
            <a:off x="9131513" y="5349343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9344AD9-78EC-5306-8A29-B3BF5AC142B2}"/>
              </a:ext>
            </a:extLst>
          </p:cNvPr>
          <p:cNvCxnSpPr>
            <a:cxnSpLocks/>
          </p:cNvCxnSpPr>
          <p:nvPr/>
        </p:nvCxnSpPr>
        <p:spPr>
          <a:xfrm flipH="1">
            <a:off x="2518548" y="4898673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5EB2333-EAED-C46D-A14A-4A7980DC4890}"/>
              </a:ext>
            </a:extLst>
          </p:cNvPr>
          <p:cNvCxnSpPr>
            <a:cxnSpLocks/>
          </p:cNvCxnSpPr>
          <p:nvPr/>
        </p:nvCxnSpPr>
        <p:spPr>
          <a:xfrm>
            <a:off x="3581637" y="4920399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957370-967A-9175-B655-27381DDDCF67}"/>
              </a:ext>
            </a:extLst>
          </p:cNvPr>
          <p:cNvCxnSpPr>
            <a:cxnSpLocks/>
          </p:cNvCxnSpPr>
          <p:nvPr/>
        </p:nvCxnSpPr>
        <p:spPr>
          <a:xfrm flipH="1">
            <a:off x="8109350" y="4898673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F1999F-84D2-5BDB-E7A5-BF26E2B5F93F}"/>
              </a:ext>
            </a:extLst>
          </p:cNvPr>
          <p:cNvCxnSpPr>
            <a:cxnSpLocks/>
          </p:cNvCxnSpPr>
          <p:nvPr/>
        </p:nvCxnSpPr>
        <p:spPr>
          <a:xfrm>
            <a:off x="9172439" y="4920399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Vintage Rotary Phone">
                <a:extLst>
                  <a:ext uri="{FF2B5EF4-FFF2-40B4-BE49-F238E27FC236}">
                    <a16:creationId xmlns:a16="http://schemas.microsoft.com/office/drawing/2014/main" id="{1AD09A8A-B403-B260-5D53-7DA43EBC4CA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4584541"/>
                  </p:ext>
                </p:extLst>
              </p:nvPr>
            </p:nvGraphicFramePr>
            <p:xfrm>
              <a:off x="8235893" y="3870493"/>
              <a:ext cx="1307303" cy="1206741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Vintage Rotary Phone">
                <a:extLst>
                  <a:ext uri="{FF2B5EF4-FFF2-40B4-BE49-F238E27FC236}">
                    <a16:creationId xmlns:a16="http://schemas.microsoft.com/office/drawing/2014/main" id="{1AD09A8A-B403-B260-5D53-7DA43EBC4C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235893" y="3870493"/>
                <a:ext cx="1307303" cy="120674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0315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0" presetClass="entr" presetSubtype="25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40"/>
                                          </p:val>
                                        </p:tav>
                                        <p:tav tm="3330">
                                          <p:val>
                                            <p:fltVal val="39.8698"/>
                                          </p:val>
                                        </p:tav>
                                        <p:tav tm="6660">
                                          <p:val>
                                            <p:fltVal val="39.4913"/>
                                          </p:val>
                                        </p:tav>
                                        <p:tav tm="9990">
                                          <p:val>
                                            <p:fltVal val="38.8821"/>
                                          </p:val>
                                        </p:tav>
                                        <p:tav tm="13320">
                                          <p:val>
                                            <p:fltVal val="38.0599"/>
                                          </p:val>
                                        </p:tav>
                                        <p:tav tm="16650">
                                          <p:val>
                                            <p:fltVal val="37.0425"/>
                                          </p:val>
                                        </p:tav>
                                        <p:tav tm="19970">
                                          <p:val>
                                            <p:fltVal val="35.8515"/>
                                          </p:val>
                                        </p:tav>
                                        <p:tav tm="23290">
                                          <p:val>
                                            <p:fltVal val="34.5015"/>
                                          </p:val>
                                        </p:tav>
                                        <p:tav tm="26620">
                                          <p:val>
                                            <p:fltVal val="33.0055"/>
                                          </p:val>
                                        </p:tav>
                                        <p:tav tm="29950">
                                          <p:val>
                                            <p:fltVal val="31.3851"/>
                                          </p:val>
                                        </p:tav>
                                        <p:tav tm="33280">
                                          <p:val>
                                            <p:fltVal val="29.658"/>
                                          </p:val>
                                        </p:tav>
                                        <p:tav tm="36610">
                                          <p:val>
                                            <p:fltVal val="27.8419"/>
                                          </p:val>
                                        </p:tav>
                                        <p:tav tm="39940">
                                          <p:val>
                                            <p:fltVal val="25.9545"/>
                                          </p:val>
                                        </p:tav>
                                        <p:tav tm="43270">
                                          <p:val>
                                            <p:fltVal val="24.0136"/>
                                          </p:val>
                                        </p:tav>
                                        <p:tav tm="46600">
                                          <p:val>
                                            <p:fltVal val="22.0368"/>
                                          </p:val>
                                        </p:tav>
                                        <p:tav tm="49930">
                                          <p:val>
                                            <p:fltVal val="20.0419"/>
                                          </p:val>
                                        </p:tav>
                                        <p:tav tm="53250">
                                          <p:val>
                                            <p:fltVal val="18.0527"/>
                                          </p:val>
                                        </p:tav>
                                        <p:tav tm="56580">
                                          <p:val>
                                            <p:fltVal val="16.0747"/>
                                          </p:val>
                                        </p:tav>
                                        <p:tav tm="59900">
                                          <p:val>
                                            <p:fltVal val="14.1376"/>
                                          </p:val>
                                        </p:tav>
                                        <p:tav tm="63220">
                                          <p:val>
                                            <p:fltVal val="12.2528"/>
                                          </p:val>
                                        </p:tav>
                                        <p:tav tm="66540">
                                          <p:val>
                                            <p:fltVal val="10.4379"/>
                                          </p:val>
                                        </p:tav>
                                        <p:tav tm="69870">
                                          <p:val>
                                            <p:fltVal val="8.7056"/>
                                          </p:val>
                                        </p:tav>
                                        <p:tav tm="73190">
                                          <p:val>
                                            <p:fltVal val="7.0836"/>
                                          </p:val>
                                        </p:tav>
                                        <p:tav tm="76510">
                                          <p:val>
                                            <p:fltVal val="5.5844"/>
                                          </p:val>
                                        </p:tav>
                                        <p:tav tm="79830">
                                          <p:val>
                                            <p:fltVal val="4.2254"/>
                                          </p:val>
                                        </p:tav>
                                        <p:tav tm="83160">
                                          <p:val>
                                            <p:fltVal val="3.0209"/>
                                          </p:val>
                                        </p:tav>
                                        <p:tav tm="86480">
                                          <p:val>
                                            <p:fltVal val="1.9957"/>
                                          </p:val>
                                        </p:tav>
                                        <p:tav tm="89800">
                                          <p:val>
                                            <p:fltVal val="1.1635"/>
                                          </p:val>
                                        </p:tav>
                                        <p:tav tm="93120">
                                          <p:val>
                                            <p:fltVal val="0.5419"/>
                                          </p:val>
                                        </p:tav>
                                        <p:tav tm="96450">
                                          <p:val>
                                            <p:fltVal val="0.1476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0" presetClass="entr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9" name="3D Model 28" descr="Red X">
                <a:extLst>
                  <a:ext uri="{FF2B5EF4-FFF2-40B4-BE49-F238E27FC236}">
                    <a16:creationId xmlns:a16="http://schemas.microsoft.com/office/drawing/2014/main" id="{90DD8CB8-3222-2B27-AA9C-6A70576CBF8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18065515"/>
                  </p:ext>
                </p:extLst>
              </p:nvPr>
            </p:nvGraphicFramePr>
            <p:xfrm>
              <a:off x="9371105" y="5745991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9" name="3D Model 28" descr="Red X">
                <a:extLst>
                  <a:ext uri="{FF2B5EF4-FFF2-40B4-BE49-F238E27FC236}">
                    <a16:creationId xmlns:a16="http://schemas.microsoft.com/office/drawing/2014/main" id="{90DD8CB8-3222-2B27-AA9C-6A70576CBF8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71105" y="5745991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22000545"/>
                  </p:ext>
                </p:extLst>
              </p:nvPr>
            </p:nvGraphicFramePr>
            <p:xfrm>
              <a:off x="1803482" y="5745991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03482" y="5745991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7" name="3D Model 26" descr="Green checkmark">
                <a:extLst>
                  <a:ext uri="{FF2B5EF4-FFF2-40B4-BE49-F238E27FC236}">
                    <a16:creationId xmlns:a16="http://schemas.microsoft.com/office/drawing/2014/main" id="{656043A2-DDFB-1502-1C66-BB15831D0F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0441158"/>
                  </p:ext>
                </p:extLst>
              </p:nvPr>
            </p:nvGraphicFramePr>
            <p:xfrm>
              <a:off x="7482030" y="5706674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7" name="3D Model 26" descr="Green checkmark">
                <a:extLst>
                  <a:ext uri="{FF2B5EF4-FFF2-40B4-BE49-F238E27FC236}">
                    <a16:creationId xmlns:a16="http://schemas.microsoft.com/office/drawing/2014/main" id="{656043A2-DDFB-1502-1C66-BB15831D0F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82030" y="5706674"/>
                <a:ext cx="1296069" cy="11873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25543505"/>
                  </p:ext>
                </p:extLst>
              </p:nvPr>
            </p:nvGraphicFramePr>
            <p:xfrm>
              <a:off x="3221101" y="5706674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21101" y="5706674"/>
                <a:ext cx="1296069" cy="118730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371" y="365127"/>
            <a:ext cx="7886700" cy="633495"/>
          </a:xfrm>
        </p:spPr>
        <p:txBody>
          <a:bodyPr/>
          <a:lstStyle/>
          <a:p>
            <a:r>
              <a:rPr lang="en-US" dirty="0"/>
              <a:t>When there is bad news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87508379"/>
                  </p:ext>
                </p:extLst>
              </p:nvPr>
            </p:nvGraphicFramePr>
            <p:xfrm>
              <a:off x="2446676" y="1603261"/>
              <a:ext cx="1485241" cy="2069183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485241" cy="2069183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2900825" ay="2441419" az="2174329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13550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46676" y="1603261"/>
                <a:ext cx="1485241" cy="20691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51108038"/>
                  </p:ext>
                </p:extLst>
              </p:nvPr>
            </p:nvGraphicFramePr>
            <p:xfrm>
              <a:off x="7615612" y="1611414"/>
              <a:ext cx="2509078" cy="2052882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509078" cy="2052882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967438" ay="-2365039" az="-1334845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35988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15612" y="1611414"/>
                <a:ext cx="2509078" cy="2052882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B980535-4B9D-0303-7B17-ADF0B91F2639}"/>
              </a:ext>
            </a:extLst>
          </p:cNvPr>
          <p:cNvSpPr txBox="1"/>
          <p:nvPr/>
        </p:nvSpPr>
        <p:spPr>
          <a:xfrm>
            <a:off x="2219108" y="1056737"/>
            <a:ext cx="1940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 new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6271974"/>
                  </p:ext>
                </p:extLst>
              </p:nvPr>
            </p:nvGraphicFramePr>
            <p:xfrm>
              <a:off x="1565406" y="1586069"/>
              <a:ext cx="790442" cy="799373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790442" cy="799373"/>
                    </a:xfrm>
                    <a:prstGeom prst="rect">
                      <a:avLst/>
                    </a:prstGeom>
                  </am3d:spPr>
                  <am3d:camera>
                    <am3d:pos x="0" y="0" z="806962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550" d="1000000"/>
                    <am3d:preTrans dx="1" dy="-17999996" dz="4"/>
                    <am3d:scale>
                      <am3d:sx n="1000000" d="1000000"/>
                      <am3d:sy n="1000000" d="1000000"/>
                      <am3d:sz n="1000000" d="1000000"/>
                    </am3d:scale>
                    <am3d:rot ax="154996" ay="874165" az="39013"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13799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65406" y="1586069"/>
                <a:ext cx="790442" cy="79937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190CD14-9999-7BBC-C1D2-826B59E44AA5}"/>
              </a:ext>
            </a:extLst>
          </p:cNvPr>
          <p:cNvSpPr txBox="1"/>
          <p:nvPr/>
        </p:nvSpPr>
        <p:spPr>
          <a:xfrm>
            <a:off x="7939648" y="1056737"/>
            <a:ext cx="1861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an old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3D Model 9" descr="Sleepy Face Emoji">
                <a:extLst>
                  <a:ext uri="{FF2B5EF4-FFF2-40B4-BE49-F238E27FC236}">
                    <a16:creationId xmlns:a16="http://schemas.microsoft.com/office/drawing/2014/main" id="{649062E1-463D-8DCA-7D90-0FB3DC2BF13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65440492"/>
                  </p:ext>
                </p:extLst>
              </p:nvPr>
            </p:nvGraphicFramePr>
            <p:xfrm>
              <a:off x="9703722" y="1674618"/>
              <a:ext cx="881723" cy="831339"/>
            </p:xfrm>
            <a:graphic>
              <a:graphicData uri="http://schemas.microsoft.com/office/drawing/2017/model3d">
                <am3d:model3d r:embed="rId12">
                  <am3d:spPr>
                    <a:xfrm>
                      <a:off x="0" y="0"/>
                      <a:ext cx="881723" cy="831339"/>
                    </a:xfrm>
                    <a:prstGeom prst="rect">
                      <a:avLst/>
                    </a:prstGeom>
                  </am3d:spPr>
                  <am3d:camera>
                    <am3d:pos x="0" y="0" z="7534533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4314" d="1000000"/>
                    <am3d:preTrans dx="0" dy="-15935353" dz="-2080498"/>
                    <am3d:scale>
                      <am3d:sx n="1000000" d="1000000"/>
                      <am3d:sy n="1000000" d="1000000"/>
                      <am3d:sz n="1000000" d="1000000"/>
                    </am3d:scale>
                    <am3d:rot ax="623851" ay="-1344477" az="-240064"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43594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D Model 9" descr="Sleepy Face Emoji">
                <a:extLst>
                  <a:ext uri="{FF2B5EF4-FFF2-40B4-BE49-F238E27FC236}">
                    <a16:creationId xmlns:a16="http://schemas.microsoft.com/office/drawing/2014/main" id="{649062E1-463D-8DCA-7D90-0FB3DC2BF1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03722" y="1674618"/>
                <a:ext cx="881723" cy="831339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2D0590A-7CAD-2792-A60C-353821EE49EE}"/>
              </a:ext>
            </a:extLst>
          </p:cNvPr>
          <p:cNvSpPr txBox="1"/>
          <p:nvPr/>
        </p:nvSpPr>
        <p:spPr>
          <a:xfrm>
            <a:off x="4741933" y="4303988"/>
            <a:ext cx="2649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 a conference call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23D3A-BBB5-B0E1-44F1-F721B70991E8}"/>
              </a:ext>
            </a:extLst>
          </p:cNvPr>
          <p:cNvSpPr txBox="1"/>
          <p:nvPr/>
        </p:nvSpPr>
        <p:spPr>
          <a:xfrm>
            <a:off x="7936059" y="3697833"/>
            <a:ext cx="3655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not that worried about my job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BD1674-1BBE-7987-87BD-26D3078073E6}"/>
              </a:ext>
            </a:extLst>
          </p:cNvPr>
          <p:cNvSpPr txBox="1"/>
          <p:nvPr/>
        </p:nvSpPr>
        <p:spPr>
          <a:xfrm>
            <a:off x="1239458" y="3689639"/>
            <a:ext cx="2747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worried about my job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08306288"/>
                  </p:ext>
                </p:extLst>
              </p:nvPr>
            </p:nvGraphicFramePr>
            <p:xfrm>
              <a:off x="2286956" y="3870493"/>
              <a:ext cx="1307303" cy="1206741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286956" y="3870493"/>
                <a:ext cx="1307303" cy="1206741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71D100F-DF8C-9D62-9147-E472502BCD70}"/>
              </a:ext>
            </a:extLst>
          </p:cNvPr>
          <p:cNvSpPr txBox="1"/>
          <p:nvPr/>
        </p:nvSpPr>
        <p:spPr>
          <a:xfrm>
            <a:off x="1565456" y="5363169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AAB6A1-44E9-22D6-AE21-BE0485E0D82B}"/>
              </a:ext>
            </a:extLst>
          </p:cNvPr>
          <p:cNvSpPr txBox="1"/>
          <p:nvPr/>
        </p:nvSpPr>
        <p:spPr>
          <a:xfrm>
            <a:off x="3189296" y="5367035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E87631-B2E7-83CF-EAB3-DC439423B112}"/>
              </a:ext>
            </a:extLst>
          </p:cNvPr>
          <p:cNvSpPr txBox="1"/>
          <p:nvPr/>
        </p:nvSpPr>
        <p:spPr>
          <a:xfrm>
            <a:off x="7488279" y="5345477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217412-61A8-F3F7-71C7-E5523B1C3FF5}"/>
              </a:ext>
            </a:extLst>
          </p:cNvPr>
          <p:cNvSpPr txBox="1"/>
          <p:nvPr/>
        </p:nvSpPr>
        <p:spPr>
          <a:xfrm>
            <a:off x="9112119" y="5349343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9344AD9-78EC-5306-8A29-B3BF5AC142B2}"/>
              </a:ext>
            </a:extLst>
          </p:cNvPr>
          <p:cNvCxnSpPr>
            <a:cxnSpLocks/>
          </p:cNvCxnSpPr>
          <p:nvPr/>
        </p:nvCxnSpPr>
        <p:spPr>
          <a:xfrm flipH="1">
            <a:off x="2126208" y="4898673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5EB2333-EAED-C46D-A14A-4A7980DC4890}"/>
              </a:ext>
            </a:extLst>
          </p:cNvPr>
          <p:cNvCxnSpPr>
            <a:cxnSpLocks/>
          </p:cNvCxnSpPr>
          <p:nvPr/>
        </p:nvCxnSpPr>
        <p:spPr>
          <a:xfrm>
            <a:off x="3189297" y="4920399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957370-967A-9175-B655-27381DDDCF67}"/>
              </a:ext>
            </a:extLst>
          </p:cNvPr>
          <p:cNvCxnSpPr>
            <a:cxnSpLocks/>
          </p:cNvCxnSpPr>
          <p:nvPr/>
        </p:nvCxnSpPr>
        <p:spPr>
          <a:xfrm flipH="1">
            <a:off x="8089956" y="4898673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F1999F-84D2-5BDB-E7A5-BF26E2B5F93F}"/>
              </a:ext>
            </a:extLst>
          </p:cNvPr>
          <p:cNvCxnSpPr>
            <a:cxnSpLocks/>
          </p:cNvCxnSpPr>
          <p:nvPr/>
        </p:nvCxnSpPr>
        <p:spPr>
          <a:xfrm>
            <a:off x="9153045" y="4920399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Vintage Rotary Phone">
                <a:extLst>
                  <a:ext uri="{FF2B5EF4-FFF2-40B4-BE49-F238E27FC236}">
                    <a16:creationId xmlns:a16="http://schemas.microsoft.com/office/drawing/2014/main" id="{1AD09A8A-B403-B260-5D53-7DA43EBC4CA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2299521"/>
                  </p:ext>
                </p:extLst>
              </p:nvPr>
            </p:nvGraphicFramePr>
            <p:xfrm>
              <a:off x="8216499" y="3870493"/>
              <a:ext cx="1307303" cy="1206741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Vintage Rotary Phone">
                <a:extLst>
                  <a:ext uri="{FF2B5EF4-FFF2-40B4-BE49-F238E27FC236}">
                    <a16:creationId xmlns:a16="http://schemas.microsoft.com/office/drawing/2014/main" id="{1AD09A8A-B403-B260-5D53-7DA43EBC4C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216499" y="3870493"/>
                <a:ext cx="1307303" cy="12067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Downward Trend">
                <a:extLst>
                  <a:ext uri="{FF2B5EF4-FFF2-40B4-BE49-F238E27FC236}">
                    <a16:creationId xmlns:a16="http://schemas.microsoft.com/office/drawing/2014/main" id="{ED1933A8-6398-1BC7-4491-7237EADB9A3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6686848"/>
                  </p:ext>
                </p:extLst>
              </p:nvPr>
            </p:nvGraphicFramePr>
            <p:xfrm>
              <a:off x="4960845" y="2323450"/>
              <a:ext cx="2135609" cy="2015762"/>
            </p:xfrm>
            <a:graphic>
              <a:graphicData uri="http://schemas.microsoft.com/office/drawing/2017/model3d">
                <am3d:model3d r:embed="rId16">
                  <am3d:spPr>
                    <a:xfrm>
                      <a:off x="0" y="0"/>
                      <a:ext cx="2135609" cy="2015762"/>
                    </a:xfrm>
                    <a:prstGeom prst="rect">
                      <a:avLst/>
                    </a:prstGeom>
                  </am3d:spPr>
                  <am3d:camera>
                    <am3d:pos x="0" y="0" z="6239203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198" d="1000000"/>
                    <am3d:preTrans dx="0" dy="-15145514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377239" ay="1299802" az="533169"/>
                    <am3d:postTrans dx="0" dy="0" dz="0"/>
                  </am3d:trans>
                  <am3d:raster rName="Office3DRenderer" rVer="16.0.8326">
                    <am3d:blip r:embed="rId17"/>
                  </am3d:raster>
                  <am3d:objViewport viewportSz="26695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Downward Trend">
                <a:extLst>
                  <a:ext uri="{FF2B5EF4-FFF2-40B4-BE49-F238E27FC236}">
                    <a16:creationId xmlns:a16="http://schemas.microsoft.com/office/drawing/2014/main" id="{ED1933A8-6398-1BC7-4491-7237EADB9A3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60845" y="2323450"/>
                <a:ext cx="2135609" cy="201576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4606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9" name="3D Model 28" descr="Red X">
                <a:extLst>
                  <a:ext uri="{FF2B5EF4-FFF2-40B4-BE49-F238E27FC236}">
                    <a16:creationId xmlns:a16="http://schemas.microsoft.com/office/drawing/2014/main" id="{90DD8CB8-3222-2B27-AA9C-6A70576CBF8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6301765"/>
                  </p:ext>
                </p:extLst>
              </p:nvPr>
            </p:nvGraphicFramePr>
            <p:xfrm>
              <a:off x="9378672" y="5745991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9" name="3D Model 28" descr="Red X">
                <a:extLst>
                  <a:ext uri="{FF2B5EF4-FFF2-40B4-BE49-F238E27FC236}">
                    <a16:creationId xmlns:a16="http://schemas.microsoft.com/office/drawing/2014/main" id="{90DD8CB8-3222-2B27-AA9C-6A70576CBF8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78672" y="5745991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18819068"/>
                  </p:ext>
                </p:extLst>
              </p:nvPr>
            </p:nvGraphicFramePr>
            <p:xfrm>
              <a:off x="3433551" y="5745991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33551" y="5745991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7" name="3D Model 26" descr="Green checkmark">
                <a:extLst>
                  <a:ext uri="{FF2B5EF4-FFF2-40B4-BE49-F238E27FC236}">
                    <a16:creationId xmlns:a16="http://schemas.microsoft.com/office/drawing/2014/main" id="{656043A2-DDFB-1502-1C66-BB15831D0F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57441715"/>
                  </p:ext>
                </p:extLst>
              </p:nvPr>
            </p:nvGraphicFramePr>
            <p:xfrm>
              <a:off x="7489597" y="5706674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7" name="3D Model 26" descr="Green checkmark">
                <a:extLst>
                  <a:ext uri="{FF2B5EF4-FFF2-40B4-BE49-F238E27FC236}">
                    <a16:creationId xmlns:a16="http://schemas.microsoft.com/office/drawing/2014/main" id="{656043A2-DDFB-1502-1C66-BB15831D0F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89597" y="5706674"/>
                <a:ext cx="1296069" cy="11873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16305243"/>
                  </p:ext>
                </p:extLst>
              </p:nvPr>
            </p:nvGraphicFramePr>
            <p:xfrm>
              <a:off x="1379085" y="5706674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79085" y="5706674"/>
                <a:ext cx="1296069" cy="118730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296" y="365127"/>
            <a:ext cx="7886700" cy="633495"/>
          </a:xfrm>
        </p:spPr>
        <p:txBody>
          <a:bodyPr/>
          <a:lstStyle/>
          <a:p>
            <a:r>
              <a:rPr lang="en-US" dirty="0"/>
              <a:t>When there is bad news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99587820"/>
                  </p:ext>
                </p:extLst>
              </p:nvPr>
            </p:nvGraphicFramePr>
            <p:xfrm>
              <a:off x="2381378" y="1577873"/>
              <a:ext cx="1595898" cy="2119960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595898" cy="2119960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590775" ay="2200402" az="355019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1355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81378" y="1577873"/>
                <a:ext cx="1595898" cy="21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55427046"/>
                  </p:ext>
                </p:extLst>
              </p:nvPr>
            </p:nvGraphicFramePr>
            <p:xfrm>
              <a:off x="7800589" y="1586070"/>
              <a:ext cx="2154259" cy="2103571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54259" cy="2103571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539796" ay="-2005335" az="-299031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35988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00589" y="1586070"/>
                <a:ext cx="2154259" cy="2103571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B980535-4B9D-0303-7B17-ADF0B91F2639}"/>
              </a:ext>
            </a:extLst>
          </p:cNvPr>
          <p:cNvSpPr txBox="1"/>
          <p:nvPr/>
        </p:nvSpPr>
        <p:spPr>
          <a:xfrm>
            <a:off x="2209138" y="1056737"/>
            <a:ext cx="1940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 new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82030194"/>
                  </p:ext>
                </p:extLst>
              </p:nvPr>
            </p:nvGraphicFramePr>
            <p:xfrm>
              <a:off x="1555436" y="1586069"/>
              <a:ext cx="790442" cy="799373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790442" cy="799373"/>
                    </a:xfrm>
                    <a:prstGeom prst="rect">
                      <a:avLst/>
                    </a:prstGeom>
                  </am3d:spPr>
                  <am3d:camera>
                    <am3d:pos x="0" y="0" z="806962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550" d="1000000"/>
                    <am3d:preTrans dx="1" dy="-17999996" dz="4"/>
                    <am3d:scale>
                      <am3d:sx n="1000000" d="1000000"/>
                      <am3d:sy n="1000000" d="1000000"/>
                      <am3d:sz n="1000000" d="1000000"/>
                    </am3d:scale>
                    <am3d:rot ax="154996" ay="874165" az="39013"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13799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55436" y="1586069"/>
                <a:ext cx="790442" cy="79937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190CD14-9999-7BBC-C1D2-826B59E44AA5}"/>
              </a:ext>
            </a:extLst>
          </p:cNvPr>
          <p:cNvSpPr txBox="1"/>
          <p:nvPr/>
        </p:nvSpPr>
        <p:spPr>
          <a:xfrm>
            <a:off x="7947215" y="1056737"/>
            <a:ext cx="1861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an old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3D Model 9" descr="Sleepy Face Emoji">
                <a:extLst>
                  <a:ext uri="{FF2B5EF4-FFF2-40B4-BE49-F238E27FC236}">
                    <a16:creationId xmlns:a16="http://schemas.microsoft.com/office/drawing/2014/main" id="{649062E1-463D-8DCA-7D90-0FB3DC2BF13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34407109"/>
                  </p:ext>
                </p:extLst>
              </p:nvPr>
            </p:nvGraphicFramePr>
            <p:xfrm>
              <a:off x="9711289" y="1674618"/>
              <a:ext cx="881723" cy="831339"/>
            </p:xfrm>
            <a:graphic>
              <a:graphicData uri="http://schemas.microsoft.com/office/drawing/2017/model3d">
                <am3d:model3d r:embed="rId12">
                  <am3d:spPr>
                    <a:xfrm>
                      <a:off x="0" y="0"/>
                      <a:ext cx="881723" cy="831339"/>
                    </a:xfrm>
                    <a:prstGeom prst="rect">
                      <a:avLst/>
                    </a:prstGeom>
                  </am3d:spPr>
                  <am3d:camera>
                    <am3d:pos x="0" y="0" z="7534533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4314" d="1000000"/>
                    <am3d:preTrans dx="0" dy="-15935353" dz="-2080498"/>
                    <am3d:scale>
                      <am3d:sx n="1000000" d="1000000"/>
                      <am3d:sy n="1000000" d="1000000"/>
                      <am3d:sz n="1000000" d="1000000"/>
                    </am3d:scale>
                    <am3d:rot ax="623851" ay="-1344477" az="-240064"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43594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D Model 9" descr="Sleepy Face Emoji">
                <a:extLst>
                  <a:ext uri="{FF2B5EF4-FFF2-40B4-BE49-F238E27FC236}">
                    <a16:creationId xmlns:a16="http://schemas.microsoft.com/office/drawing/2014/main" id="{649062E1-463D-8DCA-7D90-0FB3DC2BF1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11289" y="1674618"/>
                <a:ext cx="881723" cy="831339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2D0590A-7CAD-2792-A60C-353821EE49EE}"/>
              </a:ext>
            </a:extLst>
          </p:cNvPr>
          <p:cNvSpPr txBox="1"/>
          <p:nvPr/>
        </p:nvSpPr>
        <p:spPr>
          <a:xfrm>
            <a:off x="4741933" y="4303988"/>
            <a:ext cx="2649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 a conference call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23D3A-BBB5-B0E1-44F1-F721B70991E8}"/>
              </a:ext>
            </a:extLst>
          </p:cNvPr>
          <p:cNvSpPr txBox="1"/>
          <p:nvPr/>
        </p:nvSpPr>
        <p:spPr>
          <a:xfrm>
            <a:off x="7943626" y="3697833"/>
            <a:ext cx="3655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not that worried about my job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BD1674-1BBE-7987-87BD-26D3078073E6}"/>
              </a:ext>
            </a:extLst>
          </p:cNvPr>
          <p:cNvSpPr txBox="1"/>
          <p:nvPr/>
        </p:nvSpPr>
        <p:spPr>
          <a:xfrm>
            <a:off x="1229488" y="3689639"/>
            <a:ext cx="2747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worried about my job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32205898"/>
                  </p:ext>
                </p:extLst>
              </p:nvPr>
            </p:nvGraphicFramePr>
            <p:xfrm>
              <a:off x="2276986" y="3870493"/>
              <a:ext cx="1307303" cy="1206741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276986" y="3870493"/>
                <a:ext cx="1307303" cy="1206741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71D100F-DF8C-9D62-9147-E472502BCD70}"/>
              </a:ext>
            </a:extLst>
          </p:cNvPr>
          <p:cNvSpPr txBox="1"/>
          <p:nvPr/>
        </p:nvSpPr>
        <p:spPr>
          <a:xfrm>
            <a:off x="1555486" y="5363169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AAB6A1-44E9-22D6-AE21-BE0485E0D82B}"/>
              </a:ext>
            </a:extLst>
          </p:cNvPr>
          <p:cNvSpPr txBox="1"/>
          <p:nvPr/>
        </p:nvSpPr>
        <p:spPr>
          <a:xfrm>
            <a:off x="3073310" y="5367035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E87631-B2E7-83CF-EAB3-DC439423B112}"/>
              </a:ext>
            </a:extLst>
          </p:cNvPr>
          <p:cNvSpPr txBox="1"/>
          <p:nvPr/>
        </p:nvSpPr>
        <p:spPr>
          <a:xfrm>
            <a:off x="7495846" y="5345477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217412-61A8-F3F7-71C7-E5523B1C3FF5}"/>
              </a:ext>
            </a:extLst>
          </p:cNvPr>
          <p:cNvSpPr txBox="1"/>
          <p:nvPr/>
        </p:nvSpPr>
        <p:spPr>
          <a:xfrm>
            <a:off x="9119686" y="5349343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9344AD9-78EC-5306-8A29-B3BF5AC142B2}"/>
              </a:ext>
            </a:extLst>
          </p:cNvPr>
          <p:cNvCxnSpPr>
            <a:cxnSpLocks/>
          </p:cNvCxnSpPr>
          <p:nvPr/>
        </p:nvCxnSpPr>
        <p:spPr>
          <a:xfrm flipH="1">
            <a:off x="2116238" y="4898673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5EB2333-EAED-C46D-A14A-4A7980DC4890}"/>
              </a:ext>
            </a:extLst>
          </p:cNvPr>
          <p:cNvCxnSpPr>
            <a:cxnSpLocks/>
          </p:cNvCxnSpPr>
          <p:nvPr/>
        </p:nvCxnSpPr>
        <p:spPr>
          <a:xfrm>
            <a:off x="3179327" y="4920399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957370-967A-9175-B655-27381DDDCF67}"/>
              </a:ext>
            </a:extLst>
          </p:cNvPr>
          <p:cNvCxnSpPr>
            <a:cxnSpLocks/>
          </p:cNvCxnSpPr>
          <p:nvPr/>
        </p:nvCxnSpPr>
        <p:spPr>
          <a:xfrm flipH="1">
            <a:off x="8097523" y="4898673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F1999F-84D2-5BDB-E7A5-BF26E2B5F93F}"/>
              </a:ext>
            </a:extLst>
          </p:cNvPr>
          <p:cNvCxnSpPr>
            <a:cxnSpLocks/>
          </p:cNvCxnSpPr>
          <p:nvPr/>
        </p:nvCxnSpPr>
        <p:spPr>
          <a:xfrm>
            <a:off x="9160612" y="4920399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Vintage Rotary Phone">
                <a:extLst>
                  <a:ext uri="{FF2B5EF4-FFF2-40B4-BE49-F238E27FC236}">
                    <a16:creationId xmlns:a16="http://schemas.microsoft.com/office/drawing/2014/main" id="{1AD09A8A-B403-B260-5D53-7DA43EBC4CA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13222171"/>
                  </p:ext>
                </p:extLst>
              </p:nvPr>
            </p:nvGraphicFramePr>
            <p:xfrm>
              <a:off x="8224066" y="3870493"/>
              <a:ext cx="1307303" cy="1206741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Vintage Rotary Phone">
                <a:extLst>
                  <a:ext uri="{FF2B5EF4-FFF2-40B4-BE49-F238E27FC236}">
                    <a16:creationId xmlns:a16="http://schemas.microsoft.com/office/drawing/2014/main" id="{1AD09A8A-B403-B260-5D53-7DA43EBC4C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224066" y="3870493"/>
                <a:ext cx="1307303" cy="12067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Downward Trend">
                <a:extLst>
                  <a:ext uri="{FF2B5EF4-FFF2-40B4-BE49-F238E27FC236}">
                    <a16:creationId xmlns:a16="http://schemas.microsoft.com/office/drawing/2014/main" id="{ED1933A8-6398-1BC7-4491-7237EADB9A3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60845" y="2323450"/>
              <a:ext cx="2135609" cy="2015762"/>
            </p:xfrm>
            <a:graphic>
              <a:graphicData uri="http://schemas.microsoft.com/office/drawing/2017/model3d">
                <am3d:model3d r:embed="rId16">
                  <am3d:spPr>
                    <a:xfrm>
                      <a:off x="0" y="0"/>
                      <a:ext cx="2135609" cy="2015762"/>
                    </a:xfrm>
                    <a:prstGeom prst="rect">
                      <a:avLst/>
                    </a:prstGeom>
                  </am3d:spPr>
                  <am3d:camera>
                    <am3d:pos x="0" y="0" z="6239203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198" d="1000000"/>
                    <am3d:preTrans dx="0" dy="-15145514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377239" ay="1299802" az="533169"/>
                    <am3d:postTrans dx="0" dy="0" dz="0"/>
                  </am3d:trans>
                  <am3d:raster rName="Office3DRenderer" rVer="16.0.8326">
                    <am3d:blip r:embed="rId17"/>
                  </am3d:raster>
                  <am3d:objViewport viewportSz="26695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Downward Trend">
                <a:extLst>
                  <a:ext uri="{FF2B5EF4-FFF2-40B4-BE49-F238E27FC236}">
                    <a16:creationId xmlns:a16="http://schemas.microsoft.com/office/drawing/2014/main" id="{ED1933A8-6398-1BC7-4491-7237EADB9A3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60845" y="2323450"/>
                <a:ext cx="2135609" cy="201576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9160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9" name="3D Model 28" descr="Red X">
                <a:extLst>
                  <a:ext uri="{FF2B5EF4-FFF2-40B4-BE49-F238E27FC236}">
                    <a16:creationId xmlns:a16="http://schemas.microsoft.com/office/drawing/2014/main" id="{90DD8CB8-3222-2B27-AA9C-6A70576CBF8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34057537"/>
                  </p:ext>
                </p:extLst>
              </p:nvPr>
            </p:nvGraphicFramePr>
            <p:xfrm>
              <a:off x="9700420" y="5745991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9" name="3D Model 28" descr="Red X">
                <a:extLst>
                  <a:ext uri="{FF2B5EF4-FFF2-40B4-BE49-F238E27FC236}">
                    <a16:creationId xmlns:a16="http://schemas.microsoft.com/office/drawing/2014/main" id="{90DD8CB8-3222-2B27-AA9C-6A70576CBF8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00420" y="5745991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8394125"/>
                  </p:ext>
                </p:extLst>
              </p:nvPr>
            </p:nvGraphicFramePr>
            <p:xfrm>
              <a:off x="3207073" y="5745993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7073" y="5745993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7" name="3D Model 26" descr="Green checkmark">
                <a:extLst>
                  <a:ext uri="{FF2B5EF4-FFF2-40B4-BE49-F238E27FC236}">
                    <a16:creationId xmlns:a16="http://schemas.microsoft.com/office/drawing/2014/main" id="{656043A2-DDFB-1502-1C66-BB15831D0F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32065047"/>
                  </p:ext>
                </p:extLst>
              </p:nvPr>
            </p:nvGraphicFramePr>
            <p:xfrm>
              <a:off x="7811345" y="5706674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7" name="3D Model 26" descr="Green checkmark">
                <a:extLst>
                  <a:ext uri="{FF2B5EF4-FFF2-40B4-BE49-F238E27FC236}">
                    <a16:creationId xmlns:a16="http://schemas.microsoft.com/office/drawing/2014/main" id="{656043A2-DDFB-1502-1C66-BB15831D0F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11345" y="5706674"/>
                <a:ext cx="1296069" cy="11873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86845081"/>
                  </p:ext>
                </p:extLst>
              </p:nvPr>
            </p:nvGraphicFramePr>
            <p:xfrm>
              <a:off x="1152607" y="5706676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2607" y="5706676"/>
                <a:ext cx="1296069" cy="118730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77" y="365127"/>
            <a:ext cx="7886700" cy="633495"/>
          </a:xfrm>
        </p:spPr>
        <p:txBody>
          <a:bodyPr/>
          <a:lstStyle/>
          <a:p>
            <a:r>
              <a:rPr lang="en-US" dirty="0"/>
              <a:t>When there is good news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77131727"/>
                  </p:ext>
                </p:extLst>
              </p:nvPr>
            </p:nvGraphicFramePr>
            <p:xfrm>
              <a:off x="2222922" y="1603263"/>
              <a:ext cx="1459853" cy="2069183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459853" cy="2069183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-812478" ay="3644548" az="-712043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1355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22922" y="1603263"/>
                <a:ext cx="1459853" cy="20691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68759248"/>
                  </p:ext>
                </p:extLst>
              </p:nvPr>
            </p:nvGraphicFramePr>
            <p:xfrm>
              <a:off x="7843550" y="1611414"/>
              <a:ext cx="2711832" cy="2052882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711832" cy="2052882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699370" ay="-3383970" az="584979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35988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43550" y="1611414"/>
                <a:ext cx="2711832" cy="2052882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B980535-4B9D-0303-7B17-ADF0B91F2639}"/>
              </a:ext>
            </a:extLst>
          </p:cNvPr>
          <p:cNvSpPr txBox="1"/>
          <p:nvPr/>
        </p:nvSpPr>
        <p:spPr>
          <a:xfrm>
            <a:off x="1982660" y="1056739"/>
            <a:ext cx="1940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 new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71293925"/>
                  </p:ext>
                </p:extLst>
              </p:nvPr>
            </p:nvGraphicFramePr>
            <p:xfrm>
              <a:off x="1328958" y="1586071"/>
              <a:ext cx="790442" cy="799373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790442" cy="799373"/>
                    </a:xfrm>
                    <a:prstGeom prst="rect">
                      <a:avLst/>
                    </a:prstGeom>
                  </am3d:spPr>
                  <am3d:camera>
                    <am3d:pos x="0" y="0" z="806962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550" d="1000000"/>
                    <am3d:preTrans dx="1" dy="-17999996" dz="4"/>
                    <am3d:scale>
                      <am3d:sx n="1000000" d="1000000"/>
                      <am3d:sy n="1000000" d="1000000"/>
                      <am3d:sz n="1000000" d="1000000"/>
                    </am3d:scale>
                    <am3d:rot ax="154996" ay="874165" az="39013"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13799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28958" y="1586071"/>
                <a:ext cx="790442" cy="79937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190CD14-9999-7BBC-C1D2-826B59E44AA5}"/>
              </a:ext>
            </a:extLst>
          </p:cNvPr>
          <p:cNvSpPr txBox="1"/>
          <p:nvPr/>
        </p:nvSpPr>
        <p:spPr>
          <a:xfrm>
            <a:off x="8268963" y="1056737"/>
            <a:ext cx="1861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an old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3D Model 9" descr="Sleepy Face Emoji">
                <a:extLst>
                  <a:ext uri="{FF2B5EF4-FFF2-40B4-BE49-F238E27FC236}">
                    <a16:creationId xmlns:a16="http://schemas.microsoft.com/office/drawing/2014/main" id="{649062E1-463D-8DCA-7D90-0FB3DC2BF13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00232904"/>
                  </p:ext>
                </p:extLst>
              </p:nvPr>
            </p:nvGraphicFramePr>
            <p:xfrm>
              <a:off x="10033037" y="1674618"/>
              <a:ext cx="881723" cy="831339"/>
            </p:xfrm>
            <a:graphic>
              <a:graphicData uri="http://schemas.microsoft.com/office/drawing/2017/model3d">
                <am3d:model3d r:embed="rId12">
                  <am3d:spPr>
                    <a:xfrm>
                      <a:off x="0" y="0"/>
                      <a:ext cx="881723" cy="831339"/>
                    </a:xfrm>
                    <a:prstGeom prst="rect">
                      <a:avLst/>
                    </a:prstGeom>
                  </am3d:spPr>
                  <am3d:camera>
                    <am3d:pos x="0" y="0" z="7534533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4314" d="1000000"/>
                    <am3d:preTrans dx="0" dy="-15935353" dz="-2080498"/>
                    <am3d:scale>
                      <am3d:sx n="1000000" d="1000000"/>
                      <am3d:sy n="1000000" d="1000000"/>
                      <am3d:sz n="1000000" d="1000000"/>
                    </am3d:scale>
                    <am3d:rot ax="623851" ay="-1344477" az="-240064"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43594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D Model 9" descr="Sleepy Face Emoji">
                <a:extLst>
                  <a:ext uri="{FF2B5EF4-FFF2-40B4-BE49-F238E27FC236}">
                    <a16:creationId xmlns:a16="http://schemas.microsoft.com/office/drawing/2014/main" id="{649062E1-463D-8DCA-7D90-0FB3DC2BF1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033037" y="1674618"/>
                <a:ext cx="881723" cy="831339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2D0590A-7CAD-2792-A60C-353821EE49EE}"/>
              </a:ext>
            </a:extLst>
          </p:cNvPr>
          <p:cNvSpPr txBox="1"/>
          <p:nvPr/>
        </p:nvSpPr>
        <p:spPr>
          <a:xfrm>
            <a:off x="4741933" y="4303988"/>
            <a:ext cx="2649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 a conference call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23D3A-BBB5-B0E1-44F1-F721B70991E8}"/>
              </a:ext>
            </a:extLst>
          </p:cNvPr>
          <p:cNvSpPr txBox="1"/>
          <p:nvPr/>
        </p:nvSpPr>
        <p:spPr>
          <a:xfrm>
            <a:off x="8265374" y="3697833"/>
            <a:ext cx="3655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not that worried about my job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BD1674-1BBE-7987-87BD-26D3078073E6}"/>
              </a:ext>
            </a:extLst>
          </p:cNvPr>
          <p:cNvSpPr txBox="1"/>
          <p:nvPr/>
        </p:nvSpPr>
        <p:spPr>
          <a:xfrm>
            <a:off x="1003010" y="3689641"/>
            <a:ext cx="2747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worried about my job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77794732"/>
                  </p:ext>
                </p:extLst>
              </p:nvPr>
            </p:nvGraphicFramePr>
            <p:xfrm>
              <a:off x="2050508" y="3870495"/>
              <a:ext cx="1307303" cy="1206741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50508" y="3870495"/>
                <a:ext cx="1307303" cy="1206741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71D100F-DF8C-9D62-9147-E472502BCD70}"/>
              </a:ext>
            </a:extLst>
          </p:cNvPr>
          <p:cNvSpPr txBox="1"/>
          <p:nvPr/>
        </p:nvSpPr>
        <p:spPr>
          <a:xfrm>
            <a:off x="1329008" y="5363171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AAB6A1-44E9-22D6-AE21-BE0485E0D82B}"/>
              </a:ext>
            </a:extLst>
          </p:cNvPr>
          <p:cNvSpPr txBox="1"/>
          <p:nvPr/>
        </p:nvSpPr>
        <p:spPr>
          <a:xfrm>
            <a:off x="2952848" y="5367037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E87631-B2E7-83CF-EAB3-DC439423B112}"/>
              </a:ext>
            </a:extLst>
          </p:cNvPr>
          <p:cNvSpPr txBox="1"/>
          <p:nvPr/>
        </p:nvSpPr>
        <p:spPr>
          <a:xfrm>
            <a:off x="7817594" y="5345477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217412-61A8-F3F7-71C7-E5523B1C3FF5}"/>
              </a:ext>
            </a:extLst>
          </p:cNvPr>
          <p:cNvSpPr txBox="1"/>
          <p:nvPr/>
        </p:nvSpPr>
        <p:spPr>
          <a:xfrm>
            <a:off x="9441434" y="5349343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9344AD9-78EC-5306-8A29-B3BF5AC142B2}"/>
              </a:ext>
            </a:extLst>
          </p:cNvPr>
          <p:cNvCxnSpPr>
            <a:cxnSpLocks/>
          </p:cNvCxnSpPr>
          <p:nvPr/>
        </p:nvCxnSpPr>
        <p:spPr>
          <a:xfrm flipH="1">
            <a:off x="1889760" y="4898675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5EB2333-EAED-C46D-A14A-4A7980DC4890}"/>
              </a:ext>
            </a:extLst>
          </p:cNvPr>
          <p:cNvCxnSpPr>
            <a:cxnSpLocks/>
          </p:cNvCxnSpPr>
          <p:nvPr/>
        </p:nvCxnSpPr>
        <p:spPr>
          <a:xfrm>
            <a:off x="2952849" y="4920401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957370-967A-9175-B655-27381DDDCF67}"/>
              </a:ext>
            </a:extLst>
          </p:cNvPr>
          <p:cNvCxnSpPr>
            <a:cxnSpLocks/>
          </p:cNvCxnSpPr>
          <p:nvPr/>
        </p:nvCxnSpPr>
        <p:spPr>
          <a:xfrm flipH="1">
            <a:off x="8419271" y="4898673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F1999F-84D2-5BDB-E7A5-BF26E2B5F93F}"/>
              </a:ext>
            </a:extLst>
          </p:cNvPr>
          <p:cNvCxnSpPr>
            <a:cxnSpLocks/>
          </p:cNvCxnSpPr>
          <p:nvPr/>
        </p:nvCxnSpPr>
        <p:spPr>
          <a:xfrm>
            <a:off x="9482360" y="4920399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Vintage Rotary Phone">
                <a:extLst>
                  <a:ext uri="{FF2B5EF4-FFF2-40B4-BE49-F238E27FC236}">
                    <a16:creationId xmlns:a16="http://schemas.microsoft.com/office/drawing/2014/main" id="{1AD09A8A-B403-B260-5D53-7DA43EBC4CA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06447919"/>
                  </p:ext>
                </p:extLst>
              </p:nvPr>
            </p:nvGraphicFramePr>
            <p:xfrm>
              <a:off x="8545814" y="3870493"/>
              <a:ext cx="1307303" cy="1206741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Vintage Rotary Phone">
                <a:extLst>
                  <a:ext uri="{FF2B5EF4-FFF2-40B4-BE49-F238E27FC236}">
                    <a16:creationId xmlns:a16="http://schemas.microsoft.com/office/drawing/2014/main" id="{1AD09A8A-B403-B260-5D53-7DA43EBC4C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45814" y="3870493"/>
                <a:ext cx="1307303" cy="12067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7" name="3D Model 16" descr="Upward Trend">
                <a:extLst>
                  <a:ext uri="{FF2B5EF4-FFF2-40B4-BE49-F238E27FC236}">
                    <a16:creationId xmlns:a16="http://schemas.microsoft.com/office/drawing/2014/main" id="{20F854AF-6734-5694-3EE4-EC15184017B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66870951"/>
                  </p:ext>
                </p:extLst>
              </p:nvPr>
            </p:nvGraphicFramePr>
            <p:xfrm>
              <a:off x="4896943" y="2424220"/>
              <a:ext cx="1791045" cy="1852869"/>
            </p:xfrm>
            <a:graphic>
              <a:graphicData uri="http://schemas.microsoft.com/office/drawing/2017/model3d">
                <am3d:model3d r:embed="rId16">
                  <am3d:spPr>
                    <a:xfrm>
                      <a:off x="0" y="0"/>
                      <a:ext cx="1791045" cy="1852869"/>
                    </a:xfrm>
                    <a:prstGeom prst="rect">
                      <a:avLst/>
                    </a:prstGeom>
                  </am3d:spPr>
                  <am3d:camera>
                    <am3d:pos x="0" y="0" z="6501291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1711" d="1000000"/>
                    <am3d:preTrans dx="0" dy="-16609428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40700" ay="917775" az="116857"/>
                    <am3d:postTrans dx="0" dy="0" dz="0"/>
                  </am3d:trans>
                  <am3d:raster rName="Office3DRenderer" rVer="16.0.8326">
                    <am3d:blip r:embed="rId17"/>
                  </am3d:raster>
                  <am3d:objViewport viewportSz="253599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7" name="3D Model 16" descr="Upward Trend">
                <a:extLst>
                  <a:ext uri="{FF2B5EF4-FFF2-40B4-BE49-F238E27FC236}">
                    <a16:creationId xmlns:a16="http://schemas.microsoft.com/office/drawing/2014/main" id="{20F854AF-6734-5694-3EE4-EC15184017B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96943" y="2424220"/>
                <a:ext cx="1791045" cy="185286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4343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9" name="3D Model 28" descr="Red X">
                <a:extLst>
                  <a:ext uri="{FF2B5EF4-FFF2-40B4-BE49-F238E27FC236}">
                    <a16:creationId xmlns:a16="http://schemas.microsoft.com/office/drawing/2014/main" id="{90DD8CB8-3222-2B27-AA9C-6A70576CBF8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2421655"/>
                  </p:ext>
                </p:extLst>
              </p:nvPr>
            </p:nvGraphicFramePr>
            <p:xfrm>
              <a:off x="9696067" y="5745991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9" name="3D Model 28" descr="Red X">
                <a:extLst>
                  <a:ext uri="{FF2B5EF4-FFF2-40B4-BE49-F238E27FC236}">
                    <a16:creationId xmlns:a16="http://schemas.microsoft.com/office/drawing/2014/main" id="{90DD8CB8-3222-2B27-AA9C-6A70576CBF8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96067" y="5745991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78630300"/>
                  </p:ext>
                </p:extLst>
              </p:nvPr>
            </p:nvGraphicFramePr>
            <p:xfrm>
              <a:off x="1480451" y="5745991"/>
              <a:ext cx="860601" cy="10405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0601" cy="1040515"/>
                    </a:xfrm>
                    <a:prstGeom prst="rect">
                      <a:avLst/>
                    </a:prstGeom>
                  </am3d:spPr>
                  <am3d:camera>
                    <am3d:pos x="0" y="0" z="66067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1450" d="1000000"/>
                    <am3d:preTrans dx="15192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75662" ay="-2016168" az="418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951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3D Model 27" descr="Red X">
                <a:extLst>
                  <a:ext uri="{FF2B5EF4-FFF2-40B4-BE49-F238E27FC236}">
                    <a16:creationId xmlns:a16="http://schemas.microsoft.com/office/drawing/2014/main" id="{AB951ED8-450C-9BA0-CAA8-70E96970392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80451" y="5745991"/>
                <a:ext cx="860601" cy="10405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7" name="3D Model 26" descr="Green checkmark">
                <a:extLst>
                  <a:ext uri="{FF2B5EF4-FFF2-40B4-BE49-F238E27FC236}">
                    <a16:creationId xmlns:a16="http://schemas.microsoft.com/office/drawing/2014/main" id="{656043A2-DDFB-1502-1C66-BB15831D0F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10020199"/>
                  </p:ext>
                </p:extLst>
              </p:nvPr>
            </p:nvGraphicFramePr>
            <p:xfrm>
              <a:off x="7806992" y="5706674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7" name="3D Model 26" descr="Green checkmark">
                <a:extLst>
                  <a:ext uri="{FF2B5EF4-FFF2-40B4-BE49-F238E27FC236}">
                    <a16:creationId xmlns:a16="http://schemas.microsoft.com/office/drawing/2014/main" id="{656043A2-DDFB-1502-1C66-BB15831D0F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06992" y="5706674"/>
                <a:ext cx="1296069" cy="11873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77495248"/>
                  </p:ext>
                </p:extLst>
              </p:nvPr>
            </p:nvGraphicFramePr>
            <p:xfrm>
              <a:off x="2933331" y="5706674"/>
              <a:ext cx="1296069" cy="118730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96069" cy="1187308"/>
                    </a:xfrm>
                    <a:prstGeom prst="rect">
                      <a:avLst/>
                    </a:prstGeom>
                  </am3d:spPr>
                  <am3d:camera>
                    <am3d:pos x="0" y="0" z="6563663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6523" d="1000000"/>
                    <am3d:preTrans dx="0" dy="-1480007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93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3D Model 24" descr="Green checkmark">
                <a:extLst>
                  <a:ext uri="{FF2B5EF4-FFF2-40B4-BE49-F238E27FC236}">
                    <a16:creationId xmlns:a16="http://schemas.microsoft.com/office/drawing/2014/main" id="{D924AD1C-A843-3292-5E22-F1F8419D6FE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33331" y="5706674"/>
                <a:ext cx="1296069" cy="118730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662" y="365127"/>
            <a:ext cx="7886700" cy="633495"/>
          </a:xfrm>
        </p:spPr>
        <p:txBody>
          <a:bodyPr/>
          <a:lstStyle/>
          <a:p>
            <a:r>
              <a:rPr lang="en-US" dirty="0"/>
              <a:t>When there is good news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75572706"/>
                  </p:ext>
                </p:extLst>
              </p:nvPr>
            </p:nvGraphicFramePr>
            <p:xfrm>
              <a:off x="2152865" y="1577873"/>
              <a:ext cx="1595898" cy="2119960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595898" cy="2119960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590775" ay="2200402" az="355019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1355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52865" y="1577873"/>
                <a:ext cx="1595898" cy="21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78316748"/>
                  </p:ext>
                </p:extLst>
              </p:nvPr>
            </p:nvGraphicFramePr>
            <p:xfrm>
              <a:off x="8117984" y="1586070"/>
              <a:ext cx="2154259" cy="2103571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154259" cy="2103571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539796" ay="-2005335" az="-299031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35988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17984" y="1586070"/>
                <a:ext cx="2154259" cy="2103571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B980535-4B9D-0303-7B17-ADF0B91F2639}"/>
              </a:ext>
            </a:extLst>
          </p:cNvPr>
          <p:cNvSpPr txBox="1"/>
          <p:nvPr/>
        </p:nvSpPr>
        <p:spPr>
          <a:xfrm>
            <a:off x="1980625" y="1056737"/>
            <a:ext cx="1940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 new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75363418"/>
                  </p:ext>
                </p:extLst>
              </p:nvPr>
            </p:nvGraphicFramePr>
            <p:xfrm>
              <a:off x="1326923" y="1586069"/>
              <a:ext cx="790442" cy="799373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790442" cy="799373"/>
                    </a:xfrm>
                    <a:prstGeom prst="rect">
                      <a:avLst/>
                    </a:prstGeom>
                  </am3d:spPr>
                  <am3d:camera>
                    <am3d:pos x="0" y="0" z="806962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4550" d="1000000"/>
                    <am3d:preTrans dx="1" dy="-17999996" dz="4"/>
                    <am3d:scale>
                      <am3d:sx n="1000000" d="1000000"/>
                      <am3d:sy n="1000000" d="1000000"/>
                      <am3d:sz n="1000000" d="1000000"/>
                    </am3d:scale>
                    <am3d:rot ax="154996" ay="874165" az="39013"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13799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Face With Raised Eyebrows Emoji">
                <a:extLst>
                  <a:ext uri="{FF2B5EF4-FFF2-40B4-BE49-F238E27FC236}">
                    <a16:creationId xmlns:a16="http://schemas.microsoft.com/office/drawing/2014/main" id="{B27F88A1-8DAF-D697-B8D8-4C45B8E112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26923" y="1586069"/>
                <a:ext cx="790442" cy="79937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190CD14-9999-7BBC-C1D2-826B59E44AA5}"/>
              </a:ext>
            </a:extLst>
          </p:cNvPr>
          <p:cNvSpPr txBox="1"/>
          <p:nvPr/>
        </p:nvSpPr>
        <p:spPr>
          <a:xfrm>
            <a:off x="8264610" y="1056737"/>
            <a:ext cx="1861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an old CEO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3D Model 9" descr="Sleepy Face Emoji">
                <a:extLst>
                  <a:ext uri="{FF2B5EF4-FFF2-40B4-BE49-F238E27FC236}">
                    <a16:creationId xmlns:a16="http://schemas.microsoft.com/office/drawing/2014/main" id="{649062E1-463D-8DCA-7D90-0FB3DC2BF13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01957743"/>
                  </p:ext>
                </p:extLst>
              </p:nvPr>
            </p:nvGraphicFramePr>
            <p:xfrm>
              <a:off x="10028684" y="1674618"/>
              <a:ext cx="881723" cy="831339"/>
            </p:xfrm>
            <a:graphic>
              <a:graphicData uri="http://schemas.microsoft.com/office/drawing/2017/model3d">
                <am3d:model3d r:embed="rId12">
                  <am3d:spPr>
                    <a:xfrm>
                      <a:off x="0" y="0"/>
                      <a:ext cx="881723" cy="831339"/>
                    </a:xfrm>
                    <a:prstGeom prst="rect">
                      <a:avLst/>
                    </a:prstGeom>
                  </am3d:spPr>
                  <am3d:camera>
                    <am3d:pos x="0" y="0" z="7534533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4314" d="1000000"/>
                    <am3d:preTrans dx="0" dy="-15935353" dz="-2080498"/>
                    <am3d:scale>
                      <am3d:sx n="1000000" d="1000000"/>
                      <am3d:sy n="1000000" d="1000000"/>
                      <am3d:sz n="1000000" d="1000000"/>
                    </am3d:scale>
                    <am3d:rot ax="623851" ay="-1344477" az="-240064"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43594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D Model 9" descr="Sleepy Face Emoji">
                <a:extLst>
                  <a:ext uri="{FF2B5EF4-FFF2-40B4-BE49-F238E27FC236}">
                    <a16:creationId xmlns:a16="http://schemas.microsoft.com/office/drawing/2014/main" id="{649062E1-463D-8DCA-7D90-0FB3DC2BF1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028684" y="1674618"/>
                <a:ext cx="881723" cy="831339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2D0590A-7CAD-2792-A60C-353821EE49EE}"/>
              </a:ext>
            </a:extLst>
          </p:cNvPr>
          <p:cNvSpPr txBox="1"/>
          <p:nvPr/>
        </p:nvSpPr>
        <p:spPr>
          <a:xfrm>
            <a:off x="4741933" y="4303988"/>
            <a:ext cx="2649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 a conference call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23D3A-BBB5-B0E1-44F1-F721B70991E8}"/>
              </a:ext>
            </a:extLst>
          </p:cNvPr>
          <p:cNvSpPr txBox="1"/>
          <p:nvPr/>
        </p:nvSpPr>
        <p:spPr>
          <a:xfrm>
            <a:off x="8261021" y="3697833"/>
            <a:ext cx="3655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not that worried about my job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BD1674-1BBE-7987-87BD-26D3078073E6}"/>
              </a:ext>
            </a:extLst>
          </p:cNvPr>
          <p:cNvSpPr txBox="1"/>
          <p:nvPr/>
        </p:nvSpPr>
        <p:spPr>
          <a:xfrm>
            <a:off x="1000975" y="3689639"/>
            <a:ext cx="2747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worried about my job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6134612"/>
                  </p:ext>
                </p:extLst>
              </p:nvPr>
            </p:nvGraphicFramePr>
            <p:xfrm>
              <a:off x="2048473" y="3870493"/>
              <a:ext cx="1307303" cy="1206741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 Model 13" descr="Vintage Rotary Phone">
                <a:extLst>
                  <a:ext uri="{FF2B5EF4-FFF2-40B4-BE49-F238E27FC236}">
                    <a16:creationId xmlns:a16="http://schemas.microsoft.com/office/drawing/2014/main" id="{26483747-88EA-AA8C-CBD1-258F0AE5C7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48473" y="3870493"/>
                <a:ext cx="1307303" cy="1206741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71D100F-DF8C-9D62-9147-E472502BCD70}"/>
              </a:ext>
            </a:extLst>
          </p:cNvPr>
          <p:cNvSpPr txBox="1"/>
          <p:nvPr/>
        </p:nvSpPr>
        <p:spPr>
          <a:xfrm>
            <a:off x="1326973" y="5363169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AAB6A1-44E9-22D6-AE21-BE0485E0D82B}"/>
              </a:ext>
            </a:extLst>
          </p:cNvPr>
          <p:cNvSpPr txBox="1"/>
          <p:nvPr/>
        </p:nvSpPr>
        <p:spPr>
          <a:xfrm>
            <a:off x="2884553" y="5367035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E87631-B2E7-83CF-EAB3-DC439423B112}"/>
              </a:ext>
            </a:extLst>
          </p:cNvPr>
          <p:cNvSpPr txBox="1"/>
          <p:nvPr/>
        </p:nvSpPr>
        <p:spPr>
          <a:xfrm>
            <a:off x="7813241" y="5345477"/>
            <a:ext cx="1307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Obfuscate?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217412-61A8-F3F7-71C7-E5523B1C3FF5}"/>
              </a:ext>
            </a:extLst>
          </p:cNvPr>
          <p:cNvSpPr txBox="1"/>
          <p:nvPr/>
        </p:nvSpPr>
        <p:spPr>
          <a:xfrm>
            <a:off x="9437081" y="5349343"/>
            <a:ext cx="1883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Transparent?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9344AD9-78EC-5306-8A29-B3BF5AC142B2}"/>
              </a:ext>
            </a:extLst>
          </p:cNvPr>
          <p:cNvCxnSpPr>
            <a:cxnSpLocks/>
          </p:cNvCxnSpPr>
          <p:nvPr/>
        </p:nvCxnSpPr>
        <p:spPr>
          <a:xfrm flipH="1">
            <a:off x="1887725" y="4898673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5EB2333-EAED-C46D-A14A-4A7980DC4890}"/>
              </a:ext>
            </a:extLst>
          </p:cNvPr>
          <p:cNvCxnSpPr>
            <a:cxnSpLocks/>
          </p:cNvCxnSpPr>
          <p:nvPr/>
        </p:nvCxnSpPr>
        <p:spPr>
          <a:xfrm>
            <a:off x="2950814" y="4920399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957370-967A-9175-B655-27381DDDCF67}"/>
              </a:ext>
            </a:extLst>
          </p:cNvPr>
          <p:cNvCxnSpPr>
            <a:cxnSpLocks/>
          </p:cNvCxnSpPr>
          <p:nvPr/>
        </p:nvCxnSpPr>
        <p:spPr>
          <a:xfrm flipH="1">
            <a:off x="8414918" y="4898673"/>
            <a:ext cx="493214" cy="506713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F1999F-84D2-5BDB-E7A5-BF26E2B5F93F}"/>
              </a:ext>
            </a:extLst>
          </p:cNvPr>
          <p:cNvCxnSpPr>
            <a:cxnSpLocks/>
          </p:cNvCxnSpPr>
          <p:nvPr/>
        </p:nvCxnSpPr>
        <p:spPr>
          <a:xfrm>
            <a:off x="9478007" y="4920399"/>
            <a:ext cx="508449" cy="484987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Vintage Rotary Phone">
                <a:extLst>
                  <a:ext uri="{FF2B5EF4-FFF2-40B4-BE49-F238E27FC236}">
                    <a16:creationId xmlns:a16="http://schemas.microsoft.com/office/drawing/2014/main" id="{1AD09A8A-B403-B260-5D53-7DA43EBC4CA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98778654"/>
                  </p:ext>
                </p:extLst>
              </p:nvPr>
            </p:nvGraphicFramePr>
            <p:xfrm>
              <a:off x="8541461" y="3870493"/>
              <a:ext cx="1307303" cy="1206741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307303" cy="1206741"/>
                    </a:xfrm>
                    <a:prstGeom prst="rect">
                      <a:avLst/>
                    </a:prstGeom>
                  </am3d:spPr>
                  <am3d:camera>
                    <am3d:pos x="0" y="0" z="7045382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469828" d="1000000"/>
                    <am3d:preTrans dx="3977237" dy="-1030665" dz="3981"/>
                    <am3d:scale>
                      <am3d:sx n="1000000" d="1000000"/>
                      <am3d:sy n="1000000" d="1000000"/>
                      <am3d:sz n="1000000" d="1000000"/>
                    </am3d:scale>
                    <am3d:rot ax="1601204" ay="-2581525" az="-1135835"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0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Vintage Rotary Phone">
                <a:extLst>
                  <a:ext uri="{FF2B5EF4-FFF2-40B4-BE49-F238E27FC236}">
                    <a16:creationId xmlns:a16="http://schemas.microsoft.com/office/drawing/2014/main" id="{1AD09A8A-B403-B260-5D53-7DA43EBC4C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41461" y="3870493"/>
                <a:ext cx="1307303" cy="12067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7" name="3D Model 16" descr="Upward Trend">
                <a:extLst>
                  <a:ext uri="{FF2B5EF4-FFF2-40B4-BE49-F238E27FC236}">
                    <a16:creationId xmlns:a16="http://schemas.microsoft.com/office/drawing/2014/main" id="{20F854AF-6734-5694-3EE4-EC15184017B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896943" y="2424220"/>
              <a:ext cx="1791045" cy="1852869"/>
            </p:xfrm>
            <a:graphic>
              <a:graphicData uri="http://schemas.microsoft.com/office/drawing/2017/model3d">
                <am3d:model3d r:embed="rId16">
                  <am3d:spPr>
                    <a:xfrm>
                      <a:off x="0" y="0"/>
                      <a:ext cx="1791045" cy="1852869"/>
                    </a:xfrm>
                    <a:prstGeom prst="rect">
                      <a:avLst/>
                    </a:prstGeom>
                  </am3d:spPr>
                  <am3d:camera>
                    <am3d:pos x="0" y="0" z="6501291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1711" d="1000000"/>
                    <am3d:preTrans dx="0" dy="-16609428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440700" ay="917775" az="116857"/>
                    <am3d:postTrans dx="0" dy="0" dz="0"/>
                  </am3d:trans>
                  <am3d:raster rName="Office3DRenderer" rVer="16.0.8326">
                    <am3d:blip r:embed="rId17"/>
                  </am3d:raster>
                  <am3d:objViewport viewportSz="253599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7" name="3D Model 16" descr="Upward Trend">
                <a:extLst>
                  <a:ext uri="{FF2B5EF4-FFF2-40B4-BE49-F238E27FC236}">
                    <a16:creationId xmlns:a16="http://schemas.microsoft.com/office/drawing/2014/main" id="{20F854AF-6734-5694-3EE4-EC15184017B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96943" y="2424220"/>
                <a:ext cx="1791045" cy="185286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3756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386735"/>
            <a:ext cx="7886700" cy="633495"/>
          </a:xfrm>
        </p:spPr>
        <p:txBody>
          <a:bodyPr/>
          <a:lstStyle/>
          <a:p>
            <a:r>
              <a:rPr lang="en-US" dirty="0"/>
              <a:t>Interpretation is challenging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88135197"/>
                  </p:ext>
                </p:extLst>
              </p:nvPr>
            </p:nvGraphicFramePr>
            <p:xfrm rot="1424069">
              <a:off x="-891626" y="2648582"/>
              <a:ext cx="1985289" cy="2765218"/>
            </p:xfrm>
            <a:graphic>
              <a:graphicData uri="http://schemas.microsoft.com/office/drawing/2017/model3d">
                <am3d:model3d r:embed="rId2">
                  <am3d:spPr>
                    <a:xfrm rot="1424069">
                      <a:off x="0" y="0"/>
                      <a:ext cx="1985289" cy="2765218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1931739" ay="4604885" az="1890076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122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424069">
                <a:off x="-891626" y="2648582"/>
                <a:ext cx="1985289" cy="27652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73106938"/>
                  </p:ext>
                </p:extLst>
              </p:nvPr>
            </p:nvGraphicFramePr>
            <p:xfrm rot="20277460">
              <a:off x="10351853" y="242602"/>
              <a:ext cx="3492450" cy="2627065"/>
            </p:xfrm>
            <a:graphic>
              <a:graphicData uri="http://schemas.microsoft.com/office/drawing/2017/model3d">
                <am3d:model3d r:embed="rId4">
                  <am3d:spPr>
                    <a:xfrm rot="20277460">
                      <a:off x="0" y="0"/>
                      <a:ext cx="3492450" cy="2627065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770246" ay="-4605829" az="-750421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438874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277460">
                <a:off x="10351853" y="242602"/>
                <a:ext cx="3492450" cy="2627065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60FB52E-C606-463E-34EA-5AF765F587F3}"/>
              </a:ext>
            </a:extLst>
          </p:cNvPr>
          <p:cNvSpPr txBox="1"/>
          <p:nvPr/>
        </p:nvSpPr>
        <p:spPr>
          <a:xfrm>
            <a:off x="5732888" y="2365984"/>
            <a:ext cx="5882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Is one interpretation that longer-tenured CEOs are obfuscating good news?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DFD48A-94A1-AE8D-97CC-1D4ABFBB2D0E}"/>
              </a:ext>
            </a:extLst>
          </p:cNvPr>
          <p:cNvSpPr txBox="1"/>
          <p:nvPr/>
        </p:nvSpPr>
        <p:spPr>
          <a:xfrm>
            <a:off x="668724" y="4411943"/>
            <a:ext cx="5882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Is another interpretation that less-tenured CEOs are over-emphasizing good news? </a:t>
            </a:r>
          </a:p>
        </p:txBody>
      </p:sp>
    </p:spTree>
    <p:extLst>
      <p:ext uri="{BB962C8B-B14F-4D97-AF65-F5344CB8AC3E}">
        <p14:creationId xmlns:p14="http://schemas.microsoft.com/office/powerpoint/2010/main" val="2021920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65126"/>
            <a:ext cx="10472620" cy="1199178"/>
          </a:xfrm>
        </p:spPr>
        <p:txBody>
          <a:bodyPr>
            <a:normAutofit/>
          </a:bodyPr>
          <a:lstStyle/>
          <a:p>
            <a:r>
              <a:rPr lang="en-US" dirty="0"/>
              <a:t>Obfuscation is usually conditional on having something to obfuscate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D0C377-4637-85B0-4287-B096F04C2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768" y="1564305"/>
            <a:ext cx="7715580" cy="5032932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80375454"/>
                  </p:ext>
                </p:extLst>
              </p:nvPr>
            </p:nvGraphicFramePr>
            <p:xfrm rot="1424069">
              <a:off x="-1131495" y="2212765"/>
              <a:ext cx="2740914" cy="3984477"/>
            </p:xfrm>
            <a:graphic>
              <a:graphicData uri="http://schemas.microsoft.com/office/drawing/2017/model3d">
                <am3d:model3d r:embed="rId3">
                  <am3d:spPr>
                    <a:xfrm rot="1424069">
                      <a:off x="0" y="0"/>
                      <a:ext cx="2740914" cy="3984477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9916770" ay="3587498" az="1003240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98940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424069">
                <a:off x="-1131495" y="2212765"/>
                <a:ext cx="2740914" cy="39844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55537482"/>
                  </p:ext>
                </p:extLst>
              </p:nvPr>
            </p:nvGraphicFramePr>
            <p:xfrm rot="20277460">
              <a:off x="9589433" y="1751433"/>
              <a:ext cx="5017291" cy="3781211"/>
            </p:xfrm>
            <a:graphic>
              <a:graphicData uri="http://schemas.microsoft.com/office/drawing/2017/model3d">
                <am3d:model3d r:embed="rId5">
                  <am3d:spPr>
                    <a:xfrm rot="20277460">
                      <a:off x="0" y="0"/>
                      <a:ext cx="5017291" cy="3781211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10737650" ay="-4365063" az="1074047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649657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0277460">
                <a:off x="9589433" y="1751433"/>
                <a:ext cx="5017291" cy="37812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6495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714" y="365126"/>
            <a:ext cx="10008792" cy="1199178"/>
          </a:xfrm>
        </p:spPr>
        <p:txBody>
          <a:bodyPr>
            <a:normAutofit/>
          </a:bodyPr>
          <a:lstStyle/>
          <a:p>
            <a:r>
              <a:rPr lang="en-US" dirty="0"/>
              <a:t>Obfuscation is usually conditional on having something to obfuscate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08541176"/>
                  </p:ext>
                </p:extLst>
              </p:nvPr>
            </p:nvGraphicFramePr>
            <p:xfrm rot="1424069">
              <a:off x="-994023" y="369123"/>
              <a:ext cx="2175887" cy="2752415"/>
            </p:xfrm>
            <a:graphic>
              <a:graphicData uri="http://schemas.microsoft.com/office/drawing/2017/model3d">
                <am3d:model3d r:embed="rId2">
                  <am3d:spPr>
                    <a:xfrm rot="1424069">
                      <a:off x="0" y="0"/>
                      <a:ext cx="2175887" cy="2752415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569334" ay="1733454" az="276926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12227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424069">
                <a:off x="-994023" y="369123"/>
                <a:ext cx="2175887" cy="27524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32388135"/>
                  </p:ext>
                </p:extLst>
              </p:nvPr>
            </p:nvGraphicFramePr>
            <p:xfrm rot="20277460">
              <a:off x="11083339" y="346618"/>
              <a:ext cx="2029477" cy="2435372"/>
            </p:xfrm>
            <a:graphic>
              <a:graphicData uri="http://schemas.microsoft.com/office/drawing/2017/model3d">
                <am3d:model3d r:embed="rId4">
                  <am3d:spPr>
                    <a:xfrm rot="20277460">
                      <a:off x="0" y="0"/>
                      <a:ext cx="2029477" cy="2435372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086358" ay="-1312736" az="-41679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438874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277460">
                <a:off x="11083339" y="346618"/>
                <a:ext cx="2029477" cy="2435372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9D0C377-4637-85B0-4287-B096F04C29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0224" y="1991863"/>
            <a:ext cx="3823856" cy="24943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08ACD3-1A16-5C5E-3EC6-07F33ABBC03F}"/>
              </a:ext>
            </a:extLst>
          </p:cNvPr>
          <p:cNvSpPr txBox="1"/>
          <p:nvPr/>
        </p:nvSpPr>
        <p:spPr>
          <a:xfrm>
            <a:off x="2659493" y="4694209"/>
            <a:ext cx="7379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Make the main results conditional on a situation where CEOs have a questionable decision to deal with on the call.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5678DE-4F50-F9FA-0149-B77AAB38B999}"/>
              </a:ext>
            </a:extLst>
          </p:cNvPr>
          <p:cNvSpPr txBox="1"/>
          <p:nvPr/>
        </p:nvSpPr>
        <p:spPr>
          <a:xfrm>
            <a:off x="6732731" y="2449771"/>
            <a:ext cx="34365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clarify the interpretation of the results, start by telling me what CEOs are obfuscating.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06349-7B30-9812-194C-83602BE9ED7B}"/>
              </a:ext>
            </a:extLst>
          </p:cNvPr>
          <p:cNvSpPr txBox="1"/>
          <p:nvPr/>
        </p:nvSpPr>
        <p:spPr>
          <a:xfrm>
            <a:off x="2659493" y="5640954"/>
            <a:ext cx="73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Then show a difference in obfuscation based on tenure.</a:t>
            </a:r>
          </a:p>
        </p:txBody>
      </p:sp>
    </p:spTree>
    <p:extLst>
      <p:ext uri="{BB962C8B-B14F-4D97-AF65-F5344CB8AC3E}">
        <p14:creationId xmlns:p14="http://schemas.microsoft.com/office/powerpoint/2010/main" val="3477071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/>
      <p:bldP spid="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6869" y="365127"/>
            <a:ext cx="7472481" cy="681813"/>
          </a:xfrm>
        </p:spPr>
        <p:txBody>
          <a:bodyPr>
            <a:normAutofit/>
          </a:bodyPr>
          <a:lstStyle/>
          <a:p>
            <a:r>
              <a:rPr lang="en-US" dirty="0"/>
              <a:t>Some other things to consider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71853170"/>
                  </p:ext>
                </p:extLst>
              </p:nvPr>
            </p:nvGraphicFramePr>
            <p:xfrm rot="1424069">
              <a:off x="-1051035" y="467357"/>
              <a:ext cx="2175887" cy="2752415"/>
            </p:xfrm>
            <a:graphic>
              <a:graphicData uri="http://schemas.microsoft.com/office/drawing/2017/model3d">
                <am3d:model3d r:embed="rId2">
                  <am3d:spPr>
                    <a:xfrm rot="1424069">
                      <a:off x="0" y="0"/>
                      <a:ext cx="2175887" cy="2752415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569334" ay="1733454" az="276926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12227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424069">
                <a:off x="-1051035" y="467357"/>
                <a:ext cx="2175887" cy="27524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86724604"/>
                  </p:ext>
                </p:extLst>
              </p:nvPr>
            </p:nvGraphicFramePr>
            <p:xfrm rot="20277460">
              <a:off x="11351558" y="249871"/>
              <a:ext cx="2029477" cy="2435372"/>
            </p:xfrm>
            <a:graphic>
              <a:graphicData uri="http://schemas.microsoft.com/office/drawing/2017/model3d">
                <am3d:model3d r:embed="rId4">
                  <am3d:spPr>
                    <a:xfrm rot="20277460">
                      <a:off x="0" y="0"/>
                      <a:ext cx="2029477" cy="2435372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086358" ay="-1312736" az="-41679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438874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277460">
                <a:off x="11351558" y="249871"/>
                <a:ext cx="2029477" cy="2435372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408ACD3-1A16-5C5E-3EC6-07F33ABBC03F}"/>
              </a:ext>
            </a:extLst>
          </p:cNvPr>
          <p:cNvSpPr txBox="1"/>
          <p:nvPr/>
        </p:nvSpPr>
        <p:spPr>
          <a:xfrm>
            <a:off x="1813985" y="2987784"/>
            <a:ext cx="907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Are less-tenured CEOs just building rapport with the analysts by being direct?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5678DE-4F50-F9FA-0149-B77AAB38B999}"/>
              </a:ext>
            </a:extLst>
          </p:cNvPr>
          <p:cNvSpPr txBox="1"/>
          <p:nvPr/>
        </p:nvSpPr>
        <p:spPr>
          <a:xfrm>
            <a:off x="1813985" y="1509275"/>
            <a:ext cx="8429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Are less-tenured CEOs obfuscating less because they are more likely to get caught in the future?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C4B9D-5700-597D-4DEA-49E561E190B2}"/>
              </a:ext>
            </a:extLst>
          </p:cNvPr>
          <p:cNvSpPr txBox="1"/>
          <p:nvPr/>
        </p:nvSpPr>
        <p:spPr>
          <a:xfrm>
            <a:off x="4360335" y="2340942"/>
            <a:ext cx="5446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Earnings management is only a short-term solution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D23A1B-2D59-411E-DA67-5BA55891C2CB}"/>
              </a:ext>
            </a:extLst>
          </p:cNvPr>
          <p:cNvSpPr txBox="1"/>
          <p:nvPr/>
        </p:nvSpPr>
        <p:spPr>
          <a:xfrm>
            <a:off x="4360335" y="3762844"/>
            <a:ext cx="5446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Who is the audience for the obfuscation? Is it really the board of directors, or analysts?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A19A2C-6618-88CD-E831-C5C55792E920}"/>
              </a:ext>
            </a:extLst>
          </p:cNvPr>
          <p:cNvSpPr txBox="1"/>
          <p:nvPr/>
        </p:nvSpPr>
        <p:spPr>
          <a:xfrm>
            <a:off x="1813985" y="4727159"/>
            <a:ext cx="907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Are the coefficients in the subsamples significantly different from each other?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7FDD5-0C3E-04E3-C46C-C90C128D6EB7}"/>
              </a:ext>
            </a:extLst>
          </p:cNvPr>
          <p:cNvSpPr txBox="1"/>
          <p:nvPr/>
        </p:nvSpPr>
        <p:spPr>
          <a:xfrm>
            <a:off x="1813985" y="5815371"/>
            <a:ext cx="907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does survival bias affect your results? Not all CEOs will have the same tenure.</a:t>
            </a:r>
          </a:p>
        </p:txBody>
      </p:sp>
    </p:spTree>
    <p:extLst>
      <p:ext uri="{BB962C8B-B14F-4D97-AF65-F5344CB8AC3E}">
        <p14:creationId xmlns:p14="http://schemas.microsoft.com/office/powerpoint/2010/main" val="966741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mph" presetSubtype="102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8" presetClass="emph" presetSubtype="102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58C-5D0A-7232-35B1-2F261032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003" y="4609380"/>
            <a:ext cx="2380463" cy="681813"/>
          </a:xfrm>
        </p:spPr>
        <p:txBody>
          <a:bodyPr>
            <a:normAutofit/>
          </a:bodyPr>
          <a:lstStyle/>
          <a:p>
            <a:r>
              <a:rPr lang="en-US" dirty="0"/>
              <a:t>Thank you.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12BC4-88F5-CED5-3374-1379A291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25020452"/>
                  </p:ext>
                </p:extLst>
              </p:nvPr>
            </p:nvGraphicFramePr>
            <p:xfrm>
              <a:off x="4259643" y="1506501"/>
              <a:ext cx="2518738" cy="3186109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518738" cy="3186109"/>
                    </a:xfrm>
                    <a:prstGeom prst="rect">
                      <a:avLst/>
                    </a:prstGeom>
                  </am3d:spPr>
                  <am3d:camera>
                    <am3d:pos x="0" y="0" z="704369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85241" d="1000000"/>
                    <am3d:preTrans dx="0" dy="-18001708" dz="-419057"/>
                    <am3d:scale>
                      <am3d:sx n="1000000" d="1000000"/>
                      <am3d:sy n="1000000" d="1000000"/>
                      <am3d:sz n="1000000" d="1000000"/>
                    </am3d:scale>
                    <am3d:rot ax="569334" ay="1733454" az="276926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76577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ale Shark Costume">
                <a:extLst>
                  <a:ext uri="{FF2B5EF4-FFF2-40B4-BE49-F238E27FC236}">
                    <a16:creationId xmlns:a16="http://schemas.microsoft.com/office/drawing/2014/main" id="{02F9F822-C864-9764-64BD-600B15E04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59643" y="1506501"/>
                <a:ext cx="2518738" cy="31861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86824792"/>
                  </p:ext>
                </p:extLst>
              </p:nvPr>
            </p:nvGraphicFramePr>
            <p:xfrm>
              <a:off x="5519013" y="2174007"/>
              <a:ext cx="2029477" cy="243537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029477" cy="2435372"/>
                    </a:xfrm>
                    <a:prstGeom prst="rect">
                      <a:avLst/>
                    </a:prstGeom>
                  </am3d:spPr>
                  <am3d:camera>
                    <am3d:pos x="0" y="0" z="5930639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433" d="1000000"/>
                    <am3d:preTrans dx="0" dy="-12487419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086358" ay="-1312736" az="-41679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438874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Vulture - color">
                <a:extLst>
                  <a:ext uri="{FF2B5EF4-FFF2-40B4-BE49-F238E27FC236}">
                    <a16:creationId xmlns:a16="http://schemas.microsoft.com/office/drawing/2014/main" id="{EC3C26D5-B722-AFAB-6017-B2EADE2752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19013" y="2174007"/>
                <a:ext cx="2029477" cy="243537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48831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3d.object.rotation.x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.0012"/>
                                          </p:val>
                                        </p:tav>
                                        <p:tav tm="2250">
                                          <p:val>
                                            <p:fltVal val="0.0098"/>
                                          </p:val>
                                        </p:tav>
                                        <p:tav tm="3370">
                                          <p:val>
                                            <p:fltVal val="0.033"/>
                                          </p:val>
                                        </p:tav>
                                        <p:tav tm="4490">
                                          <p:val>
                                            <p:fltVal val="0.0789"/>
                                          </p:val>
                                        </p:tav>
                                        <p:tav tm="5620">
                                          <p:val>
                                            <p:fltVal val="0.1548"/>
                                          </p:val>
                                        </p:tav>
                                        <p:tav tm="6740">
                                          <p:val>
                                            <p:fltVal val="0.267"/>
                                          </p:val>
                                        </p:tav>
                                        <p:tav tm="7870">
                                          <p:val>
                                            <p:fltVal val="0.4235"/>
                                          </p:val>
                                        </p:tav>
                                        <p:tav tm="8990">
                                          <p:val>
                                            <p:fltVal val="0.6337"/>
                                          </p:val>
                                        </p:tav>
                                        <p:tav tm="10110">
                                          <p:val>
                                            <p:fltVal val="0.9013"/>
                                          </p:val>
                                        </p:tav>
                                        <p:tav tm="11240">
                                          <p:val>
                                            <p:fltVal val="1.2353"/>
                                          </p:val>
                                        </p:tav>
                                        <p:tav tm="12360">
                                          <p:val>
                                            <p:fltVal val="1.647"/>
                                          </p:val>
                                        </p:tav>
                                        <p:tav tm="13480">
                                          <p:val>
                                            <p:fltVal val="2.0869"/>
                                          </p:val>
                                        </p:tav>
                                        <p:tav tm="14610">
                                          <p:val>
                                            <p:fltVal val="2.4538"/>
                                          </p:val>
                                        </p:tav>
                                        <p:tav tm="15730">
                                          <p:val>
                                            <p:fltVal val="2.7534"/>
                                          </p:val>
                                        </p:tav>
                                        <p:tav tm="16850">
                                          <p:val>
                                            <p:fltVal val="2.9876"/>
                                          </p:val>
                                        </p:tav>
                                        <p:tav tm="17980">
                                          <p:val>
                                            <p:fltVal val="3.1669"/>
                                          </p:val>
                                        </p:tav>
                                        <p:tav tm="19100">
                                          <p:val>
                                            <p:fltVal val="3.2996"/>
                                          </p:val>
                                        </p:tav>
                                        <p:tav tm="20220">
                                          <p:val>
                                            <p:fltVal val="3.3906"/>
                                          </p:val>
                                        </p:tav>
                                        <p:tav tm="21350">
                                          <p:val>
                                            <p:fltVal val="3.4488"/>
                                          </p:val>
                                        </p:tav>
                                        <p:tav tm="22470">
                                          <p:val>
                                            <p:fltVal val="3.4815"/>
                                          </p:val>
                                        </p:tav>
                                        <p:tav tm="23600">
                                          <p:val>
                                            <p:fltVal val="3.4961"/>
                                          </p:val>
                                        </p:tav>
                                        <p:tav tm="24720">
                                          <p:val>
                                            <p:fltVal val="3.4998"/>
                                          </p:val>
                                        </p:tav>
                                        <p:tav tm="25840">
                                          <p:val>
                                            <p:fltVal val="3.0301"/>
                                          </p:val>
                                        </p:tav>
                                        <p:tav tm="26970">
                                          <p:val>
                                            <p:fltVal val="0.9661"/>
                                          </p:val>
                                        </p:tav>
                                        <p:tav tm="28090">
                                          <p:val>
                                            <p:fltVal val="-2.1525"/>
                                          </p:val>
                                        </p:tav>
                                        <p:tav tm="29210">
                                          <p:val>
                                            <p:fltVal val="-6.1215"/>
                                          </p:val>
                                        </p:tav>
                                        <p:tav tm="30340">
                                          <p:val>
                                            <p:fltVal val="-10.8322"/>
                                          </p:val>
                                        </p:tav>
                                        <p:tav tm="31460">
                                          <p:val>
                                            <p:fltVal val="-16.2132"/>
                                          </p:val>
                                        </p:tav>
                                        <p:tav tm="32580">
                                          <p:val>
                                            <p:fltVal val="-22.2128"/>
                                          </p:val>
                                        </p:tav>
                                        <p:tav tm="33710">
                                          <p:val>
                                            <p:fltVal val="-28.7297"/>
                                          </p:val>
                                        </p:tav>
                                        <p:tav tm="34830">
                                          <p:val>
                                            <p:fltVal val="-35.8493"/>
                                          </p:val>
                                        </p:tav>
                                        <p:tav tm="35960">
                                          <p:val>
                                            <p:fltVal val="-43.4888"/>
                                          </p:val>
                                        </p:tav>
                                        <p:tav tm="37080">
                                          <p:val>
                                            <p:fltVal val="-51.6257"/>
                                          </p:val>
                                        </p:tav>
                                        <p:tav tm="38200">
                                          <p:val>
                                            <p:fltVal val="-60.2402"/>
                                          </p:val>
                                        </p:tav>
                                        <p:tav tm="39330">
                                          <p:val>
                                            <p:fltVal val="-69.3155"/>
                                          </p:val>
                                        </p:tav>
                                        <p:tav tm="40450">
                                          <p:val>
                                            <p:fltVal val="-78.8364"/>
                                          </p:val>
                                        </p:tav>
                                        <p:tav tm="41570">
                                          <p:val>
                                            <p:fltVal val="-88.6987"/>
                                          </p:val>
                                        </p:tav>
                                        <p:tav tm="42700">
                                          <p:val>
                                            <p:fltVal val="-99.0679"/>
                                          </p:val>
                                        </p:tav>
                                        <p:tav tm="43820">
                                          <p:val>
                                            <p:fltVal val="-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-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-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-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-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-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-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-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-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-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-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-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-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-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-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-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-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-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-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-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-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-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-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-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-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-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-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-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-363.345"/>
                                          </p:val>
                                        </p:tav>
                                        <p:tav tm="76400">
                                          <p:val>
                                            <p:fltVal val="-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-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-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-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-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-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-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-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-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-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-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-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-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-360"/>
                                          </p:val>
                                        </p:tav>
                                        <p:tav tm="92130">
                                          <p:val>
                                            <p:fltVal val="-360"/>
                                          </p:val>
                                        </p:tav>
                                        <p:tav tm="93260">
                                          <p:val>
                                            <p:fltVal val="-360"/>
                                          </p:val>
                                        </p:tav>
                                        <p:tav tm="94380">
                                          <p:val>
                                            <p:fltVal val="-360"/>
                                          </p:val>
                                        </p:tav>
                                        <p:tav tm="95510">
                                          <p:val>
                                            <p:fltVal val="-360"/>
                                          </p:val>
                                        </p:tav>
                                        <p:tav tm="96630">
                                          <p:val>
                                            <p:fltVal val="-360"/>
                                          </p:val>
                                        </p:tav>
                                        <p:tav tm="97750">
                                          <p:val>
                                            <p:fltVal val="-360"/>
                                          </p:val>
                                        </p:tav>
                                        <p:tav tm="98880">
                                          <p:val>
                                            <p:fltVal val="-360"/>
                                          </p:val>
                                        </p:tav>
                                        <p:tav tm="100000">
                                          <p:val>
                                            <p:fltVal val="-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 Risk Brownbag2.pptx" id="{E0F31ACD-E8DD-46F1-88E4-1D8F09A8ED1F}" vid="{E4C1FA93-28FC-40F5-A46C-6511F23CFB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D12DF0059B554BA164BC4C8AA275C3" ma:contentTypeVersion="3" ma:contentTypeDescription="Create a new document." ma:contentTypeScope="" ma:versionID="994c48dfd2412def4a911f9f4e6755a1">
  <xsd:schema xmlns:xsd="http://www.w3.org/2001/XMLSchema" xmlns:xs="http://www.w3.org/2001/XMLSchema" xmlns:p="http://schemas.microsoft.com/office/2006/metadata/properties" xmlns:ns3="e84889bf-394d-4613-a337-08b9ea84c8cb" targetNamespace="http://schemas.microsoft.com/office/2006/metadata/properties" ma:root="true" ma:fieldsID="44d132053622a96564746c36ef3651a0" ns3:_="">
    <xsd:import namespace="e84889bf-394d-4613-a337-08b9ea84c8c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4889bf-394d-4613-a337-08b9ea84c8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1FD739-5FED-402C-9F55-1B1885AD94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370469-AE4E-416C-A13B-3FBFE685BACC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e84889bf-394d-4613-a337-08b9ea84c8cb"/>
  </ds:schemaRefs>
</ds:datastoreItem>
</file>

<file path=customXml/itemProps3.xml><?xml version="1.0" encoding="utf-8"?>
<ds:datastoreItem xmlns:ds="http://schemas.openxmlformats.org/officeDocument/2006/customXml" ds:itemID="{4BDD2EED-6392-4CA4-99A0-6A91CEB6E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4889bf-394d-4613-a337-08b9ea84c8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HC Risk Brownbag2</Template>
  <TotalTime>478</TotalTime>
  <Words>427</Words>
  <Application>Microsoft Macintosh PowerPoint</Application>
  <PresentationFormat>Widescreen</PresentationFormat>
  <Paragraphs>88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Garamond</vt:lpstr>
      <vt:lpstr>Palatino</vt:lpstr>
      <vt:lpstr>Office Theme</vt:lpstr>
      <vt:lpstr>Discussion: The bright side of career concern: CEO tenure and narrative disclosure complexity</vt:lpstr>
      <vt:lpstr>Premise</vt:lpstr>
      <vt:lpstr>From the other point of view</vt:lpstr>
      <vt:lpstr>When there is bad news</vt:lpstr>
      <vt:lpstr>When there is bad news</vt:lpstr>
      <vt:lpstr>When there is good news</vt:lpstr>
      <vt:lpstr>When there is good news</vt:lpstr>
      <vt:lpstr>Interpretation is challenging</vt:lpstr>
      <vt:lpstr>Obfuscation is usually conditional on having something to obfuscate</vt:lpstr>
      <vt:lpstr>Obfuscation is usually conditional on having something to obfuscate</vt:lpstr>
      <vt:lpstr>Some other things to consider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goodwill and restructuring charges tell us about systematic risk?</dc:title>
  <dc:creator>Raval, Vivek</dc:creator>
  <cp:lastModifiedBy>Vivek Raval</cp:lastModifiedBy>
  <cp:revision>4</cp:revision>
  <dcterms:created xsi:type="dcterms:W3CDTF">2023-08-02T20:17:35Z</dcterms:created>
  <dcterms:modified xsi:type="dcterms:W3CDTF">2023-08-09T18:48:34Z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0x010100C3D12DF0059B554BA164BC4C8AA275C3</vt:lpwstr>
  </property>
</Properties>
</file>