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5" r:id="rId4"/>
  </p:sldMasterIdLst>
  <p:notesMasterIdLst>
    <p:notesMasterId r:id="rId13"/>
  </p:notesMasterIdLst>
  <p:sldIdLst>
    <p:sldId id="258" r:id="rId5"/>
    <p:sldId id="282" r:id="rId6"/>
    <p:sldId id="276" r:id="rId7"/>
    <p:sldId id="279" r:id="rId8"/>
    <p:sldId id="283" r:id="rId9"/>
    <p:sldId id="280" r:id="rId10"/>
    <p:sldId id="281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5F2F4E-30F6-49D1-962A-6B0F612DD858}" v="1778" dt="2023-08-01T21:22:52.0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11" autoAdjust="0"/>
    <p:restoredTop sz="95510" autoAdjust="0"/>
  </p:normalViewPr>
  <p:slideViewPr>
    <p:cSldViewPr snapToGrid="0">
      <p:cViewPr varScale="1">
        <p:scale>
          <a:sx n="151" d="100"/>
          <a:sy n="151" d="100"/>
        </p:scale>
        <p:origin x="1024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81526-FEC7-0F49-ADB6-78F00A01C77B}" type="datetimeFigureOut">
              <a:rPr lang="en-US" smtClean="0"/>
              <a:t>8/6/23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A05A9-1F6F-FF48-AABD-A6E72DE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09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7204A-BC71-9243-B7FF-A32DBAC2FA6D}" type="datetime1">
              <a:rPr lang="en-US" smtClean="0"/>
              <a:t>8/6/23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843" y="111496"/>
            <a:ext cx="20574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55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5A9F-E0F4-3648-A5F3-57047D8AE586}" type="datetime1">
              <a:rPr lang="en-US" smtClean="0"/>
              <a:t>8/6/23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6159" y="47625"/>
            <a:ext cx="20574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2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456F8-117B-1646-9323-4D426F8EF2D7}" type="datetime1">
              <a:rPr lang="en-US" smtClean="0"/>
              <a:t>8/6/23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1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E25E-3BCC-FB4F-BD96-A959EC644800}" type="datetime1">
              <a:rPr lang="en-US" smtClean="0"/>
              <a:t>8/6/23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3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00637-57F5-BA48-B6C9-EAD8F0ACB1CC}" type="datetime1">
              <a:rPr lang="en-US" smtClean="0"/>
              <a:t>8/6/23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41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44D2B-3823-264F-AFC0-9C0C652436D7}" type="datetime1">
              <a:rPr lang="en-US" smtClean="0"/>
              <a:t>8/6/23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90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C8C98-3B52-EA4F-87A3-D19ABA7E2F1E}" type="datetime1">
              <a:rPr lang="en-US" smtClean="0"/>
              <a:t>8/6/23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23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963AC-4D3D-FB4A-B634-82204330A68D}" type="datetime1">
              <a:rPr lang="en-US" smtClean="0"/>
              <a:t>8/6/23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9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5E4C-6683-F943-A9EC-C5A4EE1067C9}" type="datetime1">
              <a:rPr lang="en-US" smtClean="0"/>
              <a:t>8/6/23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621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D0641-479F-ED4E-8D03-BC05A15B8D96}" type="datetime1">
              <a:rPr lang="en-US" smtClean="0"/>
              <a:t>8/6/23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7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1334-D481-6849-ADFA-6B9311203C9D}" type="datetime1">
              <a:rPr lang="en-US" smtClean="0"/>
              <a:t>8/6/23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00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2629CED9-AF9A-8A46-9B82-A1446FAB0612}" type="datetime1">
              <a:rPr lang="en-US" smtClean="0"/>
              <a:t>8/6/23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66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baseline="0">
          <a:solidFill>
            <a:schemeClr val="tx1"/>
          </a:solidFill>
          <a:latin typeface="Palatino" pitchFamily="2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3A293-BCC4-296A-9B09-672FDAFE3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6349" y="812462"/>
            <a:ext cx="8671302" cy="2790893"/>
          </a:xfrm>
        </p:spPr>
        <p:txBody>
          <a:bodyPr>
            <a:normAutofit/>
          </a:bodyPr>
          <a:lstStyle/>
          <a:p>
            <a:pPr algn="l"/>
            <a:r>
              <a:rPr lang="en-US" sz="5400" dirty="0">
                <a:latin typeface="+mj-lt"/>
              </a:rPr>
              <a:t>Discussion: Establishment-level life cycle and analysts’ forecasts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D5CDE1-0B9B-7250-5B1E-48414C4FD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321" y="3703060"/>
            <a:ext cx="6805357" cy="1566364"/>
          </a:xfrm>
        </p:spPr>
        <p:txBody>
          <a:bodyPr>
            <a:normAutofit/>
          </a:bodyPr>
          <a:lstStyle/>
          <a:p>
            <a:endParaRPr lang="en-US" sz="2800" dirty="0">
              <a:latin typeface="+mj-lt"/>
            </a:endParaRPr>
          </a:p>
          <a:p>
            <a:r>
              <a:rPr lang="en-US" sz="2800" dirty="0">
                <a:latin typeface="+mj-lt"/>
              </a:rPr>
              <a:t>Vivek Raval</a:t>
            </a:r>
          </a:p>
          <a:p>
            <a:r>
              <a:rPr lang="en-US" sz="2800" dirty="0">
                <a:latin typeface="+mj-lt"/>
              </a:rPr>
              <a:t>August 8, 2023</a:t>
            </a:r>
          </a:p>
        </p:txBody>
      </p:sp>
    </p:spTree>
    <p:extLst>
      <p:ext uri="{BB962C8B-B14F-4D97-AF65-F5344CB8AC3E}">
        <p14:creationId xmlns:p14="http://schemas.microsoft.com/office/powerpoint/2010/main" val="2724430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A3D30-6E13-6BBD-AF95-A1EA702DE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5462"/>
          </a:xfrm>
        </p:spPr>
        <p:txBody>
          <a:bodyPr>
            <a:normAutofit/>
          </a:bodyPr>
          <a:lstStyle/>
          <a:p>
            <a:r>
              <a:rPr lang="en-US" dirty="0"/>
              <a:t>Segment reporting matters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117FAE-165A-8EF9-FDF2-DEC3C6F81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9366D5-5641-9A37-67E8-EC31633E45E4}"/>
              </a:ext>
            </a:extLst>
          </p:cNvPr>
          <p:cNvSpPr txBox="1"/>
          <p:nvPr/>
        </p:nvSpPr>
        <p:spPr>
          <a:xfrm>
            <a:off x="243384" y="6168750"/>
            <a:ext cx="755738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+mj-lt"/>
              </a:rPr>
              <a:t>From the FASB/IASB Update on Sunday afternoon.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E17F50-2C58-FBD5-DF84-8069D253E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46429"/>
            <a:ext cx="7772400" cy="43651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69E5B3-940B-1D3A-9EE0-9917A9069B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39" t="21361" r="17739" b="64565"/>
          <a:stretch/>
        </p:blipFill>
        <p:spPr>
          <a:xfrm>
            <a:off x="2047875" y="2168525"/>
            <a:ext cx="5041899" cy="631825"/>
          </a:xfrm>
          <a:prstGeom prst="roundRect">
            <a:avLst>
              <a:gd name="adj" fmla="val 13652"/>
            </a:avLst>
          </a:prstGeom>
        </p:spPr>
      </p:pic>
    </p:spTree>
    <p:extLst>
      <p:ext uri="{BB962C8B-B14F-4D97-AF65-F5344CB8AC3E}">
        <p14:creationId xmlns:p14="http://schemas.microsoft.com/office/powerpoint/2010/main" val="2386120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921F6-08EB-7238-FAE7-4C770D2F2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9016"/>
          </a:xfrm>
        </p:spPr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2498C-13F9-D545-04A9-01EBFCB40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4CC6BF-8F6F-A456-190B-212C5456935A}"/>
              </a:ext>
            </a:extLst>
          </p:cNvPr>
          <p:cNvSpPr txBox="1"/>
          <p:nvPr/>
        </p:nvSpPr>
        <p:spPr>
          <a:xfrm>
            <a:off x="1460605" y="1301645"/>
            <a:ext cx="1127612" cy="400110"/>
          </a:xfrm>
          <a:prstGeom prst="rect">
            <a:avLst/>
          </a:prstGeom>
          <a:noFill/>
          <a:ln>
            <a:solidFill>
              <a:schemeClr val="tx1">
                <a:alpha val="40000"/>
              </a:schemeClr>
            </a:solidFill>
          </a:ln>
          <a:effectLst>
            <a:glow rad="50800">
              <a:schemeClr val="accent3">
                <a:satMod val="175000"/>
                <a:alpha val="76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The firm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5B8B29-50A0-6301-BF88-82F5A67B8508}"/>
              </a:ext>
            </a:extLst>
          </p:cNvPr>
          <p:cNvSpPr txBox="1"/>
          <p:nvPr/>
        </p:nvSpPr>
        <p:spPr>
          <a:xfrm>
            <a:off x="734464" y="2207080"/>
            <a:ext cx="448877" cy="400110"/>
          </a:xfrm>
          <a:prstGeom prst="rect">
            <a:avLst/>
          </a:prstGeom>
          <a:noFill/>
          <a:ln>
            <a:solidFill>
              <a:schemeClr val="tx1">
                <a:alpha val="40000"/>
              </a:schemeClr>
            </a:solidFill>
          </a:ln>
          <a:effectLst>
            <a:glow rad="50800">
              <a:schemeClr val="accent3">
                <a:satMod val="175000"/>
                <a:alpha val="76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AFA1DE-2787-9639-131E-6C02F95B0FE4}"/>
              </a:ext>
            </a:extLst>
          </p:cNvPr>
          <p:cNvSpPr txBox="1"/>
          <p:nvPr/>
        </p:nvSpPr>
        <p:spPr>
          <a:xfrm>
            <a:off x="1799972" y="2207080"/>
            <a:ext cx="448877" cy="400110"/>
          </a:xfrm>
          <a:prstGeom prst="rect">
            <a:avLst/>
          </a:prstGeom>
          <a:noFill/>
          <a:ln>
            <a:solidFill>
              <a:schemeClr val="tx1">
                <a:alpha val="40000"/>
              </a:schemeClr>
            </a:solidFill>
          </a:ln>
          <a:effectLst>
            <a:glow rad="50800">
              <a:schemeClr val="accent3">
                <a:satMod val="175000"/>
                <a:alpha val="76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BBFDBF-1B79-CC4C-D8D2-E1DADB1D4E0F}"/>
              </a:ext>
            </a:extLst>
          </p:cNvPr>
          <p:cNvSpPr txBox="1"/>
          <p:nvPr/>
        </p:nvSpPr>
        <p:spPr>
          <a:xfrm>
            <a:off x="2865480" y="2207080"/>
            <a:ext cx="448877" cy="400110"/>
          </a:xfrm>
          <a:prstGeom prst="rect">
            <a:avLst/>
          </a:prstGeom>
          <a:noFill/>
          <a:ln>
            <a:solidFill>
              <a:schemeClr val="tx1">
                <a:alpha val="40000"/>
              </a:schemeClr>
            </a:solidFill>
          </a:ln>
          <a:effectLst>
            <a:glow rad="50800">
              <a:schemeClr val="accent3">
                <a:satMod val="175000"/>
                <a:alpha val="76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S3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9CAA398E-3FC1-E278-917A-FC7500792D55}"/>
              </a:ext>
            </a:extLst>
          </p:cNvPr>
          <p:cNvSpPr/>
          <p:nvPr/>
        </p:nvSpPr>
        <p:spPr>
          <a:xfrm rot="16200000">
            <a:off x="1941037" y="664470"/>
            <a:ext cx="233300" cy="2579892"/>
          </a:xfrm>
          <a:prstGeom prst="rightBrace">
            <a:avLst>
              <a:gd name="adj1" fmla="val 8333"/>
              <a:gd name="adj2" fmla="val 48758"/>
            </a:avLst>
          </a:prstGeom>
          <a:noFill/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39ED3B-A8D4-80D5-C5AF-8F73A406E6B3}"/>
              </a:ext>
            </a:extLst>
          </p:cNvPr>
          <p:cNvSpPr txBox="1"/>
          <p:nvPr/>
        </p:nvSpPr>
        <p:spPr>
          <a:xfrm>
            <a:off x="3754354" y="2207080"/>
            <a:ext cx="14185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Segments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6D4AD1-D1C8-3897-55E1-A2D8D46FAB37}"/>
              </a:ext>
            </a:extLst>
          </p:cNvPr>
          <p:cNvSpPr txBox="1"/>
          <p:nvPr/>
        </p:nvSpPr>
        <p:spPr>
          <a:xfrm>
            <a:off x="671710" y="3850701"/>
            <a:ext cx="574384" cy="400110"/>
          </a:xfrm>
          <a:prstGeom prst="rect">
            <a:avLst/>
          </a:prstGeom>
          <a:noFill/>
          <a:ln>
            <a:solidFill>
              <a:schemeClr val="tx1">
                <a:alpha val="40000"/>
              </a:schemeClr>
            </a:solidFill>
          </a:ln>
          <a:effectLst>
            <a:glow rad="50800">
              <a:schemeClr val="accent3">
                <a:satMod val="175000"/>
                <a:alpha val="76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E2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40A7A965-0805-343B-803D-49DB4850ABAB}"/>
              </a:ext>
            </a:extLst>
          </p:cNvPr>
          <p:cNvSpPr/>
          <p:nvPr/>
        </p:nvSpPr>
        <p:spPr>
          <a:xfrm rot="16200000">
            <a:off x="1941037" y="2308093"/>
            <a:ext cx="233300" cy="2579892"/>
          </a:xfrm>
          <a:prstGeom prst="rightBrace">
            <a:avLst>
              <a:gd name="adj1" fmla="val 8333"/>
              <a:gd name="adj2" fmla="val 48758"/>
            </a:avLst>
          </a:prstGeom>
          <a:noFill/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780078-81F9-EF30-3404-B843C06ACAC0}"/>
              </a:ext>
            </a:extLst>
          </p:cNvPr>
          <p:cNvSpPr txBox="1"/>
          <p:nvPr/>
        </p:nvSpPr>
        <p:spPr>
          <a:xfrm>
            <a:off x="1737218" y="3850701"/>
            <a:ext cx="574384" cy="400110"/>
          </a:xfrm>
          <a:prstGeom prst="rect">
            <a:avLst/>
          </a:prstGeom>
          <a:noFill/>
          <a:ln>
            <a:solidFill>
              <a:schemeClr val="tx1">
                <a:alpha val="40000"/>
              </a:schemeClr>
            </a:solidFill>
          </a:ln>
          <a:effectLst>
            <a:glow rad="50800">
              <a:schemeClr val="accent3">
                <a:satMod val="175000"/>
                <a:alpha val="76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491000-8BD7-97CB-6A74-7E38169F718D}"/>
              </a:ext>
            </a:extLst>
          </p:cNvPr>
          <p:cNvSpPr txBox="1"/>
          <p:nvPr/>
        </p:nvSpPr>
        <p:spPr>
          <a:xfrm>
            <a:off x="2802726" y="3850701"/>
            <a:ext cx="574384" cy="400110"/>
          </a:xfrm>
          <a:prstGeom prst="rect">
            <a:avLst/>
          </a:prstGeom>
          <a:noFill/>
          <a:ln>
            <a:solidFill>
              <a:schemeClr val="tx1">
                <a:alpha val="40000"/>
              </a:schemeClr>
            </a:solidFill>
          </a:ln>
          <a:effectLst>
            <a:glow rad="50800">
              <a:schemeClr val="accent3">
                <a:satMod val="175000"/>
                <a:alpha val="76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8F3E52C-7553-82DD-88F5-7BB8D45D1AFB}"/>
              </a:ext>
            </a:extLst>
          </p:cNvPr>
          <p:cNvSpPr txBox="1"/>
          <p:nvPr/>
        </p:nvSpPr>
        <p:spPr>
          <a:xfrm>
            <a:off x="671710" y="2945266"/>
            <a:ext cx="574384" cy="400110"/>
          </a:xfrm>
          <a:prstGeom prst="rect">
            <a:avLst/>
          </a:prstGeom>
          <a:noFill/>
          <a:ln>
            <a:solidFill>
              <a:schemeClr val="tx1">
                <a:alpha val="40000"/>
              </a:schemeClr>
            </a:solidFill>
          </a:ln>
          <a:effectLst>
            <a:glow rad="50800">
              <a:schemeClr val="accent3">
                <a:satMod val="175000"/>
                <a:alpha val="76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6879D9-AB72-06D4-3CC6-A18885697279}"/>
              </a:ext>
            </a:extLst>
          </p:cNvPr>
          <p:cNvSpPr txBox="1"/>
          <p:nvPr/>
        </p:nvSpPr>
        <p:spPr>
          <a:xfrm>
            <a:off x="2802726" y="2945266"/>
            <a:ext cx="574384" cy="400110"/>
          </a:xfrm>
          <a:prstGeom prst="rect">
            <a:avLst/>
          </a:prstGeom>
          <a:noFill/>
          <a:ln>
            <a:solidFill>
              <a:schemeClr val="tx1">
                <a:alpha val="40000"/>
              </a:schemeClr>
            </a:solidFill>
          </a:ln>
          <a:effectLst>
            <a:glow rad="50800">
              <a:schemeClr val="accent3">
                <a:satMod val="175000"/>
                <a:alpha val="76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E5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3162432-ADD1-17FF-0C76-576617AEF818}"/>
              </a:ext>
            </a:extLst>
          </p:cNvPr>
          <p:cNvCxnSpPr>
            <a:cxnSpLocks/>
          </p:cNvCxnSpPr>
          <p:nvPr/>
        </p:nvCxnSpPr>
        <p:spPr>
          <a:xfrm>
            <a:off x="2023263" y="2759785"/>
            <a:ext cx="0" cy="729224"/>
          </a:xfrm>
          <a:prstGeom prst="line">
            <a:avLst/>
          </a:prstGeom>
          <a:ln w="28575"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139F4A1-4BCB-69C7-16EE-BD41C742DF5D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958902" y="2752165"/>
            <a:ext cx="0" cy="193101"/>
          </a:xfrm>
          <a:prstGeom prst="line">
            <a:avLst/>
          </a:prstGeom>
          <a:ln w="25400"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DCE10EC-B43E-AEBC-EC6A-A6E08DB5279F}"/>
              </a:ext>
            </a:extLst>
          </p:cNvPr>
          <p:cNvCxnSpPr>
            <a:cxnSpLocks/>
          </p:cNvCxnSpPr>
          <p:nvPr/>
        </p:nvCxnSpPr>
        <p:spPr>
          <a:xfrm>
            <a:off x="3056643" y="2752165"/>
            <a:ext cx="0" cy="193101"/>
          </a:xfrm>
          <a:prstGeom prst="line">
            <a:avLst/>
          </a:prstGeom>
          <a:ln w="25400"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A4D434E-187B-4043-8616-0776E5558672}"/>
              </a:ext>
            </a:extLst>
          </p:cNvPr>
          <p:cNvCxnSpPr>
            <a:cxnSpLocks/>
          </p:cNvCxnSpPr>
          <p:nvPr/>
        </p:nvCxnSpPr>
        <p:spPr>
          <a:xfrm>
            <a:off x="233082" y="2781222"/>
            <a:ext cx="5056094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0046F99-70C7-404D-E208-89D3EA1D1862}"/>
              </a:ext>
            </a:extLst>
          </p:cNvPr>
          <p:cNvCxnSpPr>
            <a:cxnSpLocks/>
          </p:cNvCxnSpPr>
          <p:nvPr/>
        </p:nvCxnSpPr>
        <p:spPr>
          <a:xfrm>
            <a:off x="233082" y="4359012"/>
            <a:ext cx="5056094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3C2E4DE2-DE3E-2172-90AC-C734CE3E989F}"/>
              </a:ext>
            </a:extLst>
          </p:cNvPr>
          <p:cNvSpPr txBox="1"/>
          <p:nvPr/>
        </p:nvSpPr>
        <p:spPr>
          <a:xfrm>
            <a:off x="3754354" y="3243083"/>
            <a:ext cx="1749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Establishments (factories)</a:t>
            </a:r>
          </a:p>
        </p:txBody>
      </p:sp>
      <p:sp>
        <p:nvSpPr>
          <p:cNvPr id="41" name="Right Brace 40">
            <a:extLst>
              <a:ext uri="{FF2B5EF4-FFF2-40B4-BE49-F238E27FC236}">
                <a16:creationId xmlns:a16="http://schemas.microsoft.com/office/drawing/2014/main" id="{549F47D9-2C88-DF50-C681-E3E35B8A7531}"/>
              </a:ext>
            </a:extLst>
          </p:cNvPr>
          <p:cNvSpPr/>
          <p:nvPr/>
        </p:nvSpPr>
        <p:spPr>
          <a:xfrm>
            <a:off x="5453421" y="1501700"/>
            <a:ext cx="331400" cy="1271213"/>
          </a:xfrm>
          <a:prstGeom prst="rightBrace">
            <a:avLst>
              <a:gd name="adj1" fmla="val 8333"/>
              <a:gd name="adj2" fmla="val 48758"/>
            </a:avLst>
          </a:prstGeom>
          <a:noFill/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E20F8354-A20B-2655-BD71-8568C625E292}"/>
              </a:ext>
            </a:extLst>
          </p:cNvPr>
          <p:cNvSpPr/>
          <p:nvPr/>
        </p:nvSpPr>
        <p:spPr>
          <a:xfrm>
            <a:off x="5453421" y="2945266"/>
            <a:ext cx="331400" cy="1271213"/>
          </a:xfrm>
          <a:prstGeom prst="rightBrace">
            <a:avLst>
              <a:gd name="adj1" fmla="val 8333"/>
              <a:gd name="adj2" fmla="val 48758"/>
            </a:avLst>
          </a:prstGeom>
          <a:noFill/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3C36DF-C29D-F00C-8C7E-0BEC4CE63EB5}"/>
              </a:ext>
            </a:extLst>
          </p:cNvPr>
          <p:cNvSpPr txBox="1"/>
          <p:nvPr/>
        </p:nvSpPr>
        <p:spPr>
          <a:xfrm>
            <a:off x="5954197" y="1605781"/>
            <a:ext cx="26094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Some financial information reported by the firm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C624E61-C0A8-1E7D-8E99-4F0D21A1ADCF}"/>
              </a:ext>
            </a:extLst>
          </p:cNvPr>
          <p:cNvSpPr txBox="1"/>
          <p:nvPr/>
        </p:nvSpPr>
        <p:spPr>
          <a:xfrm>
            <a:off x="5954197" y="3380817"/>
            <a:ext cx="2609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Limited transparency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670B9D93-5E5B-CE1F-EDE7-0AD07E114C12}"/>
              </a:ext>
            </a:extLst>
          </p:cNvPr>
          <p:cNvSpPr/>
          <p:nvPr/>
        </p:nvSpPr>
        <p:spPr>
          <a:xfrm>
            <a:off x="487245" y="2841817"/>
            <a:ext cx="1930632" cy="2444271"/>
          </a:xfrm>
          <a:prstGeom prst="roundRect">
            <a:avLst/>
          </a:prstGeom>
          <a:noFill/>
          <a:ln w="2222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  <a:lumOff val="25000"/>
                  </a:schemeClr>
                </a:gs>
              </a:gsLst>
              <a:lin ang="5400000" scaled="1"/>
              <a:tileRect/>
            </a:gra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DFC77DD-A142-D6D4-7294-98E78DFBB828}"/>
              </a:ext>
            </a:extLst>
          </p:cNvPr>
          <p:cNvSpPr txBox="1"/>
          <p:nvPr/>
        </p:nvSpPr>
        <p:spPr>
          <a:xfrm>
            <a:off x="711986" y="4598878"/>
            <a:ext cx="1592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High-growth 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01AA8A3D-28A9-D196-4B54-E4B050D56A86}"/>
              </a:ext>
            </a:extLst>
          </p:cNvPr>
          <p:cNvSpPr/>
          <p:nvPr/>
        </p:nvSpPr>
        <p:spPr>
          <a:xfrm>
            <a:off x="2501616" y="2841817"/>
            <a:ext cx="1083362" cy="2444271"/>
          </a:xfrm>
          <a:prstGeom prst="roundRect">
            <a:avLst/>
          </a:prstGeom>
          <a:noFill/>
          <a:ln w="2222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9000">
                  <a:schemeClr val="bg1">
                    <a:lumMod val="75000"/>
                    <a:lumOff val="25000"/>
                  </a:schemeClr>
                </a:gs>
              </a:gsLst>
              <a:lin ang="5400000" scaled="1"/>
              <a:tileRect/>
            </a:gra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2D8A9C6-B6BA-5110-B8EB-5404DF3AD723}"/>
              </a:ext>
            </a:extLst>
          </p:cNvPr>
          <p:cNvSpPr txBox="1"/>
          <p:nvPr/>
        </p:nvSpPr>
        <p:spPr>
          <a:xfrm>
            <a:off x="2588217" y="4444990"/>
            <a:ext cx="909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Low-growth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2BEAFC4-E993-350F-2E21-59FB93538C34}"/>
              </a:ext>
            </a:extLst>
          </p:cNvPr>
          <p:cNvSpPr txBox="1"/>
          <p:nvPr/>
        </p:nvSpPr>
        <p:spPr>
          <a:xfrm>
            <a:off x="4060657" y="4574936"/>
            <a:ext cx="46802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Does this variation in growth affect analyst forecast accuracy?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F0097CD-B53E-1B49-D0B0-769DE3B0537E}"/>
              </a:ext>
            </a:extLst>
          </p:cNvPr>
          <p:cNvSpPr txBox="1"/>
          <p:nvPr/>
        </p:nvSpPr>
        <p:spPr>
          <a:xfrm>
            <a:off x="4060657" y="5399049"/>
            <a:ext cx="46802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Does having high-growth (early-stage) establishments affect analyst forecast accuracy?</a:t>
            </a:r>
          </a:p>
        </p:txBody>
      </p:sp>
    </p:spTree>
    <p:extLst>
      <p:ext uri="{BB962C8B-B14F-4D97-AF65-F5344CB8AC3E}">
        <p14:creationId xmlns:p14="http://schemas.microsoft.com/office/powerpoint/2010/main" val="1401512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5" grpId="0" animBg="1"/>
      <p:bldP spid="16" grpId="0" animBg="1"/>
      <p:bldP spid="17" grpId="0" animBg="1"/>
      <p:bldP spid="26" grpId="0" animBg="1"/>
      <p:bldP spid="27" grpId="0" animBg="1"/>
      <p:bldP spid="40" grpId="0"/>
      <p:bldP spid="41" grpId="0" animBg="1"/>
      <p:bldP spid="42" grpId="0" animBg="1"/>
      <p:bldP spid="43" grpId="0"/>
      <p:bldP spid="44" grpId="0"/>
      <p:bldP spid="45" grpId="0" animBg="1"/>
      <p:bldP spid="46" grpId="0"/>
      <p:bldP spid="47" grpId="0" animBg="1"/>
      <p:bldP spid="48" grpId="0"/>
      <p:bldP spid="49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921F6-08EB-7238-FAE7-4C770D2F2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9016"/>
          </a:xfrm>
        </p:spPr>
        <p:txBody>
          <a:bodyPr/>
          <a:lstStyle/>
          <a:p>
            <a:r>
              <a:rPr lang="en-US" dirty="0"/>
              <a:t>The questions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2498C-13F9-D545-04A9-01EBFCB40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4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B89ECF-70E8-D8B3-76AA-B5B1364743BB}"/>
              </a:ext>
            </a:extLst>
          </p:cNvPr>
          <p:cNvGrpSpPr/>
          <p:nvPr/>
        </p:nvGrpSpPr>
        <p:grpSpPr>
          <a:xfrm>
            <a:off x="2937630" y="1893328"/>
            <a:ext cx="2694105" cy="2914834"/>
            <a:chOff x="487245" y="1301645"/>
            <a:chExt cx="3097733" cy="398444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74CC6BF-8F6F-A456-190B-212C5456935A}"/>
                </a:ext>
              </a:extLst>
            </p:cNvPr>
            <p:cNvSpPr txBox="1"/>
            <p:nvPr/>
          </p:nvSpPr>
          <p:spPr>
            <a:xfrm>
              <a:off x="1460605" y="1301645"/>
              <a:ext cx="1127613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The firm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C5B8B29-50A0-6301-BF88-82F5A67B8508}"/>
                </a:ext>
              </a:extLst>
            </p:cNvPr>
            <p:cNvSpPr txBox="1"/>
            <p:nvPr/>
          </p:nvSpPr>
          <p:spPr>
            <a:xfrm>
              <a:off x="734464" y="2207080"/>
              <a:ext cx="448877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1AFA1DE-2787-9639-131E-6C02F95B0FE4}"/>
                </a:ext>
              </a:extLst>
            </p:cNvPr>
            <p:cNvSpPr txBox="1"/>
            <p:nvPr/>
          </p:nvSpPr>
          <p:spPr>
            <a:xfrm>
              <a:off x="1799971" y="2207080"/>
              <a:ext cx="448877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BBBFDBF-1B79-CC4C-D8D2-E1DADB1D4E0F}"/>
                </a:ext>
              </a:extLst>
            </p:cNvPr>
            <p:cNvSpPr txBox="1"/>
            <p:nvPr/>
          </p:nvSpPr>
          <p:spPr>
            <a:xfrm>
              <a:off x="2865480" y="2207080"/>
              <a:ext cx="448877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S3</a:t>
              </a:r>
            </a:p>
          </p:txBody>
        </p:sp>
        <p:sp>
          <p:nvSpPr>
            <p:cNvPr id="10" name="Right Brace 9">
              <a:extLst>
                <a:ext uri="{FF2B5EF4-FFF2-40B4-BE49-F238E27FC236}">
                  <a16:creationId xmlns:a16="http://schemas.microsoft.com/office/drawing/2014/main" id="{9CAA398E-3FC1-E278-917A-FC7500792D55}"/>
                </a:ext>
              </a:extLst>
            </p:cNvPr>
            <p:cNvSpPr/>
            <p:nvPr/>
          </p:nvSpPr>
          <p:spPr>
            <a:xfrm rot="16200000">
              <a:off x="1941037" y="664470"/>
              <a:ext cx="233300" cy="2579892"/>
            </a:xfrm>
            <a:prstGeom prst="rightBrace">
              <a:avLst>
                <a:gd name="adj1" fmla="val 8333"/>
                <a:gd name="adj2" fmla="val 48758"/>
              </a:avLst>
            </a:prstGeom>
            <a:noFill/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E6D4AD1-D1C8-3897-55E1-A2D8D46FAB37}"/>
                </a:ext>
              </a:extLst>
            </p:cNvPr>
            <p:cNvSpPr txBox="1"/>
            <p:nvPr/>
          </p:nvSpPr>
          <p:spPr>
            <a:xfrm>
              <a:off x="671710" y="3850701"/>
              <a:ext cx="574384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E2</a:t>
              </a:r>
            </a:p>
          </p:txBody>
        </p:sp>
        <p:sp>
          <p:nvSpPr>
            <p:cNvPr id="15" name="Right Brace 14">
              <a:extLst>
                <a:ext uri="{FF2B5EF4-FFF2-40B4-BE49-F238E27FC236}">
                  <a16:creationId xmlns:a16="http://schemas.microsoft.com/office/drawing/2014/main" id="{40A7A965-0805-343B-803D-49DB4850ABAB}"/>
                </a:ext>
              </a:extLst>
            </p:cNvPr>
            <p:cNvSpPr/>
            <p:nvPr/>
          </p:nvSpPr>
          <p:spPr>
            <a:xfrm rot="16200000">
              <a:off x="1941037" y="2308093"/>
              <a:ext cx="233300" cy="2579892"/>
            </a:xfrm>
            <a:prstGeom prst="rightBrace">
              <a:avLst>
                <a:gd name="adj1" fmla="val 8333"/>
                <a:gd name="adj2" fmla="val 48758"/>
              </a:avLst>
            </a:prstGeom>
            <a:noFill/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0780078-81F9-EF30-3404-B843C06ACAC0}"/>
                </a:ext>
              </a:extLst>
            </p:cNvPr>
            <p:cNvSpPr txBox="1"/>
            <p:nvPr/>
          </p:nvSpPr>
          <p:spPr>
            <a:xfrm>
              <a:off x="1737218" y="3850701"/>
              <a:ext cx="574384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E3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B491000-8BD7-97CB-6A74-7E38169F718D}"/>
                </a:ext>
              </a:extLst>
            </p:cNvPr>
            <p:cNvSpPr txBox="1"/>
            <p:nvPr/>
          </p:nvSpPr>
          <p:spPr>
            <a:xfrm>
              <a:off x="2802726" y="3850701"/>
              <a:ext cx="574384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E4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8F3E52C-7553-82DD-88F5-7BB8D45D1AFB}"/>
                </a:ext>
              </a:extLst>
            </p:cNvPr>
            <p:cNvSpPr txBox="1"/>
            <p:nvPr/>
          </p:nvSpPr>
          <p:spPr>
            <a:xfrm>
              <a:off x="671710" y="2945266"/>
              <a:ext cx="574384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E1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C6879D9-AB72-06D4-3CC6-A18885697279}"/>
                </a:ext>
              </a:extLst>
            </p:cNvPr>
            <p:cNvSpPr txBox="1"/>
            <p:nvPr/>
          </p:nvSpPr>
          <p:spPr>
            <a:xfrm>
              <a:off x="2802726" y="2945266"/>
              <a:ext cx="574384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E5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3162432-ADD1-17FF-0C76-576617AEF818}"/>
                </a:ext>
              </a:extLst>
            </p:cNvPr>
            <p:cNvCxnSpPr>
              <a:cxnSpLocks/>
            </p:cNvCxnSpPr>
            <p:nvPr/>
          </p:nvCxnSpPr>
          <p:spPr>
            <a:xfrm>
              <a:off x="2023263" y="2759785"/>
              <a:ext cx="0" cy="729224"/>
            </a:xfrm>
            <a:prstGeom prst="line">
              <a:avLst/>
            </a:prstGeom>
            <a:ln w="28575"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139F4A1-4BCB-69C7-16EE-BD41C742DF5D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>
              <a:off x="958902" y="2752165"/>
              <a:ext cx="1" cy="193101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DCE10EC-B43E-AEBC-EC6A-A6E08DB5279F}"/>
                </a:ext>
              </a:extLst>
            </p:cNvPr>
            <p:cNvCxnSpPr>
              <a:cxnSpLocks/>
            </p:cNvCxnSpPr>
            <p:nvPr/>
          </p:nvCxnSpPr>
          <p:spPr>
            <a:xfrm>
              <a:off x="3056643" y="2752165"/>
              <a:ext cx="0" cy="193101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670B9D93-5E5B-CE1F-EDE7-0AD07E114C12}"/>
                </a:ext>
              </a:extLst>
            </p:cNvPr>
            <p:cNvSpPr/>
            <p:nvPr/>
          </p:nvSpPr>
          <p:spPr>
            <a:xfrm>
              <a:off x="487245" y="2841817"/>
              <a:ext cx="1930632" cy="2444271"/>
            </a:xfrm>
            <a:prstGeom prst="roundRect">
              <a:avLst/>
            </a:prstGeom>
            <a:noFill/>
            <a:ln w="2222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75000"/>
                      <a:lumOff val="25000"/>
                    </a:schemeClr>
                  </a:gs>
                </a:gsLst>
                <a:lin ang="5400000" scaled="1"/>
                <a:tileRect/>
              </a:gra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DFC77DD-A142-D6D4-7294-98E78DFBB828}"/>
                </a:ext>
              </a:extLst>
            </p:cNvPr>
            <p:cNvSpPr txBox="1"/>
            <p:nvPr/>
          </p:nvSpPr>
          <p:spPr>
            <a:xfrm>
              <a:off x="711986" y="4598878"/>
              <a:ext cx="1592316" cy="420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High-growth </a:t>
              </a: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01AA8A3D-28A9-D196-4B54-E4B050D56A86}"/>
                </a:ext>
              </a:extLst>
            </p:cNvPr>
            <p:cNvSpPr/>
            <p:nvPr/>
          </p:nvSpPr>
          <p:spPr>
            <a:xfrm>
              <a:off x="2501616" y="2841817"/>
              <a:ext cx="1083362" cy="2444271"/>
            </a:xfrm>
            <a:prstGeom prst="roundRect">
              <a:avLst/>
            </a:prstGeom>
            <a:noFill/>
            <a:ln w="2222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9000">
                    <a:schemeClr val="bg1">
                      <a:lumMod val="75000"/>
                      <a:lumOff val="25000"/>
                    </a:schemeClr>
                  </a:gs>
                </a:gsLst>
                <a:lin ang="5400000" scaled="1"/>
                <a:tileRect/>
              </a:gra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2D8A9C6-B6BA-5110-B8EB-5404DF3AD723}"/>
                </a:ext>
              </a:extLst>
            </p:cNvPr>
            <p:cNvSpPr txBox="1"/>
            <p:nvPr/>
          </p:nvSpPr>
          <p:spPr>
            <a:xfrm>
              <a:off x="2588217" y="4444990"/>
              <a:ext cx="909363" cy="715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Low-growth 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B2BEAFC4-E993-350F-2E21-59FB93538C34}"/>
              </a:ext>
            </a:extLst>
          </p:cNvPr>
          <p:cNvSpPr txBox="1"/>
          <p:nvPr/>
        </p:nvSpPr>
        <p:spPr>
          <a:xfrm>
            <a:off x="174457" y="1136072"/>
            <a:ext cx="46802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Does this variation in growth affect analyst forecast accuracy?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F0097CD-B53E-1B49-D0B0-769DE3B0537E}"/>
              </a:ext>
            </a:extLst>
          </p:cNvPr>
          <p:cNvSpPr txBox="1"/>
          <p:nvPr/>
        </p:nvSpPr>
        <p:spPr>
          <a:xfrm>
            <a:off x="4676017" y="1136072"/>
            <a:ext cx="46802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Does having high-growth (early-stage) establishments affect analyst forecast accuracy?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BC0B0-1EF1-9E51-DC72-E17F154C219A}"/>
              </a:ext>
            </a:extLst>
          </p:cNvPr>
          <p:cNvSpPr txBox="1"/>
          <p:nvPr/>
        </p:nvSpPr>
        <p:spPr>
          <a:xfrm>
            <a:off x="756842" y="3377008"/>
            <a:ext cx="17179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>
                <a:latin typeface="+mj-lt"/>
              </a:rPr>
              <a:t>Variance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E2CB81-1CDB-02BA-7D2D-FAE3A49B1AD9}"/>
              </a:ext>
            </a:extLst>
          </p:cNvPr>
          <p:cNvSpPr txBox="1"/>
          <p:nvPr/>
        </p:nvSpPr>
        <p:spPr>
          <a:xfrm>
            <a:off x="6281766" y="3377008"/>
            <a:ext cx="17179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>
                <a:latin typeface="+mj-lt"/>
              </a:rPr>
              <a:t>Mean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C84576-5024-B2E3-37AD-AF7EE1A06A82}"/>
              </a:ext>
            </a:extLst>
          </p:cNvPr>
          <p:cNvSpPr txBox="1"/>
          <p:nvPr/>
        </p:nvSpPr>
        <p:spPr>
          <a:xfrm>
            <a:off x="566838" y="4979250"/>
            <a:ext cx="8218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There is (some) evidence supporting both, but which one is more important?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B1E250-A482-1B6C-47E8-E77C17B12486}"/>
              </a:ext>
            </a:extLst>
          </p:cNvPr>
          <p:cNvSpPr txBox="1"/>
          <p:nvPr/>
        </p:nvSpPr>
        <p:spPr>
          <a:xfrm>
            <a:off x="566838" y="5403688"/>
            <a:ext cx="8218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Providing some economic significance would provide this texture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77898D-C1AD-FF06-6BD4-168ACD0A8FFC}"/>
              </a:ext>
            </a:extLst>
          </p:cNvPr>
          <p:cNvSpPr txBox="1"/>
          <p:nvPr/>
        </p:nvSpPr>
        <p:spPr>
          <a:xfrm>
            <a:off x="566838" y="5821766"/>
            <a:ext cx="8218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There is evidence that having high-growth segment information makes forecasts less accurate. Is the establishment-level data still needed?</a:t>
            </a:r>
          </a:p>
        </p:txBody>
      </p:sp>
    </p:spTree>
    <p:extLst>
      <p:ext uri="{BB962C8B-B14F-4D97-AF65-F5344CB8AC3E}">
        <p14:creationId xmlns:p14="http://schemas.microsoft.com/office/powerpoint/2010/main" val="1084265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CD7A5-7A11-4F3E-4F1E-F7BC2D82C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5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B0A84E-EEA5-1832-61EF-3F7DDC7E3607}"/>
              </a:ext>
            </a:extLst>
          </p:cNvPr>
          <p:cNvSpPr txBox="1">
            <a:spLocks/>
          </p:cNvSpPr>
          <p:nvPr/>
        </p:nvSpPr>
        <p:spPr>
          <a:xfrm>
            <a:off x="628650" y="365127"/>
            <a:ext cx="7886700" cy="619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The data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B419CA2-3380-25F7-943D-9A17C729EEAB}"/>
              </a:ext>
            </a:extLst>
          </p:cNvPr>
          <p:cNvGrpSpPr/>
          <p:nvPr/>
        </p:nvGrpSpPr>
        <p:grpSpPr>
          <a:xfrm>
            <a:off x="1753489" y="1215190"/>
            <a:ext cx="5363190" cy="4916736"/>
            <a:chOff x="1759505" y="1336310"/>
            <a:chExt cx="2338865" cy="2400237"/>
          </a:xfrm>
        </p:grpSpPr>
        <p:pic>
          <p:nvPicPr>
            <p:cNvPr id="7" name="Picture 6" descr="A tree in the snow&#10;&#10;Description automatically generated">
              <a:extLst>
                <a:ext uri="{FF2B5EF4-FFF2-40B4-BE49-F238E27FC236}">
                  <a16:creationId xmlns:a16="http://schemas.microsoft.com/office/drawing/2014/main" id="{1473C6FF-CA17-2D2C-1EE9-8EC230B8B3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2083" t="27685" r="22500" b="37407"/>
            <a:stretch/>
          </p:blipFill>
          <p:spPr>
            <a:xfrm>
              <a:off x="1759505" y="1526642"/>
              <a:ext cx="2338865" cy="220990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4500982-ABD0-4DD0-42B6-F5A34954C148}"/>
                </a:ext>
              </a:extLst>
            </p:cNvPr>
            <p:cNvSpPr txBox="1"/>
            <p:nvPr/>
          </p:nvSpPr>
          <p:spPr>
            <a:xfrm>
              <a:off x="2537411" y="1336310"/>
              <a:ext cx="1233933" cy="2329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+mj-lt"/>
                </a:rPr>
                <a:t>Census 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9384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921F6-08EB-7238-FAE7-4C770D2F2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9016"/>
          </a:xfrm>
        </p:spPr>
        <p:txBody>
          <a:bodyPr/>
          <a:lstStyle/>
          <a:p>
            <a:r>
              <a:rPr lang="en-US" dirty="0"/>
              <a:t>The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2498C-13F9-D545-04A9-01EBFCB40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6</a:t>
            </a:fld>
            <a:endParaRPr lang="en-US"/>
          </a:p>
        </p:txBody>
      </p:sp>
      <p:pic>
        <p:nvPicPr>
          <p:cNvPr id="1026" name="Picture 2" descr="Stick vector image">
            <a:extLst>
              <a:ext uri="{FF2B5EF4-FFF2-40B4-BE49-F238E27FC236}">
                <a16:creationId xmlns:a16="http://schemas.microsoft.com/office/drawing/2014/main" id="{491EC1FC-07FB-DB2A-BE4E-DC5421146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06948" y="1679147"/>
            <a:ext cx="382676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AE896D5-4C11-7C6F-A766-3EF417EE7360}"/>
              </a:ext>
            </a:extLst>
          </p:cNvPr>
          <p:cNvGrpSpPr/>
          <p:nvPr/>
        </p:nvGrpSpPr>
        <p:grpSpPr>
          <a:xfrm>
            <a:off x="1759505" y="1107563"/>
            <a:ext cx="2338865" cy="2628984"/>
            <a:chOff x="1759505" y="1107563"/>
            <a:chExt cx="2338865" cy="2628984"/>
          </a:xfrm>
        </p:grpSpPr>
        <p:pic>
          <p:nvPicPr>
            <p:cNvPr id="11" name="Picture 10" descr="A tree in the snow&#10;&#10;Description automatically generated">
              <a:extLst>
                <a:ext uri="{FF2B5EF4-FFF2-40B4-BE49-F238E27FC236}">
                  <a16:creationId xmlns:a16="http://schemas.microsoft.com/office/drawing/2014/main" id="{8114331B-C93D-1BC6-7A0E-A1369C6A08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2083" t="27685" r="22500" b="37407"/>
            <a:stretch/>
          </p:blipFill>
          <p:spPr>
            <a:xfrm>
              <a:off x="1759505" y="1526642"/>
              <a:ext cx="2338865" cy="220990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D8F8191-0EB5-F19B-C352-30561A322B3A}"/>
                </a:ext>
              </a:extLst>
            </p:cNvPr>
            <p:cNvSpPr txBox="1"/>
            <p:nvPr/>
          </p:nvSpPr>
          <p:spPr>
            <a:xfrm>
              <a:off x="2086529" y="1107563"/>
              <a:ext cx="16848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+mj-lt"/>
                </a:rPr>
                <a:t>Census data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2B99A39-63A0-765C-1212-33B6B9280FF5}"/>
              </a:ext>
            </a:extLst>
          </p:cNvPr>
          <p:cNvSpPr txBox="1"/>
          <p:nvPr/>
        </p:nvSpPr>
        <p:spPr>
          <a:xfrm>
            <a:off x="6070600" y="2216095"/>
            <a:ext cx="2190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+mj-lt"/>
              </a:rPr>
              <a:t>SAMELC5</a:t>
            </a:r>
            <a:r>
              <a:rPr lang="en-US" sz="1600" dirty="0">
                <a:latin typeface="+mj-lt"/>
              </a:rPr>
              <a:t> = 1 if all establishments are the same life-cycle stage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77200C7-391E-20E8-12DE-1A543F42801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4098370" y="2631595"/>
            <a:ext cx="122293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FDCC194-115F-58D1-101D-5D815D60D9B3}"/>
              </a:ext>
            </a:extLst>
          </p:cNvPr>
          <p:cNvSpPr txBox="1"/>
          <p:nvPr/>
        </p:nvSpPr>
        <p:spPr>
          <a:xfrm>
            <a:off x="462821" y="5136850"/>
            <a:ext cx="8218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Can the data provide insights about the kind of growth that is difficult to forecast?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C2C66AD-C565-4794-3ADE-4BE9334D725E}"/>
              </a:ext>
            </a:extLst>
          </p:cNvPr>
          <p:cNvGrpSpPr/>
          <p:nvPr/>
        </p:nvGrpSpPr>
        <p:grpSpPr>
          <a:xfrm>
            <a:off x="234950" y="3867072"/>
            <a:ext cx="8375650" cy="1168400"/>
            <a:chOff x="234950" y="3867072"/>
            <a:chExt cx="8375650" cy="116840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75DEB99-CAD5-B6CE-D303-229D72EB0D1B}"/>
                </a:ext>
              </a:extLst>
            </p:cNvPr>
            <p:cNvSpPr txBox="1"/>
            <p:nvPr/>
          </p:nvSpPr>
          <p:spPr>
            <a:xfrm>
              <a:off x="1201736" y="3993172"/>
              <a:ext cx="36306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Headcount growth x hours worked growth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9E4D48B-C385-41C2-AAF1-B7927E00BEB4}"/>
                </a:ext>
              </a:extLst>
            </p:cNvPr>
            <p:cNvSpPr txBox="1"/>
            <p:nvPr/>
          </p:nvSpPr>
          <p:spPr>
            <a:xfrm>
              <a:off x="1201736" y="4538474"/>
              <a:ext cx="23388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Capital expenditures</a:t>
              </a:r>
            </a:p>
          </p:txBody>
        </p:sp>
        <p:sp>
          <p:nvSpPr>
            <p:cNvPr id="31" name="Right Brace 30">
              <a:extLst>
                <a:ext uri="{FF2B5EF4-FFF2-40B4-BE49-F238E27FC236}">
                  <a16:creationId xmlns:a16="http://schemas.microsoft.com/office/drawing/2014/main" id="{332F61E3-99E3-6347-FBAE-CC3BB93D87BF}"/>
                </a:ext>
              </a:extLst>
            </p:cNvPr>
            <p:cNvSpPr/>
            <p:nvPr/>
          </p:nvSpPr>
          <p:spPr>
            <a:xfrm>
              <a:off x="4715700" y="3993172"/>
              <a:ext cx="233300" cy="883856"/>
            </a:xfrm>
            <a:prstGeom prst="rightBrace">
              <a:avLst>
                <a:gd name="adj1" fmla="val 8333"/>
                <a:gd name="adj2" fmla="val 48758"/>
              </a:avLst>
            </a:prstGeom>
            <a:noFill/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5E5F189-7FB3-9326-C135-690065A4150A}"/>
                </a:ext>
              </a:extLst>
            </p:cNvPr>
            <p:cNvSpPr txBox="1"/>
            <p:nvPr/>
          </p:nvSpPr>
          <p:spPr>
            <a:xfrm>
              <a:off x="4933950" y="4265823"/>
              <a:ext cx="36306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Total value of shipments growth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26B59DF-B21A-FE83-586B-3A524961737A}"/>
                </a:ext>
              </a:extLst>
            </p:cNvPr>
            <p:cNvCxnSpPr>
              <a:cxnSpLocks/>
            </p:cNvCxnSpPr>
            <p:nvPr/>
          </p:nvCxnSpPr>
          <p:spPr>
            <a:xfrm>
              <a:off x="234950" y="3867072"/>
              <a:ext cx="837565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81000">
                    <a:schemeClr val="tx1"/>
                  </a:gs>
                  <a:gs pos="100000">
                    <a:schemeClr val="bg1"/>
                  </a:gs>
                  <a:gs pos="23000">
                    <a:schemeClr val="tx1"/>
                  </a:gs>
                </a:gsLst>
                <a:lin ang="0" scaled="1"/>
                <a:tileRect/>
              </a:gra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EE61786-AEB8-0EB8-5528-6914D58D340A}"/>
                </a:ext>
              </a:extLst>
            </p:cNvPr>
            <p:cNvCxnSpPr>
              <a:cxnSpLocks/>
            </p:cNvCxnSpPr>
            <p:nvPr/>
          </p:nvCxnSpPr>
          <p:spPr>
            <a:xfrm>
              <a:off x="234950" y="5035472"/>
              <a:ext cx="837565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81000">
                    <a:schemeClr val="tx1"/>
                  </a:gs>
                  <a:gs pos="100000">
                    <a:schemeClr val="bg1"/>
                  </a:gs>
                  <a:gs pos="23000">
                    <a:schemeClr val="tx1"/>
                  </a:gs>
                </a:gsLst>
                <a:lin ang="0" scaled="1"/>
                <a:tileRect/>
              </a:gra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6819200D-837F-1685-8037-9B0112640E69}"/>
              </a:ext>
            </a:extLst>
          </p:cNvPr>
          <p:cNvSpPr txBox="1"/>
          <p:nvPr/>
        </p:nvSpPr>
        <p:spPr>
          <a:xfrm>
            <a:off x="462821" y="5874154"/>
            <a:ext cx="8218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Is there a reason for input growth (headcount, capex) to be harder to forecast than output growth (shipments)? </a:t>
            </a:r>
          </a:p>
        </p:txBody>
      </p:sp>
    </p:spTree>
    <p:extLst>
      <p:ext uri="{BB962C8B-B14F-4D97-AF65-F5344CB8AC3E}">
        <p14:creationId xmlns:p14="http://schemas.microsoft.com/office/powerpoint/2010/main" val="3244807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4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921F6-08EB-7238-FAE7-4C770D2F2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9016"/>
          </a:xfrm>
        </p:spPr>
        <p:txBody>
          <a:bodyPr>
            <a:normAutofit/>
          </a:bodyPr>
          <a:lstStyle/>
          <a:p>
            <a:r>
              <a:rPr lang="en-US" dirty="0"/>
              <a:t>Are managers getting enough data?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2498C-13F9-D545-04A9-01EBFCB40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7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9F5B7BA-299C-6623-0DC0-23D89BD040CF}"/>
              </a:ext>
            </a:extLst>
          </p:cNvPr>
          <p:cNvGrpSpPr/>
          <p:nvPr/>
        </p:nvGrpSpPr>
        <p:grpSpPr>
          <a:xfrm>
            <a:off x="397630" y="1232928"/>
            <a:ext cx="2694105" cy="2914834"/>
            <a:chOff x="487245" y="1301645"/>
            <a:chExt cx="3097733" cy="398444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1EBE635-DDEB-F041-9199-5FDB210458F0}"/>
                </a:ext>
              </a:extLst>
            </p:cNvPr>
            <p:cNvSpPr txBox="1"/>
            <p:nvPr/>
          </p:nvSpPr>
          <p:spPr>
            <a:xfrm>
              <a:off x="1460605" y="1301645"/>
              <a:ext cx="1127613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The firm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1B9405-6359-5F53-2FC7-EC11B5070361}"/>
                </a:ext>
              </a:extLst>
            </p:cNvPr>
            <p:cNvSpPr txBox="1"/>
            <p:nvPr/>
          </p:nvSpPr>
          <p:spPr>
            <a:xfrm>
              <a:off x="734464" y="2207080"/>
              <a:ext cx="448877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5D8FC83-9E95-9528-A347-C3E0BAC90C1B}"/>
                </a:ext>
              </a:extLst>
            </p:cNvPr>
            <p:cNvSpPr txBox="1"/>
            <p:nvPr/>
          </p:nvSpPr>
          <p:spPr>
            <a:xfrm>
              <a:off x="1799971" y="2207080"/>
              <a:ext cx="448877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DD4F0D0-75F8-0B4D-86AE-2AF9E15C8E92}"/>
                </a:ext>
              </a:extLst>
            </p:cNvPr>
            <p:cNvSpPr txBox="1"/>
            <p:nvPr/>
          </p:nvSpPr>
          <p:spPr>
            <a:xfrm>
              <a:off x="2865480" y="2207080"/>
              <a:ext cx="448877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S3</a:t>
              </a:r>
            </a:p>
          </p:txBody>
        </p:sp>
        <p:sp>
          <p:nvSpPr>
            <p:cNvPr id="9" name="Right Brace 8">
              <a:extLst>
                <a:ext uri="{FF2B5EF4-FFF2-40B4-BE49-F238E27FC236}">
                  <a16:creationId xmlns:a16="http://schemas.microsoft.com/office/drawing/2014/main" id="{85FB60A8-83C3-0B1C-E5D3-71B100B4B535}"/>
                </a:ext>
              </a:extLst>
            </p:cNvPr>
            <p:cNvSpPr/>
            <p:nvPr/>
          </p:nvSpPr>
          <p:spPr>
            <a:xfrm rot="16200000">
              <a:off x="1941037" y="664470"/>
              <a:ext cx="233300" cy="2579892"/>
            </a:xfrm>
            <a:prstGeom prst="rightBrace">
              <a:avLst>
                <a:gd name="adj1" fmla="val 8333"/>
                <a:gd name="adj2" fmla="val 48758"/>
              </a:avLst>
            </a:prstGeom>
            <a:noFill/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41B2594-A094-725B-2887-CE420C250AF4}"/>
                </a:ext>
              </a:extLst>
            </p:cNvPr>
            <p:cNvSpPr txBox="1"/>
            <p:nvPr/>
          </p:nvSpPr>
          <p:spPr>
            <a:xfrm>
              <a:off x="671710" y="3850701"/>
              <a:ext cx="574384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E2</a:t>
              </a:r>
            </a:p>
          </p:txBody>
        </p:sp>
        <p:sp>
          <p:nvSpPr>
            <p:cNvPr id="12" name="Right Brace 11">
              <a:extLst>
                <a:ext uri="{FF2B5EF4-FFF2-40B4-BE49-F238E27FC236}">
                  <a16:creationId xmlns:a16="http://schemas.microsoft.com/office/drawing/2014/main" id="{B10D361A-869B-1F3D-2D81-F17DD43CA725}"/>
                </a:ext>
              </a:extLst>
            </p:cNvPr>
            <p:cNvSpPr/>
            <p:nvPr/>
          </p:nvSpPr>
          <p:spPr>
            <a:xfrm rot="16200000">
              <a:off x="1941037" y="2308093"/>
              <a:ext cx="233300" cy="2579892"/>
            </a:xfrm>
            <a:prstGeom prst="rightBrace">
              <a:avLst>
                <a:gd name="adj1" fmla="val 8333"/>
                <a:gd name="adj2" fmla="val 48758"/>
              </a:avLst>
            </a:prstGeom>
            <a:noFill/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832DEFE-BADE-5755-387A-DED20EAC77CC}"/>
                </a:ext>
              </a:extLst>
            </p:cNvPr>
            <p:cNvSpPr txBox="1"/>
            <p:nvPr/>
          </p:nvSpPr>
          <p:spPr>
            <a:xfrm>
              <a:off x="1737218" y="3850701"/>
              <a:ext cx="574384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E3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D32DF36-1E66-3678-C00B-4524F0056DB0}"/>
                </a:ext>
              </a:extLst>
            </p:cNvPr>
            <p:cNvSpPr txBox="1"/>
            <p:nvPr/>
          </p:nvSpPr>
          <p:spPr>
            <a:xfrm>
              <a:off x="2802726" y="3850701"/>
              <a:ext cx="574384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E4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EF03AC9-4401-DBA7-91B5-04DAEB8AB07A}"/>
                </a:ext>
              </a:extLst>
            </p:cNvPr>
            <p:cNvSpPr txBox="1"/>
            <p:nvPr/>
          </p:nvSpPr>
          <p:spPr>
            <a:xfrm>
              <a:off x="671710" y="2945266"/>
              <a:ext cx="574384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E1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6901566-B248-75F2-F7F4-962C88D85709}"/>
                </a:ext>
              </a:extLst>
            </p:cNvPr>
            <p:cNvSpPr txBox="1"/>
            <p:nvPr/>
          </p:nvSpPr>
          <p:spPr>
            <a:xfrm>
              <a:off x="2802726" y="2945266"/>
              <a:ext cx="574384" cy="420717"/>
            </a:xfrm>
            <a:prstGeom prst="rect">
              <a:avLst/>
            </a:prstGeom>
            <a:noFill/>
            <a:ln>
              <a:solidFill>
                <a:schemeClr val="tx1">
                  <a:alpha val="40000"/>
                </a:schemeClr>
              </a:solidFill>
            </a:ln>
            <a:effectLst>
              <a:glow rad="50800">
                <a:schemeClr val="accent3">
                  <a:satMod val="175000"/>
                  <a:alpha val="76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E5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FB8ABA9-71C7-120C-FB02-D7E0F291E104}"/>
                </a:ext>
              </a:extLst>
            </p:cNvPr>
            <p:cNvCxnSpPr>
              <a:cxnSpLocks/>
            </p:cNvCxnSpPr>
            <p:nvPr/>
          </p:nvCxnSpPr>
          <p:spPr>
            <a:xfrm>
              <a:off x="2023263" y="2759785"/>
              <a:ext cx="0" cy="729224"/>
            </a:xfrm>
            <a:prstGeom prst="line">
              <a:avLst/>
            </a:prstGeom>
            <a:ln w="28575"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D384A29-7421-9F7A-9FA5-69A18FF8AC14}"/>
                </a:ext>
              </a:extLst>
            </p:cNvPr>
            <p:cNvCxnSpPr>
              <a:cxnSpLocks/>
              <a:endCxn id="15" idx="0"/>
            </p:cNvCxnSpPr>
            <p:nvPr/>
          </p:nvCxnSpPr>
          <p:spPr>
            <a:xfrm>
              <a:off x="958902" y="2752165"/>
              <a:ext cx="1" cy="193101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EE4CD9D-7B10-2B11-3CE6-D2010A697137}"/>
                </a:ext>
              </a:extLst>
            </p:cNvPr>
            <p:cNvCxnSpPr>
              <a:cxnSpLocks/>
            </p:cNvCxnSpPr>
            <p:nvPr/>
          </p:nvCxnSpPr>
          <p:spPr>
            <a:xfrm>
              <a:off x="3056643" y="2752165"/>
              <a:ext cx="0" cy="193101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2DC733BB-8A65-E0DE-717F-8D6C03E6E42E}"/>
                </a:ext>
              </a:extLst>
            </p:cNvPr>
            <p:cNvSpPr/>
            <p:nvPr/>
          </p:nvSpPr>
          <p:spPr>
            <a:xfrm>
              <a:off x="487245" y="2841817"/>
              <a:ext cx="1930632" cy="2444271"/>
            </a:xfrm>
            <a:prstGeom prst="roundRect">
              <a:avLst/>
            </a:prstGeom>
            <a:noFill/>
            <a:ln w="2222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75000"/>
                      <a:lumOff val="25000"/>
                    </a:schemeClr>
                  </a:gs>
                </a:gsLst>
                <a:lin ang="5400000" scaled="1"/>
                <a:tileRect/>
              </a:gra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1FF7C90-EDDD-F2A3-D3DA-FEE73A902A11}"/>
                </a:ext>
              </a:extLst>
            </p:cNvPr>
            <p:cNvSpPr txBox="1"/>
            <p:nvPr/>
          </p:nvSpPr>
          <p:spPr>
            <a:xfrm>
              <a:off x="711986" y="4598878"/>
              <a:ext cx="1592316" cy="420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High-growth </a:t>
              </a: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57239457-32CA-DFCA-41FD-54368F9BB8AE}"/>
                </a:ext>
              </a:extLst>
            </p:cNvPr>
            <p:cNvSpPr/>
            <p:nvPr/>
          </p:nvSpPr>
          <p:spPr>
            <a:xfrm>
              <a:off x="2501616" y="2841817"/>
              <a:ext cx="1083362" cy="2444271"/>
            </a:xfrm>
            <a:prstGeom prst="roundRect">
              <a:avLst/>
            </a:prstGeom>
            <a:noFill/>
            <a:ln w="2222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9000">
                    <a:schemeClr val="bg1">
                      <a:lumMod val="75000"/>
                      <a:lumOff val="25000"/>
                    </a:schemeClr>
                  </a:gs>
                </a:gsLst>
                <a:lin ang="5400000" scaled="1"/>
                <a:tileRect/>
              </a:gra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203F5A6-CD49-29F5-0D6D-1B1546CC9FBC}"/>
                </a:ext>
              </a:extLst>
            </p:cNvPr>
            <p:cNvSpPr txBox="1"/>
            <p:nvPr/>
          </p:nvSpPr>
          <p:spPr>
            <a:xfrm>
              <a:off x="2588217" y="4444990"/>
              <a:ext cx="909363" cy="715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Low-growth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8A1477-B670-A38E-D91D-D98EF94C1B83}"/>
              </a:ext>
            </a:extLst>
          </p:cNvPr>
          <p:cNvGrpSpPr/>
          <p:nvPr/>
        </p:nvGrpSpPr>
        <p:grpSpPr>
          <a:xfrm>
            <a:off x="1416050" y="1267680"/>
            <a:ext cx="6896100" cy="1059174"/>
            <a:chOff x="1416050" y="1267680"/>
            <a:chExt cx="6896100" cy="105917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A3D310B-A8F2-A1D7-13A1-D23D03322D4D}"/>
                </a:ext>
              </a:extLst>
            </p:cNvPr>
            <p:cNvSpPr txBox="1"/>
            <p:nvPr/>
          </p:nvSpPr>
          <p:spPr>
            <a:xfrm>
              <a:off x="3665536" y="1267680"/>
              <a:ext cx="4646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Segment results are reviewed by the chief operating decision maker (FASB)</a:t>
              </a:r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4CA1563E-46BA-064E-90C1-5072C6855733}"/>
                </a:ext>
              </a:extLst>
            </p:cNvPr>
            <p:cNvSpPr/>
            <p:nvPr/>
          </p:nvSpPr>
          <p:spPr>
            <a:xfrm>
              <a:off x="1416050" y="1780260"/>
              <a:ext cx="660646" cy="546594"/>
            </a:xfrm>
            <a:prstGeom prst="roundRect">
              <a:avLst>
                <a:gd name="adj" fmla="val 29698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567775F-56E3-9E0F-A0A0-CA674D7B42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76696" y="1429211"/>
              <a:ext cx="1583093" cy="46609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90A3595-4DEE-65F0-A6C6-7ACAED6865C4}"/>
              </a:ext>
            </a:extLst>
          </p:cNvPr>
          <p:cNvGrpSpPr/>
          <p:nvPr/>
        </p:nvGrpSpPr>
        <p:grpSpPr>
          <a:xfrm>
            <a:off x="727280" y="2413425"/>
            <a:ext cx="7584870" cy="1591530"/>
            <a:chOff x="727280" y="2413425"/>
            <a:chExt cx="7584870" cy="159153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0C31399-72E0-5EF8-0762-2ADDC2ECBE73}"/>
                </a:ext>
              </a:extLst>
            </p:cNvPr>
            <p:cNvSpPr txBox="1"/>
            <p:nvPr/>
          </p:nvSpPr>
          <p:spPr>
            <a:xfrm>
              <a:off x="3665536" y="2413425"/>
              <a:ext cx="464661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But Table 9 suggests that if segments are comprised of high-growth establishments, then </a:t>
              </a:r>
              <a:r>
                <a:rPr lang="en-US" sz="1600" dirty="0">
                  <a:solidFill>
                    <a:srgbClr val="FF0000"/>
                  </a:solidFill>
                  <a:latin typeface="+mj-lt"/>
                </a:rPr>
                <a:t>management</a:t>
              </a:r>
              <a:r>
                <a:rPr lang="en-US" sz="1600" dirty="0">
                  <a:latin typeface="+mj-lt"/>
                </a:rPr>
                <a:t> has difficulty forecasting earnings</a:t>
              </a: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8AB90692-8A1D-4D46-C8C5-41CF0E82C6D2}"/>
                </a:ext>
              </a:extLst>
            </p:cNvPr>
            <p:cNvSpPr/>
            <p:nvPr/>
          </p:nvSpPr>
          <p:spPr>
            <a:xfrm>
              <a:off x="727280" y="3632330"/>
              <a:ext cx="1139620" cy="372625"/>
            </a:xfrm>
            <a:prstGeom prst="roundRect">
              <a:avLst>
                <a:gd name="adj" fmla="val 29698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4EFD980-591E-9036-34D6-95DDEC66FA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66900" y="2587800"/>
              <a:ext cx="1798636" cy="123627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294520A-6A9F-DDFF-E30B-CEAC543CAB50}"/>
              </a:ext>
            </a:extLst>
          </p:cNvPr>
          <p:cNvSpPr txBox="1"/>
          <p:nvPr/>
        </p:nvSpPr>
        <p:spPr>
          <a:xfrm>
            <a:off x="3665536" y="3583521"/>
            <a:ext cx="4646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Would managers be better off with establishment-level data?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8F674B9-6DCC-0B3D-0077-D13BACE6B0D5}"/>
              </a:ext>
            </a:extLst>
          </p:cNvPr>
          <p:cNvSpPr txBox="1"/>
          <p:nvPr/>
        </p:nvSpPr>
        <p:spPr>
          <a:xfrm>
            <a:off x="397630" y="4486317"/>
            <a:ext cx="8218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This question is prompted by the analyses and is an opportunity for further research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4C94CAF-84F7-4C90-DE4F-BF9CB4CF35D3}"/>
              </a:ext>
            </a:extLst>
          </p:cNvPr>
          <p:cNvSpPr txBox="1"/>
          <p:nvPr/>
        </p:nvSpPr>
        <p:spPr>
          <a:xfrm>
            <a:off x="397630" y="5218136"/>
            <a:ext cx="8218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Adding the gap between the number of establishments and segments to the regression would be a first step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4B4449B-87BB-E349-6BB2-6650BE80B621}"/>
              </a:ext>
            </a:extLst>
          </p:cNvPr>
          <p:cNvSpPr txBox="1"/>
          <p:nvPr/>
        </p:nvSpPr>
        <p:spPr>
          <a:xfrm>
            <a:off x="397630" y="5981334"/>
            <a:ext cx="8218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Also, consider the variance between life-cycle stages at the establishment level relative to the segment level (the information that is lost in aggregation). </a:t>
            </a:r>
          </a:p>
        </p:txBody>
      </p:sp>
    </p:spTree>
    <p:extLst>
      <p:ext uri="{BB962C8B-B14F-4D97-AF65-F5344CB8AC3E}">
        <p14:creationId xmlns:p14="http://schemas.microsoft.com/office/powerpoint/2010/main" val="2637046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32C29-3988-4185-246E-B6E73E36E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1844" y="5052814"/>
            <a:ext cx="6858000" cy="787344"/>
          </a:xfrm>
        </p:spPr>
        <p:txBody>
          <a:bodyPr/>
          <a:lstStyle/>
          <a:p>
            <a:r>
              <a:rPr lang="en-US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4153161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C Risk Brownbag2.pptx" id="{E0F31ACD-E8DD-46F1-88E4-1D8F09A8ED1F}" vid="{E4C1FA93-28FC-40F5-A46C-6511F23CFB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D12DF0059B554BA164BC4C8AA275C3" ma:contentTypeVersion="2" ma:contentTypeDescription="Create a new document." ma:contentTypeScope="" ma:versionID="c48d7e94cce5f73de6ef9dff112e557c">
  <xsd:schema xmlns:xsd="http://www.w3.org/2001/XMLSchema" xmlns:xs="http://www.w3.org/2001/XMLSchema" xmlns:p="http://schemas.microsoft.com/office/2006/metadata/properties" xmlns:ns3="e84889bf-394d-4613-a337-08b9ea84c8cb" targetNamespace="http://schemas.microsoft.com/office/2006/metadata/properties" ma:root="true" ma:fieldsID="f9214b35e645adc76a506ac4722114db" ns3:_="">
    <xsd:import namespace="e84889bf-394d-4613-a337-08b9ea84c8c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4889bf-394d-4613-a337-08b9ea84c8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42C94DB-D5B3-41DB-9B7D-2467A82E24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4889bf-394d-4613-a337-08b9ea84c8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E68506-950E-4B33-8B76-BE1A2776043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9E7062-B780-4D66-ACC7-9C17F96B34B8}">
  <ds:schemaRefs>
    <ds:schemaRef ds:uri="http://schemas.microsoft.com/office/2006/metadata/properties"/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e84889bf-394d-4613-a337-08b9ea84c8cb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HC Risk Brownbag2</Template>
  <TotalTime>4376</TotalTime>
  <Words>357</Words>
  <Application>Microsoft Macintosh PowerPoint</Application>
  <PresentationFormat>On-screen Show (4:3)</PresentationFormat>
  <Paragraphs>78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Garamond</vt:lpstr>
      <vt:lpstr>Palatino</vt:lpstr>
      <vt:lpstr>Office Theme</vt:lpstr>
      <vt:lpstr>Discussion: Establishment-level life cycle and analysts’ forecasts</vt:lpstr>
      <vt:lpstr>Segment reporting matters</vt:lpstr>
      <vt:lpstr>The problem</vt:lpstr>
      <vt:lpstr>The questions</vt:lpstr>
      <vt:lpstr>PowerPoint Presentation</vt:lpstr>
      <vt:lpstr>The data</vt:lpstr>
      <vt:lpstr>Are managers getting enough data?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goodwill and restructuring charges tell us about systematic risk?</dc:title>
  <dc:creator>Raval, Vivek</dc:creator>
  <cp:lastModifiedBy>Vivek Raval</cp:lastModifiedBy>
  <cp:revision>4</cp:revision>
  <dcterms:created xsi:type="dcterms:W3CDTF">2023-08-01T18:32:36Z</dcterms:created>
  <dcterms:modified xsi:type="dcterms:W3CDTF">2023-08-08T19:31:07Z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0x010100C3D12DF0059B554BA164BC4C8AA275C3</vt:lpwstr>
  </property>
</Properties>
</file>