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1"/>
  </p:sldMasterIdLst>
  <p:notesMasterIdLst>
    <p:notesMasterId r:id="rId18"/>
  </p:notesMasterIdLst>
  <p:sldIdLst>
    <p:sldId id="258" r:id="rId2"/>
    <p:sldId id="276" r:id="rId3"/>
    <p:sldId id="278" r:id="rId4"/>
    <p:sldId id="277" r:id="rId5"/>
    <p:sldId id="281" r:id="rId6"/>
    <p:sldId id="282" r:id="rId7"/>
    <p:sldId id="283" r:id="rId8"/>
    <p:sldId id="284" r:id="rId9"/>
    <p:sldId id="285" r:id="rId10"/>
    <p:sldId id="287" r:id="rId11"/>
    <p:sldId id="286" r:id="rId12"/>
    <p:sldId id="288" r:id="rId13"/>
    <p:sldId id="290" r:id="rId14"/>
    <p:sldId id="289" r:id="rId15"/>
    <p:sldId id="291" r:id="rId16"/>
    <p:sldId id="29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47" autoAdjust="0"/>
    <p:restoredTop sz="95510" autoAdjust="0"/>
  </p:normalViewPr>
  <p:slideViewPr>
    <p:cSldViewPr snapToGrid="0">
      <p:cViewPr varScale="1">
        <p:scale>
          <a:sx n="134" d="100"/>
          <a:sy n="134" d="100"/>
        </p:scale>
        <p:origin x="208" y="4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vekraval/Dropbox/Aggregate%20and%20goodwill/decks/CFEA/CFEA%20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vekraval/Dropbox/Aggregate%20and%20goodwill/decks/CFEA/CFEA%20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vekraval/Dropbox/Aggregate%20and%20goodwill/decks/CFEA/CFEA%20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vekraval/Dropbox/Aggregate%20and%20goodwill/decks/CFEA/CFEA%20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Sheet1!$B$2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Sheet1!$A$3:$A$7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>
                  <c:v>0.28999999999999998</c:v>
                </c:pt>
                <c:pt idx="1">
                  <c:v>0.20499999999999999</c:v>
                </c:pt>
                <c:pt idx="2">
                  <c:v>0.27500000000000002</c:v>
                </c:pt>
                <c:pt idx="3">
                  <c:v>0.29899999999999999</c:v>
                </c:pt>
                <c:pt idx="4">
                  <c:v>0.33900000000000002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6A-8941-A73E-939CA8673BBB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Sheet1!$C$3:$C$7</c:f>
              <c:numCache>
                <c:formatCode>General</c:formatCode>
                <c:ptCount val="5"/>
                <c:pt idx="0">
                  <c:v>0.11</c:v>
                </c:pt>
                <c:pt idx="1">
                  <c:v>9.0999999999999998E-2</c:v>
                </c:pt>
                <c:pt idx="2">
                  <c:v>8.4000000000000005E-2</c:v>
                </c:pt>
                <c:pt idx="3">
                  <c:v>8.2000000000000003E-2</c:v>
                </c:pt>
                <c:pt idx="4">
                  <c:v>4.5999999999999999E-2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6A-8941-A73E-939CA8673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8227632"/>
        <c:axId val="1118229904"/>
      </c:barChart>
      <c:catAx>
        <c:axId val="111822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8229904"/>
        <c:crosses val="autoZero"/>
        <c:auto val="1"/>
        <c:lblAlgn val="ctr"/>
        <c:lblOffset val="100"/>
        <c:noMultiLvlLbl val="0"/>
      </c:catAx>
      <c:valAx>
        <c:axId val="1118229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822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Sheet1!$B$11:$B$15</c:f>
              <c:numCache>
                <c:formatCode>General</c:formatCode>
                <c:ptCount val="5"/>
                <c:pt idx="0">
                  <c:v>2.9000000000000001E-2</c:v>
                </c:pt>
                <c:pt idx="1">
                  <c:v>2.8000000000000001E-2</c:v>
                </c:pt>
                <c:pt idx="2">
                  <c:v>0.03</c:v>
                </c:pt>
                <c:pt idx="3">
                  <c:v>3.3000000000000002E-2</c:v>
                </c:pt>
                <c:pt idx="4">
                  <c:v>3.5999999999999997E-2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3-E14D-9271-BD68EAFDFD2F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Sheet1!$C$11:$C$15</c:f>
              <c:numCache>
                <c:formatCode>General</c:formatCode>
                <c:ptCount val="5"/>
                <c:pt idx="0">
                  <c:v>1.7999999999999999E-2</c:v>
                </c:pt>
                <c:pt idx="1">
                  <c:v>1.7999999999999999E-2</c:v>
                </c:pt>
                <c:pt idx="2">
                  <c:v>1.7999999999999999E-2</c:v>
                </c:pt>
                <c:pt idx="3">
                  <c:v>1.7999999999999999E-2</c:v>
                </c:pt>
                <c:pt idx="4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93-E14D-9271-BD68EAFDF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0245408"/>
        <c:axId val="1238923264"/>
      </c:barChart>
      <c:catAx>
        <c:axId val="11502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8923264"/>
        <c:crosses val="autoZero"/>
        <c:auto val="1"/>
        <c:lblAlgn val="ctr"/>
        <c:lblOffset val="100"/>
        <c:noMultiLvlLbl val="0"/>
      </c:catAx>
      <c:valAx>
        <c:axId val="1238923264"/>
        <c:scaling>
          <c:orientation val="minMax"/>
          <c:max val="3.5000000000000003E-2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02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Sheet1!$A$19:$A$23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Sheet1!$B$19:$B$23</c:f>
              <c:numCache>
                <c:formatCode>General</c:formatCode>
                <c:ptCount val="5"/>
                <c:pt idx="0">
                  <c:v>4.4999999999999998E-2</c:v>
                </c:pt>
                <c:pt idx="1">
                  <c:v>4.4999999999999998E-2</c:v>
                </c:pt>
                <c:pt idx="2">
                  <c:v>4.5999999999999999E-2</c:v>
                </c:pt>
                <c:pt idx="3">
                  <c:v>4.8000000000000001E-2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BC-554B-A0FE-378FC70F8B50}"/>
            </c:ext>
          </c:extLst>
        </c:ser>
        <c:ser>
          <c:idx val="1"/>
          <c:order val="1"/>
          <c:tx>
            <c:strRef>
              <c:f>Sheet1!$C$18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Sheet1!$A$19:$A$23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Sheet1!$C$19:$C$23</c:f>
              <c:numCache>
                <c:formatCode>General</c:formatCode>
                <c:ptCount val="5"/>
                <c:pt idx="0">
                  <c:v>4.2000000000000003E-2</c:v>
                </c:pt>
                <c:pt idx="1">
                  <c:v>4.2999999999999997E-2</c:v>
                </c:pt>
                <c:pt idx="2">
                  <c:v>4.1000000000000002E-2</c:v>
                </c:pt>
                <c:pt idx="3">
                  <c:v>0.04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BC-554B-A0FE-378FC70F8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axId val="1150084912"/>
        <c:axId val="1149393024"/>
      </c:barChart>
      <c:catAx>
        <c:axId val="115008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9393024"/>
        <c:crosses val="autoZero"/>
        <c:auto val="1"/>
        <c:lblAlgn val="ctr"/>
        <c:lblOffset val="100"/>
        <c:noMultiLvlLbl val="0"/>
      </c:catAx>
      <c:valAx>
        <c:axId val="1149393024"/>
        <c:scaling>
          <c:orientation val="minMax"/>
          <c:max val="0.0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008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Sheet1!$B$45</c:f>
              <c:strCache>
                <c:ptCount val="1"/>
                <c:pt idx="0">
                  <c:v>Agg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Sheet1!$A$46:$A$50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Sheet1!$B$46:$B$50</c:f>
              <c:numCache>
                <c:formatCode>General</c:formatCode>
                <c:ptCount val="5"/>
                <c:pt idx="0">
                  <c:v>0.96899999999999997</c:v>
                </c:pt>
                <c:pt idx="1">
                  <c:v>0.85399999999999998</c:v>
                </c:pt>
                <c:pt idx="2">
                  <c:v>0.97099999999999997</c:v>
                </c:pt>
                <c:pt idx="3">
                  <c:v>1.0529999999999999</c:v>
                </c:pt>
                <c:pt idx="4">
                  <c:v>1.1859999999999999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96-0D42-A947-3403E191ACE1}"/>
            </c:ext>
          </c:extLst>
        </c:ser>
        <c:ser>
          <c:idx val="1"/>
          <c:order val="1"/>
          <c:tx>
            <c:strRef>
              <c:f>Sheet1!$C$45</c:f>
              <c:strCache>
                <c:ptCount val="1"/>
                <c:pt idx="0">
                  <c:v>Ind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Sheet1!$A$46:$A$50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Sheet1!$C$46:$C$50</c:f>
              <c:numCache>
                <c:formatCode>General</c:formatCode>
                <c:ptCount val="5"/>
                <c:pt idx="0">
                  <c:v>0.92600000000000005</c:v>
                </c:pt>
                <c:pt idx="1">
                  <c:v>0.98699999999999999</c:v>
                </c:pt>
                <c:pt idx="2">
                  <c:v>0.996</c:v>
                </c:pt>
                <c:pt idx="3">
                  <c:v>1.08</c:v>
                </c:pt>
                <c:pt idx="4">
                  <c:v>1.151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96-0D42-A947-3403E191A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6148288"/>
        <c:axId val="1239119024"/>
      </c:lineChart>
      <c:catAx>
        <c:axId val="130614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9119024"/>
        <c:crosses val="autoZero"/>
        <c:auto val="1"/>
        <c:lblAlgn val="ctr"/>
        <c:lblOffset val="100"/>
        <c:noMultiLvlLbl val="0"/>
      </c:catAx>
      <c:valAx>
        <c:axId val="1239119024"/>
        <c:scaling>
          <c:orientation val="minMax"/>
          <c:max val="1.2"/>
          <c:min val="0.8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614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11/2/23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0" y="11149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11/2/23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11/2/23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11/2/23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11/2/23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11/2/23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11/2/23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11/2/23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11/2/23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11/2/23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image" Target="../media/image11.png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562" y="4637871"/>
            <a:ext cx="11210157" cy="1734745"/>
          </a:xfrm>
        </p:spPr>
        <p:txBody>
          <a:bodyPr>
            <a:normAutofit fontScale="90000"/>
          </a:bodyPr>
          <a:lstStyle/>
          <a:p>
            <a:pPr algn="l"/>
            <a:r>
              <a:rPr lang="en-US" sz="4900" dirty="0">
                <a:latin typeface="+mj-lt"/>
              </a:rPr>
              <a:t>The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sz="7300" dirty="0">
                <a:latin typeface="+mj-lt"/>
              </a:rPr>
              <a:t>risk relevance </a:t>
            </a:r>
            <a:br>
              <a:rPr lang="en-US" dirty="0">
                <a:latin typeface="+mj-lt"/>
              </a:rPr>
            </a:br>
            <a:r>
              <a:rPr lang="en-US" sz="4900" dirty="0">
                <a:latin typeface="+mj-lt"/>
              </a:rPr>
              <a:t>of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sz="7700" dirty="0">
                <a:latin typeface="+mj-lt"/>
              </a:rPr>
              <a:t>restructuring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4532" y="304910"/>
            <a:ext cx="2807368" cy="1421621"/>
          </a:xfrm>
        </p:spPr>
        <p:txBody>
          <a:bodyPr>
            <a:normAutofit/>
          </a:bodyPr>
          <a:lstStyle/>
          <a:p>
            <a:pPr algn="r"/>
            <a:endParaRPr lang="en-US" dirty="0">
              <a:latin typeface="+mj-lt"/>
            </a:endParaRPr>
          </a:p>
          <a:p>
            <a:pPr algn="r"/>
            <a:r>
              <a:rPr lang="en-US" dirty="0">
                <a:latin typeface="+mj-lt"/>
              </a:rPr>
              <a:t>Vivek Raval</a:t>
            </a:r>
          </a:p>
          <a:p>
            <a:pPr algn="r"/>
            <a:r>
              <a:rPr lang="en-US" dirty="0">
                <a:latin typeface="+mj-lt"/>
              </a:rPr>
              <a:t>November 4, 2023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literature motivating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AB920D-CFA6-02F0-F92F-A7EFF582954D}"/>
              </a:ext>
            </a:extLst>
          </p:cNvPr>
          <p:cNvSpPr txBox="1"/>
          <p:nvPr/>
        </p:nvSpPr>
        <p:spPr>
          <a:xfrm>
            <a:off x="7301374" y="4372050"/>
            <a:ext cx="372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Barth &amp; So (2014)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57E84-8337-A89B-296F-794179036C74}"/>
              </a:ext>
            </a:extLst>
          </p:cNvPr>
          <p:cNvSpPr txBox="1"/>
          <p:nvPr/>
        </p:nvSpPr>
        <p:spPr>
          <a:xfrm>
            <a:off x="7301374" y="3673501"/>
            <a:ext cx="386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risk? </a:t>
            </a:r>
            <a:r>
              <a:rPr lang="en-US" sz="1600" baseline="30000" dirty="0"/>
              <a:t>(Barth, 2018)</a:t>
            </a:r>
            <a:endParaRPr lang="en-US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58B80-DE7E-4129-971C-8BE559FF92D3}"/>
              </a:ext>
            </a:extLst>
          </p:cNvPr>
          <p:cNvSpPr txBox="1"/>
          <p:nvPr/>
        </p:nvSpPr>
        <p:spPr>
          <a:xfrm>
            <a:off x="7301374" y="1883625"/>
            <a:ext cx="316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cash flows?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0BF47E-36D0-5131-568F-F1ED90A46F46}"/>
              </a:ext>
            </a:extLst>
          </p:cNvPr>
          <p:cNvGrpSpPr/>
          <p:nvPr/>
        </p:nvGrpSpPr>
        <p:grpSpPr>
          <a:xfrm>
            <a:off x="795957" y="1890161"/>
            <a:ext cx="6505417" cy="2152672"/>
            <a:chOff x="795957" y="1890161"/>
            <a:chExt cx="6505417" cy="21526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8C37F8-DCAD-728A-F5BA-AB80C0933D72}"/>
                </a:ext>
              </a:extLst>
            </p:cNvPr>
            <p:cNvSpPr txBox="1"/>
            <p:nvPr/>
          </p:nvSpPr>
          <p:spPr>
            <a:xfrm>
              <a:off x="4388720" y="3673501"/>
              <a:ext cx="2912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Riskiness of the cash flows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B9D5454-A783-E816-9187-D06AF8847607}"/>
                </a:ext>
              </a:extLst>
            </p:cNvPr>
            <p:cNvGrpSpPr/>
            <p:nvPr/>
          </p:nvGrpSpPr>
          <p:grpSpPr>
            <a:xfrm>
              <a:off x="795957" y="1890161"/>
              <a:ext cx="6052230" cy="2134330"/>
              <a:chOff x="795957" y="1890161"/>
              <a:chExt cx="6052230" cy="213433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0FB353B-C2E3-A516-AB3C-F9CB3EBFC7C3}"/>
                  </a:ext>
                </a:extLst>
              </p:cNvPr>
              <p:cNvSpPr txBox="1"/>
              <p:nvPr/>
            </p:nvSpPr>
            <p:spPr>
              <a:xfrm>
                <a:off x="795957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Value of the firm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90A7AFC-3354-9E57-DDA3-1B64F4431365}"/>
                  </a:ext>
                </a:extLst>
              </p:cNvPr>
              <p:cNvSpPr txBox="1"/>
              <p:nvPr/>
            </p:nvSpPr>
            <p:spPr>
              <a:xfrm>
                <a:off x="2844116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Function of: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03A08C-56B4-4584-7C22-9F6AF3F05837}"/>
                  </a:ext>
                </a:extLst>
              </p:cNvPr>
              <p:cNvSpPr txBox="1"/>
              <p:nvPr/>
            </p:nvSpPr>
            <p:spPr>
              <a:xfrm>
                <a:off x="4388720" y="1890161"/>
                <a:ext cx="2459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Future firm cash flows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2EB1B24E-0845-87CE-1A0B-6299E2E242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1915" y="2910158"/>
                <a:ext cx="447472" cy="0"/>
              </a:xfrm>
              <a:prstGeom prst="straightConnector1">
                <a:avLst/>
              </a:prstGeom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tx1"/>
                    </a:gs>
                  </a:gsLst>
                  <a:lin ang="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ight Brace 8">
                <a:extLst>
                  <a:ext uri="{FF2B5EF4-FFF2-40B4-BE49-F238E27FC236}">
                    <a16:creationId xmlns:a16="http://schemas.microsoft.com/office/drawing/2014/main" id="{48B5C3EC-1909-BC15-E3FB-6977D3E18A30}"/>
                  </a:ext>
                </a:extLst>
              </p:cNvPr>
              <p:cNvSpPr/>
              <p:nvPr/>
            </p:nvSpPr>
            <p:spPr>
              <a:xfrm rot="10800000">
                <a:off x="4109691" y="1912809"/>
                <a:ext cx="288756" cy="2111682"/>
              </a:xfrm>
              <a:prstGeom prst="rightBrace">
                <a:avLst>
                  <a:gd name="adj1" fmla="val 8333"/>
                  <a:gd name="adj2" fmla="val 52838"/>
                </a:avLst>
              </a:prstGeom>
              <a:noFill/>
              <a:ln w="127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B779ECC-D954-A642-CD1D-C3FBAB64A6AD}"/>
              </a:ext>
            </a:extLst>
          </p:cNvPr>
          <p:cNvSpPr txBox="1"/>
          <p:nvPr/>
        </p:nvSpPr>
        <p:spPr>
          <a:xfrm>
            <a:off x="7301374" y="2575778"/>
            <a:ext cx="2455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Countless studies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C7A492-07E5-12A7-BFAC-1627EFD1DF1A}"/>
              </a:ext>
            </a:extLst>
          </p:cNvPr>
          <p:cNvSpPr txBox="1"/>
          <p:nvPr/>
        </p:nvSpPr>
        <p:spPr>
          <a:xfrm>
            <a:off x="7301374" y="5150141"/>
            <a:ext cx="372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expense: Restructuring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56E8B6-5369-8B2B-46AB-D004C0416060}"/>
              </a:ext>
            </a:extLst>
          </p:cNvPr>
          <p:cNvSpPr txBox="1"/>
          <p:nvPr/>
        </p:nvSpPr>
        <p:spPr>
          <a:xfrm>
            <a:off x="8245476" y="5535038"/>
            <a:ext cx="169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THIS STUDY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E22D527-EBD4-7328-38A2-D678EFF28611}"/>
              </a:ext>
            </a:extLst>
          </p:cNvPr>
          <p:cNvSpPr/>
          <p:nvPr/>
        </p:nvSpPr>
        <p:spPr>
          <a:xfrm>
            <a:off x="7217926" y="5097295"/>
            <a:ext cx="3492230" cy="8265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588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" grpId="0"/>
      <p:bldP spid="5" grpId="0"/>
      <p:bldP spid="10" grpId="0"/>
      <p:bldP spid="16" grpId="0"/>
      <p:bldP spid="17" grpId="0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Demand shocks and employment fluctuations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295E1B-717F-C9EA-B73E-F1BD8ED328E6}"/>
              </a:ext>
            </a:extLst>
          </p:cNvPr>
          <p:cNvSpPr txBox="1"/>
          <p:nvPr/>
        </p:nvSpPr>
        <p:spPr>
          <a:xfrm>
            <a:off x="2342337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DAC18C-56C3-0F3A-D215-BAC6B736C60B}"/>
              </a:ext>
            </a:extLst>
          </p:cNvPr>
          <p:cNvSpPr txBox="1"/>
          <p:nvPr/>
        </p:nvSpPr>
        <p:spPr>
          <a:xfrm>
            <a:off x="2342336" y="2983521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8BEB84-3005-23CB-4766-E16ECB6FB447}"/>
              </a:ext>
            </a:extLst>
          </p:cNvPr>
          <p:cNvSpPr txBox="1"/>
          <p:nvPr/>
        </p:nvSpPr>
        <p:spPr>
          <a:xfrm>
            <a:off x="2342337" y="3886076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11224C-C407-0EAF-4B15-E4826865EE5F}"/>
              </a:ext>
            </a:extLst>
          </p:cNvPr>
          <p:cNvSpPr txBox="1"/>
          <p:nvPr/>
        </p:nvSpPr>
        <p:spPr>
          <a:xfrm>
            <a:off x="2342337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2F9D88-EF26-B9F2-6C3F-CCA10443AAB2}"/>
              </a:ext>
            </a:extLst>
          </p:cNvPr>
          <p:cNvSpPr txBox="1"/>
          <p:nvPr/>
        </p:nvSpPr>
        <p:spPr>
          <a:xfrm>
            <a:off x="5601098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6D3E3E-57FE-2D1F-A2B2-D48FD42E9A34}"/>
              </a:ext>
            </a:extLst>
          </p:cNvPr>
          <p:cNvSpPr txBox="1"/>
          <p:nvPr/>
        </p:nvSpPr>
        <p:spPr>
          <a:xfrm>
            <a:off x="5601097" y="2983521"/>
            <a:ext cx="254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56C553-8634-0453-0CFB-E4D4B2904B68}"/>
              </a:ext>
            </a:extLst>
          </p:cNvPr>
          <p:cNvSpPr txBox="1"/>
          <p:nvPr/>
        </p:nvSpPr>
        <p:spPr>
          <a:xfrm>
            <a:off x="5601098" y="3886076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184C50-6856-72B6-2392-677DC5FD193C}"/>
              </a:ext>
            </a:extLst>
          </p:cNvPr>
          <p:cNvSpPr txBox="1"/>
          <p:nvPr/>
        </p:nvSpPr>
        <p:spPr>
          <a:xfrm>
            <a:off x="5601098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3359F4-A6E7-1B96-A0C3-374562737AA5}"/>
              </a:ext>
            </a:extLst>
          </p:cNvPr>
          <p:cNvCxnSpPr>
            <a:cxnSpLocks/>
          </p:cNvCxnSpPr>
          <p:nvPr/>
        </p:nvCxnSpPr>
        <p:spPr>
          <a:xfrm>
            <a:off x="2342337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B3BC7B-370E-1CA5-6E93-4F5FD81DBC5D}"/>
              </a:ext>
            </a:extLst>
          </p:cNvPr>
          <p:cNvCxnSpPr>
            <a:cxnSpLocks/>
          </p:cNvCxnSpPr>
          <p:nvPr/>
        </p:nvCxnSpPr>
        <p:spPr>
          <a:xfrm>
            <a:off x="5601098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6">
            <a:extLst>
              <a:ext uri="{FF2B5EF4-FFF2-40B4-BE49-F238E27FC236}">
                <a16:creationId xmlns:a16="http://schemas.microsoft.com/office/drawing/2014/main" id="{7DE2832E-4D93-9BEA-1A00-5EDA2AEE1585}"/>
              </a:ext>
            </a:extLst>
          </p:cNvPr>
          <p:cNvSpPr/>
          <p:nvPr/>
        </p:nvSpPr>
        <p:spPr>
          <a:xfrm>
            <a:off x="2217913" y="3769475"/>
            <a:ext cx="6047361" cy="831702"/>
          </a:xfrm>
          <a:prstGeom prst="round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6E4E66-A7CB-10ED-292B-CC533034DE0D}"/>
              </a:ext>
            </a:extLst>
          </p:cNvPr>
          <p:cNvSpPr txBox="1"/>
          <p:nvPr/>
        </p:nvSpPr>
        <p:spPr>
          <a:xfrm>
            <a:off x="8405888" y="3862160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49" name="Rectangle: Rounded Corners 16">
            <a:extLst>
              <a:ext uri="{FF2B5EF4-FFF2-40B4-BE49-F238E27FC236}">
                <a16:creationId xmlns:a16="http://schemas.microsoft.com/office/drawing/2014/main" id="{7A5C3B37-30AF-4F56-A9F8-D526D36F022B}"/>
              </a:ext>
            </a:extLst>
          </p:cNvPr>
          <p:cNvSpPr/>
          <p:nvPr/>
        </p:nvSpPr>
        <p:spPr>
          <a:xfrm>
            <a:off x="2217913" y="2879540"/>
            <a:ext cx="6047361" cy="831702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811830-4364-EC2C-D63C-2022A0AB434F}"/>
              </a:ext>
            </a:extLst>
          </p:cNvPr>
          <p:cNvSpPr txBox="1"/>
          <p:nvPr/>
        </p:nvSpPr>
        <p:spPr>
          <a:xfrm>
            <a:off x="8405888" y="2973792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Correlation: Systematic Risk?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AD4AFE-B7F3-47A8-AC83-6811CF9ACED3}"/>
              </a:ext>
            </a:extLst>
          </p:cNvPr>
          <p:cNvSpPr txBox="1"/>
          <p:nvPr/>
        </p:nvSpPr>
        <p:spPr>
          <a:xfrm>
            <a:off x="5630917" y="5098985"/>
            <a:ext cx="157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77CBE69-5F4C-B7DF-2F67-B3ABC1CF4964}"/>
              </a:ext>
            </a:extLst>
          </p:cNvPr>
          <p:cNvSpPr/>
          <p:nvPr/>
        </p:nvSpPr>
        <p:spPr>
          <a:xfrm>
            <a:off x="5581641" y="3004634"/>
            <a:ext cx="281029" cy="281029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4C8A1A1-465B-2631-FAFE-CAFB1A7C1E40}"/>
              </a:ext>
            </a:extLst>
          </p:cNvPr>
          <p:cNvCxnSpPr>
            <a:cxnSpLocks/>
          </p:cNvCxnSpPr>
          <p:nvPr/>
        </p:nvCxnSpPr>
        <p:spPr>
          <a:xfrm>
            <a:off x="5630917" y="3249178"/>
            <a:ext cx="0" cy="217016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12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  <p:bldP spid="35" grpId="0"/>
      <p:bldP spid="47" grpId="0" animBg="1"/>
      <p:bldP spid="48" grpId="0"/>
      <p:bldP spid="49" grpId="0" animBg="1"/>
      <p:bldP spid="50" grpId="0"/>
      <p:bldP spid="51" grpId="0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Restructuring expense is the object of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9223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6A2C5-C6F9-5EF0-C3CE-662AAF7250E7}"/>
              </a:ext>
            </a:extLst>
          </p:cNvPr>
          <p:cNvSpPr txBox="1"/>
          <p:nvPr/>
        </p:nvSpPr>
        <p:spPr>
          <a:xfrm>
            <a:off x="6898328" y="4570459"/>
            <a:ext cx="4142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Restructuring has the potential to be useful, but is generally seen as not useful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98CEE-CA51-BC30-AB70-B1FD0FFA36F4}"/>
              </a:ext>
            </a:extLst>
          </p:cNvPr>
          <p:cNvSpPr txBox="1"/>
          <p:nvPr/>
        </p:nvSpPr>
        <p:spPr>
          <a:xfrm>
            <a:off x="6272307" y="1238923"/>
            <a:ext cx="451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financial reporting side restructuring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7A607-F8D0-7286-96C8-9F5DD1A36394}"/>
              </a:ext>
            </a:extLst>
          </p:cNvPr>
          <p:cNvSpPr txBox="1"/>
          <p:nvPr/>
        </p:nvSpPr>
        <p:spPr>
          <a:xfrm>
            <a:off x="619626" y="1747436"/>
            <a:ext cx="505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includes: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86AD15-3F3A-B208-80AD-C8C082188957}"/>
              </a:ext>
            </a:extLst>
          </p:cNvPr>
          <p:cNvSpPr txBox="1"/>
          <p:nvPr/>
        </p:nvSpPr>
        <p:spPr>
          <a:xfrm>
            <a:off x="902368" y="2110568"/>
            <a:ext cx="4872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Involuntary termination benefits</a:t>
            </a:r>
          </a:p>
          <a:p>
            <a:pPr marL="342900" indent="-342900">
              <a:buAutoNum type="alphaLcParenR"/>
            </a:pPr>
            <a:r>
              <a:rPr lang="en-US" dirty="0"/>
              <a:t>Costs to relocate employees</a:t>
            </a:r>
          </a:p>
          <a:p>
            <a:pPr marL="342900" indent="-342900">
              <a:buAutoNum type="alphaLcParenR"/>
            </a:pPr>
            <a:r>
              <a:rPr lang="en-US" dirty="0"/>
              <a:t>Costs to terminate a contract that is not a lease</a:t>
            </a:r>
          </a:p>
          <a:p>
            <a:pPr marL="342900" indent="-342900">
              <a:buAutoNum type="alphaLcParenR"/>
            </a:pPr>
            <a:r>
              <a:rPr lang="en-US" dirty="0"/>
              <a:t>Costs to consolidate or close facilities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45C28D-C8EB-2317-84B2-99A09A37DFF1}"/>
              </a:ext>
            </a:extLst>
          </p:cNvPr>
          <p:cNvSpPr txBox="1"/>
          <p:nvPr/>
        </p:nvSpPr>
        <p:spPr>
          <a:xfrm>
            <a:off x="619626" y="3425817"/>
            <a:ext cx="5052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Expensed immediately when announced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Comprised of committed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quarterly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in dollars (not people)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9A0E7E-A433-D215-4FFD-7E4E13AB28C0}"/>
              </a:ext>
            </a:extLst>
          </p:cNvPr>
          <p:cNvSpPr txBox="1"/>
          <p:nvPr/>
        </p:nvSpPr>
        <p:spPr>
          <a:xfrm>
            <a:off x="6366696" y="1797766"/>
            <a:ext cx="52056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Often excluded from non-GAAP earnings </a:t>
            </a:r>
            <a:r>
              <a:rPr lang="en-US" baseline="30000" dirty="0"/>
              <a:t>(</a:t>
            </a:r>
            <a:r>
              <a:rPr lang="en-US" baseline="30000" dirty="0" err="1"/>
              <a:t>Laurion</a:t>
            </a:r>
            <a:r>
              <a:rPr lang="en-US" baseline="30000" dirty="0"/>
              <a:t>, 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</a:t>
            </a:r>
            <a:r>
              <a:rPr lang="en-US" dirty="0" err="1"/>
              <a:t>Compustat</a:t>
            </a:r>
            <a:r>
              <a:rPr lang="en-US" dirty="0"/>
              <a:t> operating earnings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than just labor costs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 of “big bath” manipulations </a:t>
            </a:r>
            <a:r>
              <a:rPr lang="en-US" baseline="30000" dirty="0"/>
              <a:t>(Bens &amp; Johnson, 2009)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Conservative: asymmetrically informative (only labor dis-investment)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1E0E29-9AEC-55AC-344D-A63D51A1E075}"/>
              </a:ext>
            </a:extLst>
          </p:cNvPr>
          <p:cNvCxnSpPr>
            <a:cxnSpLocks/>
          </p:cNvCxnSpPr>
          <p:nvPr/>
        </p:nvCxnSpPr>
        <p:spPr>
          <a:xfrm>
            <a:off x="619626" y="1687376"/>
            <a:ext cx="368972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85615A-E470-D06C-FE5B-435F22DE7476}"/>
              </a:ext>
            </a:extLst>
          </p:cNvPr>
          <p:cNvCxnSpPr>
            <a:cxnSpLocks/>
          </p:cNvCxnSpPr>
          <p:nvPr/>
        </p:nvCxnSpPr>
        <p:spPr>
          <a:xfrm>
            <a:off x="6272307" y="1687376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575C7B-2801-41CC-54E9-54739E325411}"/>
              </a:ext>
            </a:extLst>
          </p:cNvPr>
          <p:cNvSpPr txBox="1"/>
          <p:nvPr/>
        </p:nvSpPr>
        <p:spPr>
          <a:xfrm>
            <a:off x="619626" y="1238923"/>
            <a:ext cx="451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human capital side of restructuring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59D740-D6A9-D300-7269-687EF5F3EC94}"/>
              </a:ext>
            </a:extLst>
          </p:cNvPr>
          <p:cNvSpPr/>
          <p:nvPr/>
        </p:nvSpPr>
        <p:spPr>
          <a:xfrm>
            <a:off x="6674400" y="4405387"/>
            <a:ext cx="4556426" cy="15304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201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6" grpId="0"/>
      <p:bldP spid="27" grpId="0"/>
      <p:bldP spid="28" grpId="0"/>
      <p:bldP spid="29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Restructuring as labor dis-investment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CC2BBD-E7D3-DDAD-7D32-9E5BC2E9D52F}"/>
              </a:ext>
            </a:extLst>
          </p:cNvPr>
          <p:cNvSpPr txBox="1"/>
          <p:nvPr/>
        </p:nvSpPr>
        <p:spPr>
          <a:xfrm>
            <a:off x="3065452" y="2667917"/>
            <a:ext cx="176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Negative firm-year restructuring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47BA83-F28B-075F-006C-3E90DBA9B817}"/>
              </a:ext>
            </a:extLst>
          </p:cNvPr>
          <p:cNvSpPr txBox="1"/>
          <p:nvPr/>
        </p:nvSpPr>
        <p:spPr>
          <a:xfrm>
            <a:off x="619626" y="1227007"/>
            <a:ext cx="4787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 restructuring expense correlated with other measures of human capital dis-investment?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EAB5DD-7F2D-9097-B1DB-48816A12AC70}"/>
              </a:ext>
            </a:extLst>
          </p:cNvPr>
          <p:cNvSpPr txBox="1"/>
          <p:nvPr/>
        </p:nvSpPr>
        <p:spPr>
          <a:xfrm>
            <a:off x="6549364" y="2668085"/>
            <a:ext cx="2369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change in number of employees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979E1CF7-890C-F47E-B0AB-FA36AA3C3670}"/>
              </a:ext>
            </a:extLst>
          </p:cNvPr>
          <p:cNvSpPr/>
          <p:nvPr/>
        </p:nvSpPr>
        <p:spPr>
          <a:xfrm rot="5400000">
            <a:off x="5687811" y="529511"/>
            <a:ext cx="365124" cy="5719200"/>
          </a:xfrm>
          <a:prstGeom prst="rightBrace">
            <a:avLst>
              <a:gd name="adj1" fmla="val 8333"/>
              <a:gd name="adj2" fmla="val 52838"/>
            </a:avLst>
          </a:prstGeom>
          <a:noFill/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1A5097-1F50-033F-B21B-748DEBAC0300}"/>
              </a:ext>
            </a:extLst>
          </p:cNvPr>
          <p:cNvSpPr txBox="1"/>
          <p:nvPr/>
        </p:nvSpPr>
        <p:spPr>
          <a:xfrm>
            <a:off x="4987851" y="4073160"/>
            <a:ext cx="1632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Pearson: 0.07</a:t>
            </a:r>
          </a:p>
          <a:p>
            <a:r>
              <a:rPr lang="en-US" dirty="0"/>
              <a:t>Spearman: 0.15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061890-D110-E7D9-75A8-4A3491B688B1}"/>
              </a:ext>
            </a:extLst>
          </p:cNvPr>
          <p:cNvSpPr txBox="1"/>
          <p:nvPr/>
        </p:nvSpPr>
        <p:spPr>
          <a:xfrm>
            <a:off x="4892190" y="3627129"/>
            <a:ext cx="1632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Correlations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55706-7758-F759-5A97-ACE56E62E3D3}"/>
              </a:ext>
            </a:extLst>
          </p:cNvPr>
          <p:cNvCxnSpPr>
            <a:cxnSpLocks/>
          </p:cNvCxnSpPr>
          <p:nvPr/>
        </p:nvCxnSpPr>
        <p:spPr>
          <a:xfrm>
            <a:off x="4762773" y="4006237"/>
            <a:ext cx="1769139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BE34F0E-D77D-1E14-4594-2C30A910286D}"/>
              </a:ext>
            </a:extLst>
          </p:cNvPr>
          <p:cNvSpPr txBox="1"/>
          <p:nvPr/>
        </p:nvSpPr>
        <p:spPr>
          <a:xfrm>
            <a:off x="6896973" y="4076213"/>
            <a:ext cx="1413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(Restructuring reflects only one side of the change)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15AA70-3142-8CE7-3243-12B33F2498A3}"/>
              </a:ext>
            </a:extLst>
          </p:cNvPr>
          <p:cNvSpPr txBox="1"/>
          <p:nvPr/>
        </p:nvSpPr>
        <p:spPr>
          <a:xfrm>
            <a:off x="3938283" y="5273460"/>
            <a:ext cx="3772642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negatively with firm-level employment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C6ED17F-159F-8052-5EC6-EEE829AB52F2}"/>
              </a:ext>
            </a:extLst>
          </p:cNvPr>
          <p:cNvSpPr/>
          <p:nvPr/>
        </p:nvSpPr>
        <p:spPr>
          <a:xfrm>
            <a:off x="3836394" y="5261448"/>
            <a:ext cx="3874531" cy="681622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1001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  <p:bldP spid="11" grpId="0"/>
      <p:bldP spid="12" grpId="0"/>
      <p:bldP spid="16" grpId="0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C3A98747-3BE1-261D-6477-8A84CBDC56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5" t="13699" r="6139" b="26317"/>
          <a:stretch/>
        </p:blipFill>
        <p:spPr>
          <a:xfrm>
            <a:off x="3265217" y="3056601"/>
            <a:ext cx="7708374" cy="356961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Restructuring as labor dis-investment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47BA83-F28B-075F-006C-3E90DBA9B817}"/>
              </a:ext>
            </a:extLst>
          </p:cNvPr>
          <p:cNvSpPr txBox="1"/>
          <p:nvPr/>
        </p:nvSpPr>
        <p:spPr>
          <a:xfrm>
            <a:off x="619626" y="1227007"/>
            <a:ext cx="4787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Does restructuring expense have an aggregate component?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6C578-EBFA-DFDE-E447-22222DC388C6}"/>
              </a:ext>
            </a:extLst>
          </p:cNvPr>
          <p:cNvSpPr txBox="1"/>
          <p:nvPr/>
        </p:nvSpPr>
        <p:spPr>
          <a:xfrm>
            <a:off x="619625" y="3357105"/>
            <a:ext cx="25087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% change in aggregate employment from the same quarter in the prior year</a:t>
            </a:r>
            <a:r>
              <a:rPr lang="en-US" sz="1400" baseline="30000" dirty="0"/>
              <a:t> (source: BLS)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79AF138-A52F-1371-BCE4-9EC46FC35C72}"/>
              </a:ext>
            </a:extLst>
          </p:cNvPr>
          <p:cNvSpPr/>
          <p:nvPr/>
        </p:nvSpPr>
        <p:spPr>
          <a:xfrm>
            <a:off x="3333600" y="3770526"/>
            <a:ext cx="885600" cy="436074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6ABACF-0BE8-186C-1164-D6E53ECD9CFA}"/>
              </a:ext>
            </a:extLst>
          </p:cNvPr>
          <p:cNvCxnSpPr>
            <a:cxnSpLocks/>
          </p:cNvCxnSpPr>
          <p:nvPr/>
        </p:nvCxnSpPr>
        <p:spPr>
          <a:xfrm>
            <a:off x="695106" y="4080026"/>
            <a:ext cx="2638494" cy="0"/>
          </a:xfrm>
          <a:prstGeom prst="line">
            <a:avLst/>
          </a:prstGeom>
          <a:ln w="9525">
            <a:solidFill>
              <a:srgbClr val="0070C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6B79F23-9697-33AF-6FD5-D3CC681E90ED}"/>
              </a:ext>
            </a:extLst>
          </p:cNvPr>
          <p:cNvSpPr/>
          <p:nvPr/>
        </p:nvSpPr>
        <p:spPr>
          <a:xfrm>
            <a:off x="5074752" y="3477600"/>
            <a:ext cx="885600" cy="2486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35EF459-0915-E9DA-21EA-30140AB4013F}"/>
              </a:ext>
            </a:extLst>
          </p:cNvPr>
          <p:cNvCxnSpPr>
            <a:cxnSpLocks/>
          </p:cNvCxnSpPr>
          <p:nvPr/>
        </p:nvCxnSpPr>
        <p:spPr>
          <a:xfrm flipV="1">
            <a:off x="5836752" y="1951200"/>
            <a:ext cx="0" cy="152640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2427EC3-2BC7-2F96-5A2C-A546732F8953}"/>
              </a:ext>
            </a:extLst>
          </p:cNvPr>
          <p:cNvSpPr txBox="1"/>
          <p:nvPr/>
        </p:nvSpPr>
        <p:spPr>
          <a:xfrm>
            <a:off x="5836752" y="1855699"/>
            <a:ext cx="1363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Firm-year restructuring* as a fraction of beginning total assets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0F5FB3D-78BA-BFC9-1522-D4F706BC647F}"/>
              </a:ext>
            </a:extLst>
          </p:cNvPr>
          <p:cNvSpPr/>
          <p:nvPr/>
        </p:nvSpPr>
        <p:spPr>
          <a:xfrm>
            <a:off x="6811032" y="3465648"/>
            <a:ext cx="885600" cy="2486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EF11DF9-D082-C3FF-F1A7-5206DCA12B47}"/>
              </a:ext>
            </a:extLst>
          </p:cNvPr>
          <p:cNvCxnSpPr>
            <a:cxnSpLocks/>
          </p:cNvCxnSpPr>
          <p:nvPr/>
        </p:nvCxnSpPr>
        <p:spPr>
          <a:xfrm flipV="1">
            <a:off x="7573032" y="1215055"/>
            <a:ext cx="0" cy="2250593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F9EB39FE-F0A4-7D39-D593-D9CFD9C15757}"/>
              </a:ext>
            </a:extLst>
          </p:cNvPr>
          <p:cNvSpPr/>
          <p:nvPr/>
        </p:nvSpPr>
        <p:spPr>
          <a:xfrm>
            <a:off x="7819010" y="3465648"/>
            <a:ext cx="959950" cy="2486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0E62A1A-AA75-DF17-20F1-1584734D705C}"/>
              </a:ext>
            </a:extLst>
          </p:cNvPr>
          <p:cNvCxnSpPr>
            <a:cxnSpLocks/>
          </p:cNvCxnSpPr>
          <p:nvPr/>
        </p:nvCxnSpPr>
        <p:spPr>
          <a:xfrm flipV="1">
            <a:off x="8581010" y="1939248"/>
            <a:ext cx="0" cy="152640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5A031BC-7199-B4FE-395D-62BC044218DA}"/>
              </a:ext>
            </a:extLst>
          </p:cNvPr>
          <p:cNvSpPr txBox="1"/>
          <p:nvPr/>
        </p:nvSpPr>
        <p:spPr>
          <a:xfrm>
            <a:off x="7558632" y="1151249"/>
            <a:ext cx="205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Quarterly cross-sectional average of restructuring*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16E92A-0CBD-50CA-5E34-07081601306F}"/>
              </a:ext>
            </a:extLst>
          </p:cNvPr>
          <p:cNvSpPr txBox="1"/>
          <p:nvPr/>
        </p:nvSpPr>
        <p:spPr>
          <a:xfrm>
            <a:off x="8581010" y="1888989"/>
            <a:ext cx="205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Quarterly number of firms taking restructuring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39EC26-1021-E829-EDA6-B6BF621EF094}"/>
              </a:ext>
            </a:extLst>
          </p:cNvPr>
          <p:cNvSpPr txBox="1"/>
          <p:nvPr/>
        </p:nvSpPr>
        <p:spPr>
          <a:xfrm>
            <a:off x="619625" y="4858688"/>
            <a:ext cx="2508725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Indicator for firms in industries with high unemployment </a:t>
            </a:r>
            <a:r>
              <a:rPr lang="en-US" sz="1400" baseline="30000" dirty="0"/>
              <a:t>(source: BLS)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07223CD-0C82-736B-9FB6-894FAF11CD0E}"/>
              </a:ext>
            </a:extLst>
          </p:cNvPr>
          <p:cNvSpPr/>
          <p:nvPr/>
        </p:nvSpPr>
        <p:spPr>
          <a:xfrm>
            <a:off x="4302566" y="4668677"/>
            <a:ext cx="812434" cy="250838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AC5FBCD-C26C-2359-D77D-3FFC17D9E2FA}"/>
              </a:ext>
            </a:extLst>
          </p:cNvPr>
          <p:cNvCxnSpPr>
            <a:cxnSpLocks/>
          </p:cNvCxnSpPr>
          <p:nvPr/>
        </p:nvCxnSpPr>
        <p:spPr>
          <a:xfrm>
            <a:off x="695106" y="4883209"/>
            <a:ext cx="3607460" cy="0"/>
          </a:xfrm>
          <a:prstGeom prst="line">
            <a:avLst/>
          </a:prstGeom>
          <a:ln w="9525">
            <a:solidFill>
              <a:srgbClr val="0070C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6E762FE-3EB2-2D06-85F9-35F9DF91F870}"/>
              </a:ext>
            </a:extLst>
          </p:cNvPr>
          <p:cNvSpPr txBox="1"/>
          <p:nvPr/>
        </p:nvSpPr>
        <p:spPr>
          <a:xfrm>
            <a:off x="619625" y="5452571"/>
            <a:ext cx="240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Measure of lower labor adjustment costs</a:t>
            </a:r>
            <a:endParaRPr lang="en-US" sz="1400" baseline="30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ED7BEDB-2F68-6A3D-29D3-D378941CC970}"/>
              </a:ext>
            </a:extLst>
          </p:cNvPr>
          <p:cNvSpPr txBox="1"/>
          <p:nvPr/>
        </p:nvSpPr>
        <p:spPr>
          <a:xfrm>
            <a:off x="9834550" y="2589186"/>
            <a:ext cx="131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Restructuring is a negative number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6F2841-0363-4D72-3154-75D935A1B11F}"/>
              </a:ext>
            </a:extLst>
          </p:cNvPr>
          <p:cNvSpPr txBox="1"/>
          <p:nvPr/>
        </p:nvSpPr>
        <p:spPr>
          <a:xfrm>
            <a:off x="911826" y="1948866"/>
            <a:ext cx="4203174" cy="923330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with aggregate employment, particularly when adjustment costs are lower.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D84F1FF-CE51-122E-272C-26040D60308E}"/>
              </a:ext>
            </a:extLst>
          </p:cNvPr>
          <p:cNvSpPr/>
          <p:nvPr/>
        </p:nvSpPr>
        <p:spPr>
          <a:xfrm>
            <a:off x="809937" y="1936854"/>
            <a:ext cx="4084861" cy="917562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A700813-64BC-4D0D-2D9B-4E201EC3EEC5}"/>
              </a:ext>
            </a:extLst>
          </p:cNvPr>
          <p:cNvGrpSpPr/>
          <p:nvPr/>
        </p:nvGrpSpPr>
        <p:grpSpPr>
          <a:xfrm>
            <a:off x="5612427" y="3834925"/>
            <a:ext cx="5274029" cy="1092254"/>
            <a:chOff x="5612427" y="3834925"/>
            <a:chExt cx="5274029" cy="109225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5739C6-6AD5-99FD-A6F9-2E5610596604}"/>
                </a:ext>
              </a:extLst>
            </p:cNvPr>
            <p:cNvSpPr txBox="1"/>
            <p:nvPr/>
          </p:nvSpPr>
          <p:spPr>
            <a:xfrm>
              <a:off x="5612427" y="3834925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***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1B2F96-824A-63F1-5572-7B5C83692832}"/>
                </a:ext>
              </a:extLst>
            </p:cNvPr>
            <p:cNvSpPr txBox="1"/>
            <p:nvPr/>
          </p:nvSpPr>
          <p:spPr>
            <a:xfrm>
              <a:off x="6418502" y="3834925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***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EF8B190-AFAA-CA96-0D84-7948B6DDE1C3}"/>
                </a:ext>
              </a:extLst>
            </p:cNvPr>
            <p:cNvSpPr txBox="1"/>
            <p:nvPr/>
          </p:nvSpPr>
          <p:spPr>
            <a:xfrm>
              <a:off x="7319856" y="3834925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***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1E28299-1885-427E-2F5E-11D9294D9504}"/>
                </a:ext>
              </a:extLst>
            </p:cNvPr>
            <p:cNvSpPr txBox="1"/>
            <p:nvPr/>
          </p:nvSpPr>
          <p:spPr>
            <a:xfrm>
              <a:off x="8354188" y="3834925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***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8A1E67-2D9F-1742-472C-6EF02946C741}"/>
                </a:ext>
              </a:extLst>
            </p:cNvPr>
            <p:cNvSpPr txBox="1"/>
            <p:nvPr/>
          </p:nvSpPr>
          <p:spPr>
            <a:xfrm>
              <a:off x="9382295" y="3834925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***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5A7A910-6C12-9C6D-4E33-C99940A87E86}"/>
                </a:ext>
              </a:extLst>
            </p:cNvPr>
            <p:cNvSpPr txBox="1"/>
            <p:nvPr/>
          </p:nvSpPr>
          <p:spPr>
            <a:xfrm>
              <a:off x="10414879" y="3834925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***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E31EE2B-29B4-0326-3307-A441A228B6A7}"/>
                </a:ext>
              </a:extLst>
            </p:cNvPr>
            <p:cNvSpPr txBox="1"/>
            <p:nvPr/>
          </p:nvSpPr>
          <p:spPr>
            <a:xfrm>
              <a:off x="6424478" y="4665569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***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ED317E1-10DF-50F7-AB3A-D8E7E6694491}"/>
                </a:ext>
              </a:extLst>
            </p:cNvPr>
            <p:cNvSpPr txBox="1"/>
            <p:nvPr/>
          </p:nvSpPr>
          <p:spPr>
            <a:xfrm>
              <a:off x="9388269" y="4665568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C787585-D2EC-9B4A-7D51-D7BA50F9F05C}"/>
                </a:ext>
              </a:extLst>
            </p:cNvPr>
            <p:cNvSpPr txBox="1"/>
            <p:nvPr/>
          </p:nvSpPr>
          <p:spPr>
            <a:xfrm>
              <a:off x="10420856" y="4665568"/>
              <a:ext cx="46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0000"/>
                  </a:solidFill>
                </a:rPr>
                <a:t>**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044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8" grpId="0" animBg="1"/>
      <p:bldP spid="23" grpId="0"/>
      <p:bldP spid="27" grpId="0" animBg="1"/>
      <p:bldP spid="29" grpId="0" animBg="1"/>
      <p:bldP spid="31" grpId="0"/>
      <p:bldP spid="33" grpId="0"/>
      <p:bldP spid="34" grpId="0"/>
      <p:bldP spid="35" grpId="0" animBg="1"/>
      <p:bldP spid="37" grpId="0"/>
      <p:bldP spid="38" grpId="0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The restructuring-based measure of systematic risk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728EDF-5AFC-1B28-AA43-FD478A71C0CA}"/>
              </a:ext>
            </a:extLst>
          </p:cNvPr>
          <p:cNvSpPr txBox="1"/>
          <p:nvPr/>
        </p:nvSpPr>
        <p:spPr>
          <a:xfrm>
            <a:off x="2045018" y="1705166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/>
              <p:nvPr/>
            </p:nvSpPr>
            <p:spPr>
              <a:xfrm>
                <a:off x="3786412" y="1705166"/>
                <a:ext cx="6157691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𝐶𝐴𝑃𝑀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𝑚𝑘𝑡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412" y="1705166"/>
                <a:ext cx="6157691" cy="409023"/>
              </a:xfrm>
              <a:prstGeom prst="rect">
                <a:avLst/>
              </a:prstGeom>
              <a:blipFill>
                <a:blip r:embed="rId2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EA69C10-28D5-6890-F269-9436FA3932D0}"/>
              </a:ext>
            </a:extLst>
          </p:cNvPr>
          <p:cNvSpPr txBox="1"/>
          <p:nvPr/>
        </p:nvSpPr>
        <p:spPr>
          <a:xfrm>
            <a:off x="2024846" y="2431315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/>
              <p:nvPr/>
            </p:nvSpPr>
            <p:spPr>
              <a:xfrm>
                <a:off x="4202201" y="2549968"/>
                <a:ext cx="4988858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𝐸𝑀𝑃𝐿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2201" y="2549968"/>
                <a:ext cx="4988858" cy="409023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4615E74-3860-6BE4-123F-0B9C09AE7A9F}"/>
              </a:ext>
            </a:extLst>
          </p:cNvPr>
          <p:cNvSpPr txBox="1"/>
          <p:nvPr/>
        </p:nvSpPr>
        <p:spPr>
          <a:xfrm>
            <a:off x="4613404" y="1471347"/>
            <a:ext cx="110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Firm returns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B6B65D-2FDA-0CE1-E03B-01DBB06B5AE4}"/>
              </a:ext>
            </a:extLst>
          </p:cNvPr>
          <p:cNvSpPr txBox="1"/>
          <p:nvPr/>
        </p:nvSpPr>
        <p:spPr>
          <a:xfrm>
            <a:off x="7376770" y="1471347"/>
            <a:ext cx="1242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Market returns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D7D41B-E61E-7635-95EA-B2394C1FE4CF}"/>
              </a:ext>
            </a:extLst>
          </p:cNvPr>
          <p:cNvSpPr txBox="1"/>
          <p:nvPr/>
        </p:nvSpPr>
        <p:spPr>
          <a:xfrm>
            <a:off x="5062255" y="3253568"/>
            <a:ext cx="149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Negative firm-year restructuring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3CB534-5551-5DDD-3B93-D8005137CBA8}"/>
              </a:ext>
            </a:extLst>
          </p:cNvPr>
          <p:cNvSpPr txBox="1"/>
          <p:nvPr/>
        </p:nvSpPr>
        <p:spPr>
          <a:xfrm>
            <a:off x="7444006" y="3256079"/>
            <a:ext cx="1948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Aggregate annual employment growth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A2E09EE-C495-9D8F-CF14-0EBD37CE3DBF}"/>
              </a:ext>
            </a:extLst>
          </p:cNvPr>
          <p:cNvSpPr/>
          <p:nvPr/>
        </p:nvSpPr>
        <p:spPr>
          <a:xfrm>
            <a:off x="4911447" y="2549968"/>
            <a:ext cx="800098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3B41DC-40A7-FD4B-64B4-5442F5CDE686}"/>
              </a:ext>
            </a:extLst>
          </p:cNvPr>
          <p:cNvCxnSpPr>
            <a:cxnSpLocks/>
          </p:cNvCxnSpPr>
          <p:nvPr/>
        </p:nvCxnSpPr>
        <p:spPr>
          <a:xfrm flipV="1">
            <a:off x="5115057" y="2986042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759E89A-FC41-EA34-77CF-083B5A2BA64E}"/>
              </a:ext>
            </a:extLst>
          </p:cNvPr>
          <p:cNvSpPr/>
          <p:nvPr/>
        </p:nvSpPr>
        <p:spPr>
          <a:xfrm>
            <a:off x="7257959" y="2549968"/>
            <a:ext cx="73632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379EE1-9AC3-40BF-6B27-1B5DE77AC648}"/>
              </a:ext>
            </a:extLst>
          </p:cNvPr>
          <p:cNvCxnSpPr>
            <a:cxnSpLocks/>
          </p:cNvCxnSpPr>
          <p:nvPr/>
        </p:nvCxnSpPr>
        <p:spPr>
          <a:xfrm flipV="1">
            <a:off x="7461569" y="2986042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16D7C3E-752C-8C5B-11C8-71DA0CC7FDC6}"/>
              </a:ext>
            </a:extLst>
          </p:cNvPr>
          <p:cNvSpPr txBox="1"/>
          <p:nvPr/>
        </p:nvSpPr>
        <p:spPr>
          <a:xfrm>
            <a:off x="2018122" y="3009213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(Higher is more systematic risk)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624614-B40F-8F7D-68B9-AAB8F2A9EE7F}"/>
              </a:ext>
            </a:extLst>
          </p:cNvPr>
          <p:cNvSpPr txBox="1"/>
          <p:nvPr/>
        </p:nvSpPr>
        <p:spPr>
          <a:xfrm>
            <a:off x="2024846" y="4216170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income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/>
              <p:nvPr/>
            </p:nvSpPr>
            <p:spPr>
              <a:xfrm>
                <a:off x="4202201" y="4334823"/>
                <a:ext cx="4988858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𝑜𝑖𝑔𝑟𝑜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𝑂𝐼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2201" y="4334823"/>
                <a:ext cx="4988858" cy="396391"/>
              </a:xfrm>
              <a:prstGeom prst="rect">
                <a:avLst/>
              </a:prstGeom>
              <a:blipFill>
                <a:blip r:embed="rId4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0BB02EDE-3ADF-1D1C-9603-044579977FD8}"/>
              </a:ext>
            </a:extLst>
          </p:cNvPr>
          <p:cNvSpPr txBox="1"/>
          <p:nvPr/>
        </p:nvSpPr>
        <p:spPr>
          <a:xfrm>
            <a:off x="5216901" y="5132559"/>
            <a:ext cx="14931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Operating income growth scaled by beginning assets 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8B38A01-D0CD-7194-3FBB-AD22C3457B92}"/>
              </a:ext>
            </a:extLst>
          </p:cNvPr>
          <p:cNvSpPr/>
          <p:nvPr/>
        </p:nvSpPr>
        <p:spPr>
          <a:xfrm>
            <a:off x="4968503" y="4334823"/>
            <a:ext cx="96838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9A32BC-7CD4-9BF9-3345-168B8BDAB2F4}"/>
              </a:ext>
            </a:extLst>
          </p:cNvPr>
          <p:cNvCxnSpPr>
            <a:cxnSpLocks/>
          </p:cNvCxnSpPr>
          <p:nvPr/>
        </p:nvCxnSpPr>
        <p:spPr>
          <a:xfrm flipV="1">
            <a:off x="5256254" y="4770897"/>
            <a:ext cx="0" cy="1006190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2E2FE4A-FFF6-3921-0FF5-080647017EF9}"/>
              </a:ext>
            </a:extLst>
          </p:cNvPr>
          <p:cNvSpPr txBox="1"/>
          <p:nvPr/>
        </p:nvSpPr>
        <p:spPr>
          <a:xfrm>
            <a:off x="2018122" y="4794068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(As a control)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638D1EC-BA2E-D2EA-A05A-558F5D72A3CC}"/>
              </a:ext>
            </a:extLst>
          </p:cNvPr>
          <p:cNvCxnSpPr>
            <a:cxnSpLocks/>
          </p:cNvCxnSpPr>
          <p:nvPr/>
        </p:nvCxnSpPr>
        <p:spPr>
          <a:xfrm>
            <a:off x="2709582" y="2272323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75D9426-19DE-A139-0CB8-F9FC22CF3007}"/>
              </a:ext>
            </a:extLst>
          </p:cNvPr>
          <p:cNvCxnSpPr>
            <a:cxnSpLocks/>
          </p:cNvCxnSpPr>
          <p:nvPr/>
        </p:nvCxnSpPr>
        <p:spPr>
          <a:xfrm>
            <a:off x="2709582" y="4105336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61E064D-C2E6-F1AD-2B9C-6426CE3EFF92}"/>
              </a:ext>
            </a:extLst>
          </p:cNvPr>
          <p:cNvSpPr txBox="1"/>
          <p:nvPr/>
        </p:nvSpPr>
        <p:spPr>
          <a:xfrm>
            <a:off x="391020" y="6002635"/>
            <a:ext cx="391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Caveat: Non-zero restructuring required at some point during the sample period (1996-2020)</a:t>
            </a:r>
          </a:p>
        </p:txBody>
      </p:sp>
    </p:spTree>
    <p:extLst>
      <p:ext uri="{BB962C8B-B14F-4D97-AF65-F5344CB8AC3E}">
        <p14:creationId xmlns:p14="http://schemas.microsoft.com/office/powerpoint/2010/main" val="350661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21" grpId="0"/>
      <p:bldP spid="24" grpId="0"/>
      <p:bldP spid="25" grpId="0" animBg="1"/>
      <p:bldP spid="29" grpId="0" animBg="1"/>
      <p:bldP spid="32" grpId="0"/>
      <p:bldP spid="33" grpId="0"/>
      <p:bldP spid="34" grpId="0"/>
      <p:bldP spid="35" grpId="0"/>
      <p:bldP spid="37" grpId="0" animBg="1"/>
      <p:bldP spid="41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Correlations for the restructuring-based measure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366616-2D09-E43E-75B4-8C9D18B93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089" y="1282138"/>
            <a:ext cx="3329238" cy="5177118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33F1D85-4791-F52D-F359-ED8EADC48B6B}"/>
              </a:ext>
            </a:extLst>
          </p:cNvPr>
          <p:cNvSpPr/>
          <p:nvPr/>
        </p:nvSpPr>
        <p:spPr>
          <a:xfrm>
            <a:off x="9155082" y="1255242"/>
            <a:ext cx="1062321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2F127A-2626-D6F0-A7E6-1D832E423F7F}"/>
              </a:ext>
            </a:extLst>
          </p:cNvPr>
          <p:cNvCxnSpPr>
            <a:cxnSpLocks/>
          </p:cNvCxnSpPr>
          <p:nvPr/>
        </p:nvCxnSpPr>
        <p:spPr>
          <a:xfrm flipV="1">
            <a:off x="10081382" y="981636"/>
            <a:ext cx="0" cy="273606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C3D4BDF-5CBE-3CA5-87B7-024AC3EAE7C9}"/>
              </a:ext>
            </a:extLst>
          </p:cNvPr>
          <p:cNvSpPr txBox="1"/>
          <p:nvPr/>
        </p:nvSpPr>
        <p:spPr>
          <a:xfrm>
            <a:off x="7363332" y="912806"/>
            <a:ext cx="3280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measure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8E45C0-58EA-6912-667F-5D76929811DE}"/>
              </a:ext>
            </a:extLst>
          </p:cNvPr>
          <p:cNvSpPr txBox="1"/>
          <p:nvPr/>
        </p:nvSpPr>
        <p:spPr>
          <a:xfrm>
            <a:off x="800104" y="1591884"/>
            <a:ext cx="81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Returns-based risk measure (market beta from FF-4 factor model)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972EF3-B860-FF49-1E6E-F6460DEF8985}"/>
              </a:ext>
            </a:extLst>
          </p:cNvPr>
          <p:cNvSpPr txBox="1"/>
          <p:nvPr/>
        </p:nvSpPr>
        <p:spPr>
          <a:xfrm>
            <a:off x="800104" y="1934784"/>
            <a:ext cx="81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De-levered version of the returns-based measure of risk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81D441-D4E9-0435-B397-3E2CF022228A}"/>
              </a:ext>
            </a:extLst>
          </p:cNvPr>
          <p:cNvSpPr txBox="1"/>
          <p:nvPr/>
        </p:nvSpPr>
        <p:spPr>
          <a:xfrm>
            <a:off x="800104" y="2270962"/>
            <a:ext cx="81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Operating-earnings-based control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821B3E-9E68-A4D6-A7BF-1D5E012CF9C5}"/>
              </a:ext>
            </a:extLst>
          </p:cNvPr>
          <p:cNvSpPr txBox="1"/>
          <p:nvPr/>
        </p:nvSpPr>
        <p:spPr>
          <a:xfrm>
            <a:off x="1707768" y="3995777"/>
            <a:ext cx="81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employees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008A97-463F-EE01-FD7C-9A2C1D42E220}"/>
              </a:ext>
            </a:extLst>
          </p:cNvPr>
          <p:cNvSpPr txBox="1"/>
          <p:nvPr/>
        </p:nvSpPr>
        <p:spPr>
          <a:xfrm>
            <a:off x="1707768" y="4674854"/>
            <a:ext cx="81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Extended labor share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A14919-74E4-4BA0-13B5-DB6CD7872BCF}"/>
              </a:ext>
            </a:extLst>
          </p:cNvPr>
          <p:cNvSpPr txBox="1"/>
          <p:nvPr/>
        </p:nvSpPr>
        <p:spPr>
          <a:xfrm>
            <a:off x="1707768" y="5351260"/>
            <a:ext cx="81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Labor-to-capital ratio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41C1D1-3B6A-37ED-AA19-133EB0D1EAF9}"/>
              </a:ext>
            </a:extLst>
          </p:cNvPr>
          <p:cNvSpPr txBox="1"/>
          <p:nvPr/>
        </p:nvSpPr>
        <p:spPr>
          <a:xfrm>
            <a:off x="1707768" y="6036368"/>
            <a:ext cx="81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Tangibility of assets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FCB01CE-E8DD-B0DD-5D27-86F34AD10CBC}"/>
              </a:ext>
            </a:extLst>
          </p:cNvPr>
          <p:cNvCxnSpPr>
            <a:cxnSpLocks/>
          </p:cNvCxnSpPr>
          <p:nvPr/>
        </p:nvCxnSpPr>
        <p:spPr>
          <a:xfrm>
            <a:off x="1472453" y="1961216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57CEE48-DBD9-0FB1-8004-E5D1D8088698}"/>
              </a:ext>
            </a:extLst>
          </p:cNvPr>
          <p:cNvCxnSpPr>
            <a:cxnSpLocks/>
          </p:cNvCxnSpPr>
          <p:nvPr/>
        </p:nvCxnSpPr>
        <p:spPr>
          <a:xfrm>
            <a:off x="1472453" y="2304116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3F44971-7868-D5A6-834C-4183A245FB93}"/>
              </a:ext>
            </a:extLst>
          </p:cNvPr>
          <p:cNvCxnSpPr>
            <a:cxnSpLocks/>
          </p:cNvCxnSpPr>
          <p:nvPr/>
        </p:nvCxnSpPr>
        <p:spPr>
          <a:xfrm>
            <a:off x="1472453" y="2638240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EE5DE6-0CF7-F560-ED93-F483F4324795}"/>
              </a:ext>
            </a:extLst>
          </p:cNvPr>
          <p:cNvCxnSpPr>
            <a:cxnSpLocks/>
          </p:cNvCxnSpPr>
          <p:nvPr/>
        </p:nvCxnSpPr>
        <p:spPr>
          <a:xfrm>
            <a:off x="1472453" y="4327382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25EFB56-FA11-CB27-6C1D-CE57A6FECFBC}"/>
              </a:ext>
            </a:extLst>
          </p:cNvPr>
          <p:cNvCxnSpPr>
            <a:cxnSpLocks/>
          </p:cNvCxnSpPr>
          <p:nvPr/>
        </p:nvCxnSpPr>
        <p:spPr>
          <a:xfrm>
            <a:off x="1472453" y="5651918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E5A0919-6F29-C4F0-F197-92DE4ADAA602}"/>
              </a:ext>
            </a:extLst>
          </p:cNvPr>
          <p:cNvCxnSpPr>
            <a:cxnSpLocks/>
          </p:cNvCxnSpPr>
          <p:nvPr/>
        </p:nvCxnSpPr>
        <p:spPr>
          <a:xfrm>
            <a:off x="1472453" y="4979564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602ACDB-D638-8141-1978-BC5BCAFB078A}"/>
              </a:ext>
            </a:extLst>
          </p:cNvPr>
          <p:cNvCxnSpPr>
            <a:cxnSpLocks/>
          </p:cNvCxnSpPr>
          <p:nvPr/>
        </p:nvCxnSpPr>
        <p:spPr>
          <a:xfrm>
            <a:off x="1472453" y="6356350"/>
            <a:ext cx="623943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160DE24-DEE8-6649-A028-0C5F94667622}"/>
              </a:ext>
            </a:extLst>
          </p:cNvPr>
          <p:cNvSpPr txBox="1"/>
          <p:nvPr/>
        </p:nvSpPr>
        <p:spPr>
          <a:xfrm>
            <a:off x="844547" y="3490535"/>
            <a:ext cx="81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Measures of labor leverage (dependence on labor)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CD84F96-BE59-3FAF-9B5B-F0CD28E25F06}"/>
              </a:ext>
            </a:extLst>
          </p:cNvPr>
          <p:cNvSpPr txBox="1"/>
          <p:nvPr/>
        </p:nvSpPr>
        <p:spPr>
          <a:xfrm>
            <a:off x="9708041" y="1609218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DEB6C43-BB30-6D42-0172-26B3A6C9B0B3}"/>
              </a:ext>
            </a:extLst>
          </p:cNvPr>
          <p:cNvSpPr txBox="1"/>
          <p:nvPr/>
        </p:nvSpPr>
        <p:spPr>
          <a:xfrm>
            <a:off x="9708041" y="1954222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14DA5B1-41B7-1151-B797-9E661D7A1CE9}"/>
              </a:ext>
            </a:extLst>
          </p:cNvPr>
          <p:cNvSpPr txBox="1"/>
          <p:nvPr/>
        </p:nvSpPr>
        <p:spPr>
          <a:xfrm>
            <a:off x="9708041" y="46616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E6EBE3-5072-C1B6-654B-DDCE77375782}"/>
              </a:ext>
            </a:extLst>
          </p:cNvPr>
          <p:cNvSpPr txBox="1"/>
          <p:nvPr/>
        </p:nvSpPr>
        <p:spPr>
          <a:xfrm>
            <a:off x="9708041" y="3982784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547253-FAC2-0B61-C5C8-53A9EC7A0410}"/>
              </a:ext>
            </a:extLst>
          </p:cNvPr>
          <p:cNvSpPr txBox="1"/>
          <p:nvPr/>
        </p:nvSpPr>
        <p:spPr>
          <a:xfrm>
            <a:off x="9708041" y="5341527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CDCBEBB-3442-E8B1-6468-32840D59B365}"/>
              </a:ext>
            </a:extLst>
          </p:cNvPr>
          <p:cNvSpPr txBox="1"/>
          <p:nvPr/>
        </p:nvSpPr>
        <p:spPr>
          <a:xfrm>
            <a:off x="9708041" y="6021094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99003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5" grpId="0"/>
      <p:bldP spid="16" grpId="0"/>
      <p:bldP spid="17" grpId="0"/>
      <p:bldP spid="22" grpId="0"/>
      <p:bldP spid="23" grpId="0"/>
      <p:bldP spid="27" grpId="0"/>
      <p:bldP spid="28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Firm-specific systematic risk test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7282E-39A2-5DDE-274E-7CC834F589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88" b="65588"/>
          <a:stretch/>
        </p:blipFill>
        <p:spPr>
          <a:xfrm>
            <a:off x="3624546" y="1387243"/>
            <a:ext cx="5828612" cy="19879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3F8C53-5652-F40E-0C1F-A74FA257909E}"/>
              </a:ext>
            </a:extLst>
          </p:cNvPr>
          <p:cNvSpPr txBox="1"/>
          <p:nvPr/>
        </p:nvSpPr>
        <p:spPr>
          <a:xfrm>
            <a:off x="3624546" y="3337565"/>
            <a:ext cx="922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Obs</a:t>
            </a:r>
            <a:r>
              <a:rPr lang="en-US" sz="1200" dirty="0"/>
              <a:t> (firms)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7E6F3B-FD2D-B29B-A015-C7B18A20D6EB}"/>
              </a:ext>
            </a:extLst>
          </p:cNvPr>
          <p:cNvSpPr txBox="1"/>
          <p:nvPr/>
        </p:nvSpPr>
        <p:spPr>
          <a:xfrm>
            <a:off x="5196387" y="3337565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3,309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E92C41-FDC7-26E3-0588-A2561F8EBB3E}"/>
              </a:ext>
            </a:extLst>
          </p:cNvPr>
          <p:cNvSpPr txBox="1"/>
          <p:nvPr/>
        </p:nvSpPr>
        <p:spPr>
          <a:xfrm>
            <a:off x="5835123" y="3337565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3,309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5C625E-3889-8342-7EAB-704D63D241B4}"/>
              </a:ext>
            </a:extLst>
          </p:cNvPr>
          <p:cNvSpPr txBox="1"/>
          <p:nvPr/>
        </p:nvSpPr>
        <p:spPr>
          <a:xfrm>
            <a:off x="6702068" y="3337565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737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340ADF-D09C-A763-C360-481CE0BB2844}"/>
              </a:ext>
            </a:extLst>
          </p:cNvPr>
          <p:cNvSpPr txBox="1"/>
          <p:nvPr/>
        </p:nvSpPr>
        <p:spPr>
          <a:xfrm>
            <a:off x="7334080" y="3337565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3,308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0CCB72-C05C-B635-A836-2136F5FC08CE}"/>
              </a:ext>
            </a:extLst>
          </p:cNvPr>
          <p:cNvSpPr txBox="1"/>
          <p:nvPr/>
        </p:nvSpPr>
        <p:spPr>
          <a:xfrm>
            <a:off x="7992986" y="3337565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3,308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9609F3-16A5-9947-59E2-41BCB25096A3}"/>
              </a:ext>
            </a:extLst>
          </p:cNvPr>
          <p:cNvSpPr txBox="1"/>
          <p:nvPr/>
        </p:nvSpPr>
        <p:spPr>
          <a:xfrm>
            <a:off x="8830110" y="3337565"/>
            <a:ext cx="463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736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B00F76-3638-0DF2-B37E-F06964CB1A06}"/>
              </a:ext>
            </a:extLst>
          </p:cNvPr>
          <p:cNvSpPr txBox="1"/>
          <p:nvPr/>
        </p:nvSpPr>
        <p:spPr>
          <a:xfrm>
            <a:off x="3624546" y="3576918"/>
            <a:ext cx="922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R-squared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CB5D37-7C48-2FFF-7844-8F096FF73F50}"/>
              </a:ext>
            </a:extLst>
          </p:cNvPr>
          <p:cNvSpPr txBox="1"/>
          <p:nvPr/>
        </p:nvSpPr>
        <p:spPr>
          <a:xfrm>
            <a:off x="5196387" y="3576918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0.024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1C6A13-BD25-8C4A-371D-A1B40E8ADB07}"/>
              </a:ext>
            </a:extLst>
          </p:cNvPr>
          <p:cNvSpPr txBox="1"/>
          <p:nvPr/>
        </p:nvSpPr>
        <p:spPr>
          <a:xfrm>
            <a:off x="5835123" y="3576918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0.039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18466E-F2C9-0578-18D8-206EF8E5E20D}"/>
              </a:ext>
            </a:extLst>
          </p:cNvPr>
          <p:cNvSpPr txBox="1"/>
          <p:nvPr/>
        </p:nvSpPr>
        <p:spPr>
          <a:xfrm>
            <a:off x="6614656" y="3576918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0.396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1DBE4F-F8B7-4E54-09C9-AF7997989472}"/>
              </a:ext>
            </a:extLst>
          </p:cNvPr>
          <p:cNvSpPr txBox="1"/>
          <p:nvPr/>
        </p:nvSpPr>
        <p:spPr>
          <a:xfrm>
            <a:off x="7334080" y="3576918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0.034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F3FD9A-9473-FF45-D944-175E4ED06A52}"/>
              </a:ext>
            </a:extLst>
          </p:cNvPr>
          <p:cNvSpPr txBox="1"/>
          <p:nvPr/>
        </p:nvSpPr>
        <p:spPr>
          <a:xfrm>
            <a:off x="7992986" y="3576918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0.073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D9A181-2880-93D8-726C-598D26948B67}"/>
              </a:ext>
            </a:extLst>
          </p:cNvPr>
          <p:cNvSpPr txBox="1"/>
          <p:nvPr/>
        </p:nvSpPr>
        <p:spPr>
          <a:xfrm>
            <a:off x="8729255" y="3576918"/>
            <a:ext cx="524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0.413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DD43E6-4C67-A9E0-D038-26ACD74E9BA5}"/>
              </a:ext>
            </a:extLst>
          </p:cNvPr>
          <p:cNvSpPr txBox="1"/>
          <p:nvPr/>
        </p:nvSpPr>
        <p:spPr>
          <a:xfrm>
            <a:off x="3624546" y="3817552"/>
            <a:ext cx="1662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Labor leverage controls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399C92-0C6C-D83A-49C4-43DC774D0C30}"/>
              </a:ext>
            </a:extLst>
          </p:cNvPr>
          <p:cNvSpPr txBox="1"/>
          <p:nvPr/>
        </p:nvSpPr>
        <p:spPr>
          <a:xfrm>
            <a:off x="5102255" y="3817552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No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C0CA97F-AC85-ADC1-3CF3-2A6B4D0B0CC2}"/>
              </a:ext>
            </a:extLst>
          </p:cNvPr>
          <p:cNvSpPr txBox="1"/>
          <p:nvPr/>
        </p:nvSpPr>
        <p:spPr>
          <a:xfrm>
            <a:off x="5747715" y="3817552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No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3BD2DD-43F8-4C1F-DCCC-BF29411DE913}"/>
              </a:ext>
            </a:extLst>
          </p:cNvPr>
          <p:cNvSpPr txBox="1"/>
          <p:nvPr/>
        </p:nvSpPr>
        <p:spPr>
          <a:xfrm>
            <a:off x="6507076" y="3817552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Yes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18A1EE0-4015-332C-B55D-6EEDF639E5E8}"/>
              </a:ext>
            </a:extLst>
          </p:cNvPr>
          <p:cNvSpPr txBox="1"/>
          <p:nvPr/>
        </p:nvSpPr>
        <p:spPr>
          <a:xfrm>
            <a:off x="7233220" y="3817552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No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1C2215-A4FC-754A-9D4D-85796B7E6DE1}"/>
              </a:ext>
            </a:extLst>
          </p:cNvPr>
          <p:cNvSpPr txBox="1"/>
          <p:nvPr/>
        </p:nvSpPr>
        <p:spPr>
          <a:xfrm>
            <a:off x="7892126" y="3817552"/>
            <a:ext cx="593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No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8FF3057-BB0F-0BDC-AF09-A1BA8A12AFB4}"/>
              </a:ext>
            </a:extLst>
          </p:cNvPr>
          <p:cNvSpPr txBox="1"/>
          <p:nvPr/>
        </p:nvSpPr>
        <p:spPr>
          <a:xfrm>
            <a:off x="8688911" y="3817552"/>
            <a:ext cx="524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Yes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52C21F-A13B-FFF8-20B9-C221DC8EFD41}"/>
              </a:ext>
            </a:extLst>
          </p:cNvPr>
          <p:cNvSpPr txBox="1"/>
          <p:nvPr/>
        </p:nvSpPr>
        <p:spPr>
          <a:xfrm>
            <a:off x="9744515" y="1387243"/>
            <a:ext cx="1929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Returns-based risk measures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862FFDF-C63C-80DB-4B11-44174DE7E48C}"/>
              </a:ext>
            </a:extLst>
          </p:cNvPr>
          <p:cNvCxnSpPr>
            <a:cxnSpLocks/>
          </p:cNvCxnSpPr>
          <p:nvPr/>
        </p:nvCxnSpPr>
        <p:spPr>
          <a:xfrm flipH="1">
            <a:off x="9453158" y="1571909"/>
            <a:ext cx="291357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A2B35F9-9014-840E-C362-E84FEE51B5C1}"/>
              </a:ext>
            </a:extLst>
          </p:cNvPr>
          <p:cNvSpPr txBox="1"/>
          <p:nvPr/>
        </p:nvSpPr>
        <p:spPr>
          <a:xfrm>
            <a:off x="634132" y="179026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2A6AE7-D503-AF1E-1AA3-62D2EFC8CF33}"/>
              </a:ext>
            </a:extLst>
          </p:cNvPr>
          <p:cNvSpPr txBox="1"/>
          <p:nvPr/>
        </p:nvSpPr>
        <p:spPr>
          <a:xfrm>
            <a:off x="634132" y="217389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Operating-income based risk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E01E6E3-8597-C924-F0A1-5FBCFCF682F7}"/>
              </a:ext>
            </a:extLst>
          </p:cNvPr>
          <p:cNvSpPr txBox="1"/>
          <p:nvPr/>
        </p:nvSpPr>
        <p:spPr>
          <a:xfrm>
            <a:off x="634132" y="2895226"/>
            <a:ext cx="3092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Difference for firms with low adjustment costs (high unemployment)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C2796868-A9DA-F769-D090-1BF2A3D690D9}"/>
              </a:ext>
            </a:extLst>
          </p:cNvPr>
          <p:cNvSpPr/>
          <p:nvPr/>
        </p:nvSpPr>
        <p:spPr>
          <a:xfrm>
            <a:off x="3726952" y="1875694"/>
            <a:ext cx="673907" cy="317277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4778C31-4D02-D739-4617-AC1355EAC017}"/>
              </a:ext>
            </a:extLst>
          </p:cNvPr>
          <p:cNvCxnSpPr>
            <a:cxnSpLocks/>
          </p:cNvCxnSpPr>
          <p:nvPr/>
        </p:nvCxnSpPr>
        <p:spPr>
          <a:xfrm>
            <a:off x="741705" y="2093063"/>
            <a:ext cx="2985247" cy="0"/>
          </a:xfrm>
          <a:prstGeom prst="line">
            <a:avLst/>
          </a:prstGeom>
          <a:ln w="952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FB387E53-2E7A-0A9E-DE4F-E423E59F3C18}"/>
              </a:ext>
            </a:extLst>
          </p:cNvPr>
          <p:cNvSpPr/>
          <p:nvPr/>
        </p:nvSpPr>
        <p:spPr>
          <a:xfrm>
            <a:off x="3726952" y="2245348"/>
            <a:ext cx="369795" cy="317277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E573CCC-3FD5-E529-FFFC-62396C4B9AD8}"/>
              </a:ext>
            </a:extLst>
          </p:cNvPr>
          <p:cNvCxnSpPr>
            <a:cxnSpLocks/>
          </p:cNvCxnSpPr>
          <p:nvPr/>
        </p:nvCxnSpPr>
        <p:spPr>
          <a:xfrm>
            <a:off x="741705" y="2462717"/>
            <a:ext cx="2985247" cy="0"/>
          </a:xfrm>
          <a:prstGeom prst="line">
            <a:avLst/>
          </a:prstGeom>
          <a:ln w="952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31F49434-9987-2C73-15F5-E12CD5BB26FC}"/>
              </a:ext>
            </a:extLst>
          </p:cNvPr>
          <p:cNvSpPr/>
          <p:nvPr/>
        </p:nvSpPr>
        <p:spPr>
          <a:xfrm>
            <a:off x="3726952" y="2910527"/>
            <a:ext cx="1469435" cy="317277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99C4079-E263-BC6B-E18C-4B3EC2CB9E7B}"/>
              </a:ext>
            </a:extLst>
          </p:cNvPr>
          <p:cNvCxnSpPr>
            <a:cxnSpLocks/>
          </p:cNvCxnSpPr>
          <p:nvPr/>
        </p:nvCxnSpPr>
        <p:spPr>
          <a:xfrm>
            <a:off x="741705" y="2946356"/>
            <a:ext cx="2985247" cy="0"/>
          </a:xfrm>
          <a:prstGeom prst="line">
            <a:avLst/>
          </a:prstGeom>
          <a:ln w="952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F133918F-BD39-9C51-7C26-93B41343801A}"/>
              </a:ext>
            </a:extLst>
          </p:cNvPr>
          <p:cNvSpPr txBox="1"/>
          <p:nvPr/>
        </p:nvSpPr>
        <p:spPr>
          <a:xfrm>
            <a:off x="5578726" y="187569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D8ECF4A-1E19-350A-74B8-C02625282A1D}"/>
              </a:ext>
            </a:extLst>
          </p:cNvPr>
          <p:cNvSpPr txBox="1"/>
          <p:nvPr/>
        </p:nvSpPr>
        <p:spPr>
          <a:xfrm>
            <a:off x="6274276" y="187569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97F9F63-BA3B-E5AE-65A9-6A57503A2194}"/>
              </a:ext>
            </a:extLst>
          </p:cNvPr>
          <p:cNvSpPr txBox="1"/>
          <p:nvPr/>
        </p:nvSpPr>
        <p:spPr>
          <a:xfrm>
            <a:off x="6960797" y="187569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AF4496C-2610-31B8-1E9B-11A0B7185BEE}"/>
              </a:ext>
            </a:extLst>
          </p:cNvPr>
          <p:cNvSpPr txBox="1"/>
          <p:nvPr/>
        </p:nvSpPr>
        <p:spPr>
          <a:xfrm>
            <a:off x="7659326" y="187569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EF7104D-A007-9387-EE3F-DC2ADC376C6C}"/>
              </a:ext>
            </a:extLst>
          </p:cNvPr>
          <p:cNvSpPr txBox="1"/>
          <p:nvPr/>
        </p:nvSpPr>
        <p:spPr>
          <a:xfrm>
            <a:off x="8353366" y="187569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D034381-3606-035B-B881-7D1F51E57614}"/>
              </a:ext>
            </a:extLst>
          </p:cNvPr>
          <p:cNvSpPr txBox="1"/>
          <p:nvPr/>
        </p:nvSpPr>
        <p:spPr>
          <a:xfrm>
            <a:off x="9048082" y="187569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EC0BCB9-E867-C996-E750-C49798335C33}"/>
              </a:ext>
            </a:extLst>
          </p:cNvPr>
          <p:cNvSpPr txBox="1"/>
          <p:nvPr/>
        </p:nvSpPr>
        <p:spPr>
          <a:xfrm>
            <a:off x="8353366" y="294448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80B8049-1690-C32F-D078-F8E16E222D07}"/>
              </a:ext>
            </a:extLst>
          </p:cNvPr>
          <p:cNvSpPr txBox="1"/>
          <p:nvPr/>
        </p:nvSpPr>
        <p:spPr>
          <a:xfrm>
            <a:off x="7659326" y="294448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6A027EB-5E77-1214-A4E0-1935CE6AB022}"/>
              </a:ext>
            </a:extLst>
          </p:cNvPr>
          <p:cNvSpPr txBox="1"/>
          <p:nvPr/>
        </p:nvSpPr>
        <p:spPr>
          <a:xfrm>
            <a:off x="9048082" y="2944484"/>
            <a:ext cx="465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696296F-1B3A-827A-414D-55839E264218}"/>
              </a:ext>
            </a:extLst>
          </p:cNvPr>
          <p:cNvSpPr txBox="1"/>
          <p:nvPr/>
        </p:nvSpPr>
        <p:spPr>
          <a:xfrm>
            <a:off x="3624546" y="4487100"/>
            <a:ext cx="6070292" cy="1477328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levels of conventional returns-based measures of systematic risk.</a:t>
            </a:r>
          </a:p>
          <a:p>
            <a:endParaRPr lang="en-US" dirty="0"/>
          </a:p>
          <a:p>
            <a:r>
              <a:rPr lang="en-US" dirty="0"/>
              <a:t>The relation is stronger for firms with higher adjustment costs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3FBF18CF-EBAD-C78B-B7B0-9A113299DDD9}"/>
              </a:ext>
            </a:extLst>
          </p:cNvPr>
          <p:cNvSpPr/>
          <p:nvPr/>
        </p:nvSpPr>
        <p:spPr>
          <a:xfrm>
            <a:off x="3463446" y="4406355"/>
            <a:ext cx="6231391" cy="1668703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2233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6" grpId="0" animBg="1"/>
      <p:bldP spid="68" grpId="0" animBg="1"/>
      <p:bldP spid="81" grpId="0" animBg="1"/>
      <p:bldP spid="8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Portfolio systematic risk 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53651D-E565-D044-A0FC-D3F51317A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56" t="10963" r="7293" b="7540"/>
          <a:stretch/>
        </p:blipFill>
        <p:spPr>
          <a:xfrm>
            <a:off x="2736317" y="1173971"/>
            <a:ext cx="6719365" cy="4424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12050" y="1387359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9FF25C1-711D-1B1D-7EFC-4EAC7578E59E}"/>
              </a:ext>
            </a:extLst>
          </p:cNvPr>
          <p:cNvSpPr/>
          <p:nvPr/>
        </p:nvSpPr>
        <p:spPr>
          <a:xfrm>
            <a:off x="3249105" y="1734110"/>
            <a:ext cx="673907" cy="317277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01734" y="1951479"/>
            <a:ext cx="2647371" cy="0"/>
          </a:xfrm>
          <a:prstGeom prst="line">
            <a:avLst/>
          </a:prstGeom>
          <a:ln w="952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0" y="2354853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risk exposure to the market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1B7A298-8B5D-65A5-5E8A-0BEF90E4B9E3}"/>
              </a:ext>
            </a:extLst>
          </p:cNvPr>
          <p:cNvSpPr/>
          <p:nvPr/>
        </p:nvSpPr>
        <p:spPr>
          <a:xfrm>
            <a:off x="2965936" y="2666208"/>
            <a:ext cx="673907" cy="317277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01734" y="2918973"/>
            <a:ext cx="2364202" cy="0"/>
          </a:xfrm>
          <a:prstGeom prst="line">
            <a:avLst/>
          </a:prstGeom>
          <a:ln w="952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26137F-E0C8-49C1-8EEC-3CDF5DC3969A}"/>
              </a:ext>
            </a:extLst>
          </p:cNvPr>
          <p:cNvSpPr txBox="1"/>
          <p:nvPr/>
        </p:nvSpPr>
        <p:spPr>
          <a:xfrm>
            <a:off x="512050" y="3322347"/>
            <a:ext cx="1912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Fama</a:t>
            </a:r>
            <a:r>
              <a:rPr lang="en-US" dirty="0"/>
              <a:t>-French-Carhart factor betas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3929777-1AA0-6A4F-5EF7-25A793488AFA}"/>
              </a:ext>
            </a:extLst>
          </p:cNvPr>
          <p:cNvSpPr/>
          <p:nvPr/>
        </p:nvSpPr>
        <p:spPr>
          <a:xfrm>
            <a:off x="2965936" y="3111310"/>
            <a:ext cx="673907" cy="1189320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3307C26-0106-5127-7FDE-D47464BACAE7}"/>
              </a:ext>
            </a:extLst>
          </p:cNvPr>
          <p:cNvCxnSpPr>
            <a:cxnSpLocks/>
          </p:cNvCxnSpPr>
          <p:nvPr/>
        </p:nvCxnSpPr>
        <p:spPr>
          <a:xfrm>
            <a:off x="601734" y="4181165"/>
            <a:ext cx="2364202" cy="0"/>
          </a:xfrm>
          <a:prstGeom prst="line">
            <a:avLst/>
          </a:prstGeom>
          <a:ln w="952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7370B2B-FA5B-DFAC-E86E-68287ECC4186}"/>
              </a:ext>
            </a:extLst>
          </p:cNvPr>
          <p:cNvSpPr txBox="1"/>
          <p:nvPr/>
        </p:nvSpPr>
        <p:spPr>
          <a:xfrm>
            <a:off x="7999181" y="2602352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154478-C2CA-6E08-E24C-7DBE763E9A42}"/>
              </a:ext>
            </a:extLst>
          </p:cNvPr>
          <p:cNvSpPr txBox="1"/>
          <p:nvPr/>
        </p:nvSpPr>
        <p:spPr>
          <a:xfrm>
            <a:off x="8989850" y="2602352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E8084F96-A652-6B22-900C-A30F553E66E9}"/>
              </a:ext>
            </a:extLst>
          </p:cNvPr>
          <p:cNvSpPr/>
          <p:nvPr/>
        </p:nvSpPr>
        <p:spPr>
          <a:xfrm>
            <a:off x="4282371" y="2671163"/>
            <a:ext cx="503861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F32141D-014A-9554-C722-320230201EFF}"/>
              </a:ext>
            </a:extLst>
          </p:cNvPr>
          <p:cNvCxnSpPr>
            <a:cxnSpLocks/>
          </p:cNvCxnSpPr>
          <p:nvPr/>
        </p:nvCxnSpPr>
        <p:spPr>
          <a:xfrm>
            <a:off x="9320981" y="2790860"/>
            <a:ext cx="1449227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64F1DEEB-48BA-3D66-0C60-1F11451815B3}"/>
              </a:ext>
            </a:extLst>
          </p:cNvPr>
          <p:cNvSpPr txBox="1"/>
          <p:nvPr/>
        </p:nvSpPr>
        <p:spPr>
          <a:xfrm>
            <a:off x="9526472" y="2740851"/>
            <a:ext cx="23312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Increasing (monotonically from portfolio 2)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Highest two portfolios are significantly different from the lowest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B4F46E3-F939-376F-8226-CD6FA12A3B2E}"/>
              </a:ext>
            </a:extLst>
          </p:cNvPr>
          <p:cNvSpPr/>
          <p:nvPr/>
        </p:nvSpPr>
        <p:spPr>
          <a:xfrm>
            <a:off x="4338624" y="1969176"/>
            <a:ext cx="673907" cy="317277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4B80E5-4E15-CC0C-9457-2A770D3F79ED}"/>
              </a:ext>
            </a:extLst>
          </p:cNvPr>
          <p:cNvCxnSpPr>
            <a:cxnSpLocks/>
          </p:cNvCxnSpPr>
          <p:nvPr/>
        </p:nvCxnSpPr>
        <p:spPr>
          <a:xfrm>
            <a:off x="5012531" y="2010469"/>
            <a:ext cx="6823586" cy="0"/>
          </a:xfrm>
          <a:prstGeom prst="line">
            <a:avLst/>
          </a:prstGeom>
          <a:ln w="952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33230EA-C3B8-ED74-88FE-54CEE666E6A0}"/>
              </a:ext>
            </a:extLst>
          </p:cNvPr>
          <p:cNvSpPr txBox="1"/>
          <p:nvPr/>
        </p:nvSpPr>
        <p:spPr>
          <a:xfrm>
            <a:off x="9437984" y="1704884"/>
            <a:ext cx="2590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Counter-cyclical portfolio</a:t>
            </a:r>
          </a:p>
        </p:txBody>
      </p:sp>
    </p:spTree>
    <p:extLst>
      <p:ext uri="{BB962C8B-B14F-4D97-AF65-F5344CB8AC3E}">
        <p14:creationId xmlns:p14="http://schemas.microsoft.com/office/powerpoint/2010/main" val="233006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27" grpId="0"/>
      <p:bldP spid="28" grpId="0" animBg="1"/>
      <p:bldP spid="36" grpId="0"/>
      <p:bldP spid="39" grpId="0"/>
      <p:bldP spid="40" grpId="0" animBg="1"/>
      <p:bldP spid="46" grpId="0"/>
      <p:bldP spid="2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Out-of-sample portfolio systematic risk test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53F5B687-ABFE-678D-26FB-EDFF914E2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8" t="10470" r="5623" b="14117"/>
          <a:stretch/>
        </p:blipFill>
        <p:spPr>
          <a:xfrm>
            <a:off x="2495426" y="1492535"/>
            <a:ext cx="6737063" cy="4094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/>
              <p:nvPr/>
            </p:nvSpPr>
            <p:spPr>
              <a:xfrm>
                <a:off x="512050" y="2237699"/>
                <a:ext cx="1940951" cy="2046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Restructuring-based risk portfolio, based on estimates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prior to estimation of FF factor loadings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050" y="2237699"/>
                <a:ext cx="1940951" cy="2046458"/>
              </a:xfrm>
              <a:prstGeom prst="rect">
                <a:avLst/>
              </a:prstGeom>
              <a:blipFill>
                <a:blip r:embed="rId3"/>
                <a:stretch>
                  <a:fillRect l="-2614" t="-1235" r="-1961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42F99141-2C59-9917-8838-E69C04832CCF}"/>
              </a:ext>
            </a:extLst>
          </p:cNvPr>
          <p:cNvSpPr/>
          <p:nvPr/>
        </p:nvSpPr>
        <p:spPr>
          <a:xfrm>
            <a:off x="3243630" y="2073586"/>
            <a:ext cx="673907" cy="317277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1E5973-C6E9-57F4-D402-06D9244C16DC}"/>
              </a:ext>
            </a:extLst>
          </p:cNvPr>
          <p:cNvCxnSpPr>
            <a:cxnSpLocks/>
          </p:cNvCxnSpPr>
          <p:nvPr/>
        </p:nvCxnSpPr>
        <p:spPr>
          <a:xfrm>
            <a:off x="596259" y="2290955"/>
            <a:ext cx="2647371" cy="0"/>
          </a:xfrm>
          <a:prstGeom prst="line">
            <a:avLst/>
          </a:prstGeom>
          <a:ln w="952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0EABB9D-B0BA-5F9D-8816-B76C12C67F1C}"/>
              </a:ext>
            </a:extLst>
          </p:cNvPr>
          <p:cNvSpPr txBox="1"/>
          <p:nvPr/>
        </p:nvSpPr>
        <p:spPr>
          <a:xfrm>
            <a:off x="7577197" y="2668056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6CF6364-3E1B-4FD9-6194-D9895FD9DAB5}"/>
              </a:ext>
            </a:extLst>
          </p:cNvPr>
          <p:cNvSpPr txBox="1"/>
          <p:nvPr/>
        </p:nvSpPr>
        <p:spPr>
          <a:xfrm>
            <a:off x="8535391" y="2668056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684A919A-ECF9-CEA8-B5F4-543F6DF5F369}"/>
              </a:ext>
            </a:extLst>
          </p:cNvPr>
          <p:cNvSpPr/>
          <p:nvPr/>
        </p:nvSpPr>
        <p:spPr>
          <a:xfrm>
            <a:off x="4085258" y="2742342"/>
            <a:ext cx="503861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3C9F3F3-23C7-1EA8-A0CA-D8873CBCDDCC}"/>
              </a:ext>
            </a:extLst>
          </p:cNvPr>
          <p:cNvCxnSpPr>
            <a:cxnSpLocks/>
          </p:cNvCxnSpPr>
          <p:nvPr/>
        </p:nvCxnSpPr>
        <p:spPr>
          <a:xfrm>
            <a:off x="9123868" y="2862039"/>
            <a:ext cx="2155557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CEC169D-8D96-7B20-AF2D-57B856FE15FB}"/>
              </a:ext>
            </a:extLst>
          </p:cNvPr>
          <p:cNvSpPr txBox="1"/>
          <p:nvPr/>
        </p:nvSpPr>
        <p:spPr>
          <a:xfrm>
            <a:off x="9531946" y="2812030"/>
            <a:ext cx="2135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Increasing, highest two portfolios are significantly different from the lowest</a:t>
            </a:r>
          </a:p>
        </p:txBody>
      </p:sp>
    </p:spTree>
    <p:extLst>
      <p:ext uri="{BB962C8B-B14F-4D97-AF65-F5344CB8AC3E}">
        <p14:creationId xmlns:p14="http://schemas.microsoft.com/office/powerpoint/2010/main" val="6404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 animBg="1"/>
      <p:bldP spid="54" grpId="0"/>
      <p:bldP spid="55" grpId="0"/>
      <p:bldP spid="56" grpId="0" animBg="1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realize firm and aggregate demand shocks?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2311857" y="2158963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2311856" y="2825025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2311857" y="3727580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2311857" y="1502630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5570618" y="2158963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5570617" y="2825025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5570618" y="3727580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5570618" y="1502630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2311857" y="2006783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5570618" y="2006783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DE6D17-2FA4-BC7C-1F80-66D18F29412D}"/>
              </a:ext>
            </a:extLst>
          </p:cNvPr>
          <p:cNvSpPr txBox="1"/>
          <p:nvPr/>
        </p:nvSpPr>
        <p:spPr>
          <a:xfrm>
            <a:off x="468896" y="2815296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9E292-EBAA-78FD-CF7F-555B12B1E91E}"/>
              </a:ext>
            </a:extLst>
          </p:cNvPr>
          <p:cNvSpPr txBox="1"/>
          <p:nvPr/>
        </p:nvSpPr>
        <p:spPr>
          <a:xfrm>
            <a:off x="8524091" y="2732692"/>
            <a:ext cx="29771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firms that demonstrate labor dis-investment patterns consistent with the aggregate market actually realize firm and aggregate demand shocks?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4199D18-9FFE-BCAF-21F5-DFC20E9976A3}"/>
              </a:ext>
            </a:extLst>
          </p:cNvPr>
          <p:cNvSpPr/>
          <p:nvPr/>
        </p:nvSpPr>
        <p:spPr>
          <a:xfrm>
            <a:off x="2249424" y="2825025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9EFDB6D-6892-8A12-F05C-5BA2A28384DF}"/>
              </a:ext>
            </a:extLst>
          </p:cNvPr>
          <p:cNvSpPr/>
          <p:nvPr/>
        </p:nvSpPr>
        <p:spPr>
          <a:xfrm>
            <a:off x="2249424" y="3732469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C759B22-3F71-CC15-03DB-80790BE0D35C}"/>
              </a:ext>
            </a:extLst>
          </p:cNvPr>
          <p:cNvSpPr/>
          <p:nvPr/>
        </p:nvSpPr>
        <p:spPr>
          <a:xfrm>
            <a:off x="5417974" y="3732469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19B033FD-286E-693E-32D1-2155C2E659F6}"/>
              </a:ext>
            </a:extLst>
          </p:cNvPr>
          <p:cNvCxnSpPr>
            <a:stCxn id="17" idx="2"/>
            <a:endCxn id="23" idx="2"/>
          </p:cNvCxnSpPr>
          <p:nvPr/>
        </p:nvCxnSpPr>
        <p:spPr>
          <a:xfrm rot="16200000" flipH="1">
            <a:off x="2091428" y="2828680"/>
            <a:ext cx="907393" cy="2173286"/>
          </a:xfrm>
          <a:prstGeom prst="bentConnector3">
            <a:avLst>
              <a:gd name="adj1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904B823B-F3E8-E0FD-3CC5-18448F340D8E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458481" y="3461627"/>
            <a:ext cx="5341836" cy="907393"/>
          </a:xfrm>
          <a:prstGeom prst="bentConnector4">
            <a:avLst>
              <a:gd name="adj1" fmla="val 87"/>
              <a:gd name="adj2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72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realize firm and aggregate demand shocks?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E543201A-EDAF-303B-97FE-427CDC120396}"/>
              </a:ext>
            </a:extLst>
          </p:cNvPr>
          <p:cNvGraphicFramePr>
            <a:graphicFrameLocks/>
          </p:cNvGraphicFramePr>
          <p:nvPr/>
        </p:nvGraphicFramePr>
        <p:xfrm>
          <a:off x="336906" y="1932432"/>
          <a:ext cx="3678682" cy="4191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DB26652-FBF2-1ACE-1581-9E529723F505}"/>
              </a:ext>
            </a:extLst>
          </p:cNvPr>
          <p:cNvSpPr txBox="1"/>
          <p:nvPr/>
        </p:nvSpPr>
        <p:spPr>
          <a:xfrm>
            <a:off x="1267050" y="1286101"/>
            <a:ext cx="1924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firm sales growth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D66E6F-BA33-3D46-D51C-E88B95F78AD6}"/>
                  </a:ext>
                </a:extLst>
              </p:cNvPr>
              <p:cNvSpPr txBox="1"/>
              <p:nvPr/>
            </p:nvSpPr>
            <p:spPr>
              <a:xfrm>
                <a:off x="1182592" y="6123956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D66E6F-BA33-3D46-D51C-E88B95F78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2" y="6123956"/>
                <a:ext cx="1987310" cy="384464"/>
              </a:xfrm>
              <a:prstGeom prst="rect">
                <a:avLst/>
              </a:prstGeom>
              <a:blipFill>
                <a:blip r:embed="rId3"/>
                <a:stretch>
                  <a:fillRect l="-2548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08643169-DA91-4985-CC30-CCC37BA059EF}"/>
              </a:ext>
            </a:extLst>
          </p:cNvPr>
          <p:cNvSpPr txBox="1"/>
          <p:nvPr/>
        </p:nvSpPr>
        <p:spPr>
          <a:xfrm rot="16200000">
            <a:off x="-53239" y="4791395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771249-9060-C01C-49C2-14FA7E401A1E}"/>
              </a:ext>
            </a:extLst>
          </p:cNvPr>
          <p:cNvSpPr txBox="1"/>
          <p:nvPr/>
        </p:nvSpPr>
        <p:spPr>
          <a:xfrm rot="16200000">
            <a:off x="144365" y="4791395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E0D591-6551-AE3E-DDC9-1F7A0235B73D}"/>
              </a:ext>
            </a:extLst>
          </p:cNvPr>
          <p:cNvSpPr txBox="1"/>
          <p:nvPr/>
        </p:nvSpPr>
        <p:spPr>
          <a:xfrm rot="16200000">
            <a:off x="2054071" y="4017205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5E6DAE-2B21-0BBE-F349-36AE860AEDB7}"/>
              </a:ext>
            </a:extLst>
          </p:cNvPr>
          <p:cNvSpPr txBox="1"/>
          <p:nvPr/>
        </p:nvSpPr>
        <p:spPr>
          <a:xfrm rot="16200000">
            <a:off x="2681960" y="4370773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06159320-D4FC-D89A-0527-FF1BEA79945A}"/>
              </a:ext>
            </a:extLst>
          </p:cNvPr>
          <p:cNvGraphicFramePr>
            <a:graphicFrameLocks/>
          </p:cNvGraphicFramePr>
          <p:nvPr/>
        </p:nvGraphicFramePr>
        <p:xfrm>
          <a:off x="4451402" y="1901952"/>
          <a:ext cx="3520070" cy="4229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552D452-DB63-821D-F37A-15806E322759}"/>
              </a:ext>
            </a:extLst>
          </p:cNvPr>
          <p:cNvSpPr txBox="1"/>
          <p:nvPr/>
        </p:nvSpPr>
        <p:spPr>
          <a:xfrm rot="16200000">
            <a:off x="4116006" y="479139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5CC7E3-9F0E-122F-116C-ABF15B37EF62}"/>
              </a:ext>
            </a:extLst>
          </p:cNvPr>
          <p:cNvSpPr txBox="1"/>
          <p:nvPr/>
        </p:nvSpPr>
        <p:spPr>
          <a:xfrm rot="16200000">
            <a:off x="4283130" y="479139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3A70F7-420B-2B07-45A8-62BFACC6FAE9}"/>
              </a:ext>
            </a:extLst>
          </p:cNvPr>
          <p:cNvSpPr txBox="1"/>
          <p:nvPr/>
        </p:nvSpPr>
        <p:spPr>
          <a:xfrm>
            <a:off x="5013826" y="1286101"/>
            <a:ext cx="247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aggregate sales growth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310D26-3738-2687-7132-9203CD317E9B}"/>
              </a:ext>
            </a:extLst>
          </p:cNvPr>
          <p:cNvSpPr txBox="1"/>
          <p:nvPr/>
        </p:nvSpPr>
        <p:spPr>
          <a:xfrm rot="16200000">
            <a:off x="6057705" y="286060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FACB5B-5753-900B-C190-2E2BD4941D63}"/>
              </a:ext>
            </a:extLst>
          </p:cNvPr>
          <p:cNvSpPr txBox="1"/>
          <p:nvPr/>
        </p:nvSpPr>
        <p:spPr>
          <a:xfrm rot="16200000">
            <a:off x="6667750" y="274408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B4173A3-A76E-FCEE-FDEB-6B2ECDC52E81}"/>
              </a:ext>
            </a:extLst>
          </p:cNvPr>
          <p:cNvSpPr txBox="1"/>
          <p:nvPr/>
        </p:nvSpPr>
        <p:spPr>
          <a:xfrm rot="16200000">
            <a:off x="5469645" y="2860258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0F9577-085C-3747-C636-9D1C8C6D9B85}"/>
                  </a:ext>
                </a:extLst>
              </p:cNvPr>
              <p:cNvSpPr txBox="1"/>
              <p:nvPr/>
            </p:nvSpPr>
            <p:spPr>
              <a:xfrm>
                <a:off x="5434132" y="6123956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0F9577-085C-3747-C636-9D1C8C6D9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132" y="6123956"/>
                <a:ext cx="1987310" cy="384464"/>
              </a:xfrm>
              <a:prstGeom prst="rect">
                <a:avLst/>
              </a:prstGeom>
              <a:blipFill>
                <a:blip r:embed="rId5"/>
                <a:stretch>
                  <a:fillRect l="-2532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15B965-6629-0940-2389-75A9371391FF}"/>
              </a:ext>
            </a:extLst>
          </p:cNvPr>
          <p:cNvCxnSpPr>
            <a:cxnSpLocks/>
          </p:cNvCxnSpPr>
          <p:nvPr/>
        </p:nvCxnSpPr>
        <p:spPr>
          <a:xfrm flipV="1">
            <a:off x="4250960" y="1402080"/>
            <a:ext cx="0" cy="4895088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A8D452F7-DF17-8518-0D78-48D5DF432D10}"/>
              </a:ext>
            </a:extLst>
          </p:cNvPr>
          <p:cNvGraphicFramePr>
            <a:graphicFrameLocks/>
          </p:cNvGraphicFramePr>
          <p:nvPr/>
        </p:nvGraphicFramePr>
        <p:xfrm>
          <a:off x="8236715" y="1920239"/>
          <a:ext cx="3418205" cy="4229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2A05934E-3493-4DEC-9198-78527332A716}"/>
              </a:ext>
            </a:extLst>
          </p:cNvPr>
          <p:cNvSpPr txBox="1"/>
          <p:nvPr/>
        </p:nvSpPr>
        <p:spPr>
          <a:xfrm>
            <a:off x="8991926" y="1286101"/>
            <a:ext cx="216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GDP growth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099E34-DE63-007C-715F-1C0C82921745}"/>
              </a:ext>
            </a:extLst>
          </p:cNvPr>
          <p:cNvSpPr txBox="1"/>
          <p:nvPr/>
        </p:nvSpPr>
        <p:spPr>
          <a:xfrm rot="16200000">
            <a:off x="7891080" y="479139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48368C-A0F5-7CA2-EACA-7FE0C7024FAF}"/>
              </a:ext>
            </a:extLst>
          </p:cNvPr>
          <p:cNvSpPr txBox="1"/>
          <p:nvPr/>
        </p:nvSpPr>
        <p:spPr>
          <a:xfrm rot="16200000">
            <a:off x="8058204" y="479139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270878-D881-2D95-4F05-6B9B809E064A}"/>
              </a:ext>
            </a:extLst>
          </p:cNvPr>
          <p:cNvSpPr txBox="1"/>
          <p:nvPr/>
        </p:nvSpPr>
        <p:spPr>
          <a:xfrm rot="16200000">
            <a:off x="10322815" y="2317967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A744825-2277-1569-7A33-0544C91FD0C1}"/>
              </a:ext>
            </a:extLst>
          </p:cNvPr>
          <p:cNvSpPr txBox="1"/>
          <p:nvPr/>
        </p:nvSpPr>
        <p:spPr>
          <a:xfrm rot="16200000">
            <a:off x="10888925" y="2324063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C693EBC-CA9E-A9C1-4420-6D0B07F33B65}"/>
                  </a:ext>
                </a:extLst>
              </p:cNvPr>
              <p:cNvSpPr txBox="1"/>
              <p:nvPr/>
            </p:nvSpPr>
            <p:spPr>
              <a:xfrm>
                <a:off x="9148067" y="6123956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C693EBC-CA9E-A9C1-4420-6D0B07F33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8067" y="6123956"/>
                <a:ext cx="1987310" cy="384464"/>
              </a:xfrm>
              <a:prstGeom prst="rect">
                <a:avLst/>
              </a:prstGeom>
              <a:blipFill>
                <a:blip r:embed="rId7"/>
                <a:stretch>
                  <a:fillRect l="-2548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5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8" grpId="0">
        <p:bldAsOne/>
      </p:bldGraphic>
      <p:bldP spid="29" grpId="0"/>
      <p:bldP spid="30" grpId="0"/>
      <p:bldP spid="31" grpId="0"/>
      <p:bldP spid="32" grpId="0"/>
      <p:bldP spid="33" grpId="0"/>
      <p:bldP spid="34" grpId="0"/>
      <p:bldP spid="35" grpId="0"/>
      <p:bldGraphic spid="39" grpId="0">
        <p:bldAsOne/>
      </p:bldGraphic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Counter-cyclical labor demands</a:t>
            </a: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279A05AF-E79A-F015-67E2-E2E6AA725D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4112960"/>
              </p:ext>
            </p:extLst>
          </p:nvPr>
        </p:nvGraphicFramePr>
        <p:xfrm>
          <a:off x="565974" y="1528653"/>
          <a:ext cx="6858000" cy="4623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DDE7501-8A56-9D00-7489-AF276A441635}"/>
                  </a:ext>
                </a:extLst>
              </p:cNvPr>
              <p:cNvSpPr txBox="1"/>
              <p:nvPr/>
            </p:nvSpPr>
            <p:spPr>
              <a:xfrm>
                <a:off x="3001319" y="6147191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DDE7501-8A56-9D00-7489-AF276A441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319" y="6147191"/>
                <a:ext cx="1987310" cy="384464"/>
              </a:xfrm>
              <a:prstGeom prst="rect">
                <a:avLst/>
              </a:prstGeom>
              <a:blipFill>
                <a:blip r:embed="rId3"/>
                <a:stretch>
                  <a:fillRect l="-2548" t="-3125" b="-2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B42185B-54F8-028E-4100-7D9E11E2D1E1}"/>
                  </a:ext>
                </a:extLst>
              </p:cNvPr>
              <p:cNvSpPr txBox="1"/>
              <p:nvPr/>
            </p:nvSpPr>
            <p:spPr>
              <a:xfrm>
                <a:off x="2505801" y="1148841"/>
                <a:ext cx="2978345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Conventional returns-based measure of systematic risk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𝐹𝐹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B42185B-54F8-028E-4100-7D9E11E2D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801" y="1148841"/>
                <a:ext cx="2978345" cy="661463"/>
              </a:xfrm>
              <a:prstGeom prst="rect">
                <a:avLst/>
              </a:prstGeom>
              <a:blipFill>
                <a:blip r:embed="rId4"/>
                <a:stretch>
                  <a:fillRect l="-1695" t="-3774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E27EDF4-3876-71BB-B881-73E0CBD5BB22}"/>
                  </a:ext>
                </a:extLst>
              </p:cNvPr>
              <p:cNvSpPr txBox="1"/>
              <p:nvPr/>
            </p:nvSpPr>
            <p:spPr>
              <a:xfrm>
                <a:off x="1978329" y="3007529"/>
                <a:ext cx="2810055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 based on industry employment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E27EDF4-3876-71BB-B881-73E0CBD5B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329" y="3007529"/>
                <a:ext cx="2810055" cy="661463"/>
              </a:xfrm>
              <a:prstGeom prst="rect">
                <a:avLst/>
              </a:prstGeom>
              <a:blipFill>
                <a:blip r:embed="rId5"/>
                <a:stretch>
                  <a:fillRect l="-2262" t="-1887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E4B52AB-6ECB-AE86-ADE0-53E49F39FE04}"/>
                  </a:ext>
                </a:extLst>
              </p:cNvPr>
              <p:cNvSpPr txBox="1"/>
              <p:nvPr/>
            </p:nvSpPr>
            <p:spPr>
              <a:xfrm>
                <a:off x="3772228" y="4473362"/>
                <a:ext cx="2810055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accent1"/>
                    </a:solidFill>
                  </a:rPr>
                  <a:t>  based on aggregate employment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E4B52AB-6ECB-AE86-ADE0-53E49F39F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228" y="4473362"/>
                <a:ext cx="2810055" cy="661463"/>
              </a:xfrm>
              <a:prstGeom prst="rect">
                <a:avLst/>
              </a:prstGeom>
              <a:blipFill>
                <a:blip r:embed="rId6"/>
                <a:stretch>
                  <a:fillRect l="-2252" t="-3774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8B626E7-37EE-3252-9C3A-96BC22456CBF}"/>
                  </a:ext>
                </a:extLst>
              </p:cNvPr>
              <p:cNvSpPr txBox="1"/>
              <p:nvPr/>
            </p:nvSpPr>
            <p:spPr>
              <a:xfrm>
                <a:off x="7525928" y="2510087"/>
                <a:ext cx="3635335" cy="1492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the lowest (most negative) levels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may be demonstrating exposure to industry-level employment shocks which are counter-cyclical to aggregate shocks 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8B626E7-37EE-3252-9C3A-96BC22456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5928" y="2510087"/>
                <a:ext cx="3635335" cy="1492460"/>
              </a:xfrm>
              <a:prstGeom prst="rect">
                <a:avLst/>
              </a:prstGeom>
              <a:blipFill>
                <a:blip r:embed="rId7"/>
                <a:stretch>
                  <a:fillRect l="-1394" t="-1681" r="-3136" b="-5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C8CA1AF3-22F6-B850-5919-CE9B2CB82267}"/>
              </a:ext>
            </a:extLst>
          </p:cNvPr>
          <p:cNvSpPr/>
          <p:nvPr/>
        </p:nvSpPr>
        <p:spPr>
          <a:xfrm>
            <a:off x="7340798" y="2443053"/>
            <a:ext cx="3950182" cy="1640335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47169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Conclusion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354262" y="2489145"/>
            <a:ext cx="9687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There is evidence that restructuring costs, taken in context of aggregate labor shocks, can provide systematic risk information.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997DC9B-B8B4-44A6-9238-2C161E66D8B7}"/>
              </a:ext>
            </a:extLst>
          </p:cNvPr>
          <p:cNvSpPr/>
          <p:nvPr/>
        </p:nvSpPr>
        <p:spPr>
          <a:xfrm>
            <a:off x="1081923" y="2443053"/>
            <a:ext cx="9818168" cy="1640335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67974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252435" y="3052852"/>
            <a:ext cx="968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253924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1264</TotalTime>
  <Words>932</Words>
  <Application>Microsoft Macintosh PowerPoint</Application>
  <PresentationFormat>Widescreen</PresentationFormat>
  <Paragraphs>211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Garamond</vt:lpstr>
      <vt:lpstr>Palatino</vt:lpstr>
      <vt:lpstr>Office Theme</vt:lpstr>
      <vt:lpstr>The  risk relevance  of  restructuring</vt:lpstr>
      <vt:lpstr>The literature motivating this study</vt:lpstr>
      <vt:lpstr>Demand shocks and employment fluctuations</vt:lpstr>
      <vt:lpstr>Restructuring expense is the object of this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risk relevance  of  restructuring</dc:title>
  <dc:creator>Raval, Vivek</dc:creator>
  <cp:lastModifiedBy>Vivek Raval</cp:lastModifiedBy>
  <cp:revision>8</cp:revision>
  <dcterms:created xsi:type="dcterms:W3CDTF">2023-10-30T17:15:01Z</dcterms:created>
  <dcterms:modified xsi:type="dcterms:W3CDTF">2023-11-03T06:06:35Z</dcterms:modified>
</cp:coreProperties>
</file>