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10"/>
  </p:notesMasterIdLst>
  <p:sldIdLst>
    <p:sldId id="258" r:id="rId2"/>
    <p:sldId id="293" r:id="rId3"/>
    <p:sldId id="294" r:id="rId4"/>
    <p:sldId id="297" r:id="rId5"/>
    <p:sldId id="299" r:id="rId6"/>
    <p:sldId id="300" r:id="rId7"/>
    <p:sldId id="301" r:id="rId8"/>
    <p:sldId id="29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89" autoAdjust="0"/>
    <p:restoredTop sz="95510" autoAdjust="0"/>
  </p:normalViewPr>
  <p:slideViewPr>
    <p:cSldViewPr snapToGrid="0">
      <p:cViewPr>
        <p:scale>
          <a:sx n="129" d="100"/>
          <a:sy n="129" d="100"/>
        </p:scale>
        <p:origin x="-112" y="6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17T19:12:15.415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ignorePressure" value="1"/>
    </inkml:brush>
  </inkml:definitions>
  <inkml:trace contextRef="#ctx0" brushRef="#br0">0 0,'15938'0,"-11348"0,-10741 0,11409 0,-5268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17T20:38:41.180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ignorePressure" value="1"/>
    </inkml:brush>
  </inkml:definitions>
  <inkml:trace contextRef="#ctx0" brushRef="#br0">0 0,'9185'0,"-6540"0,-6190 0,6576 0,-3037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17T21:12:17.790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ignorePressure" value="1"/>
    </inkml:brush>
  </inkml:definitions>
  <inkml:trace contextRef="#ctx0" brushRef="#br0">0 0,'15938'0,"-11348"0,-10741 0,11409 0,-5268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17T21:12:17.790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ignorePressure" value="1"/>
    </inkml:brush>
  </inkml:definitions>
  <inkml:trace contextRef="#ctx0" brushRef="#br0">0 0,'15938'0,"-11348"0,-10741 0,11409 0,-5268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1/18/24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1/18/24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1/18/24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1/18/24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1/18/24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1/18/24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711C8D-D6A8-F277-1E18-13E635AC7D62}"/>
              </a:ext>
            </a:extLst>
          </p:cNvPr>
          <p:cNvSpPr txBox="1"/>
          <p:nvPr/>
        </p:nvSpPr>
        <p:spPr>
          <a:xfrm>
            <a:off x="4614109" y="-4404071"/>
            <a:ext cx="17094290" cy="4708981"/>
          </a:xfrm>
          <a:prstGeom prst="rect">
            <a:avLst/>
          </a:prstGeom>
          <a:noFill/>
          <a:effectLst>
            <a:softEdge rad="1270000"/>
          </a:effectLst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chemeClr val="bg1"/>
                </a:solidFill>
                <a:effectLst>
                  <a:outerShdw blurRad="38100" dist="2540000" dir="7680000" sx="124000" sy="124000" algn="ctr" rotWithShape="0">
                    <a:schemeClr val="tx1"/>
                  </a:outerShdw>
                </a:effectLst>
                <a:latin typeface="+mj-lt"/>
              </a:rPr>
              <a:t>myopia</a:t>
            </a:r>
            <a:endParaRPr lang="en-US" sz="30000" dirty="0">
              <a:solidFill>
                <a:schemeClr val="bg1"/>
              </a:solidFill>
              <a:effectLst>
                <a:outerShdw blurRad="38100" dist="2540000" dir="7680000" sx="124000" sy="124000" algn="ctr" rotWithShape="0">
                  <a:schemeClr val="tx1"/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788" y="1264492"/>
            <a:ext cx="8626643" cy="5969558"/>
          </a:xfrm>
        </p:spPr>
        <p:txBody>
          <a:bodyPr anchor="t">
            <a:normAutofit/>
          </a:bodyPr>
          <a:lstStyle/>
          <a:p>
            <a:pPr algn="l"/>
            <a: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Discussion: </a:t>
            </a:r>
            <a:b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</a:br>
            <a: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Managerial </a:t>
            </a:r>
            <a:b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</a:br>
            <a:b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</a:br>
            <a: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 </a:t>
            </a:r>
            <a:b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</a:br>
            <a:b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</a:br>
            <a:r>
              <a:rPr lang="en-US" sz="4900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and the effect of investment growth on equity value</a:t>
            </a:r>
            <a:endParaRPr lang="en-US" sz="7700" dirty="0">
              <a:effectLst>
                <a:outerShdw blurRad="215900" sx="102000" sy="102000" algn="ctr" rotWithShape="0">
                  <a:prstClr val="black"/>
                </a:outerShdw>
              </a:effectLst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782569"/>
          </a:xfrm>
        </p:spPr>
        <p:txBody>
          <a:bodyPr>
            <a:normAutofit lnSpcReduction="10000"/>
          </a:bodyPr>
          <a:lstStyle/>
          <a:p>
            <a:pPr algn="r"/>
            <a:endParaRPr lang="en-US" dirty="0">
              <a:effectLst>
                <a:outerShdw blurRad="215900" sx="102000" sy="102000" algn="ctr" rotWithShape="0">
                  <a:prstClr val="black"/>
                </a:outerShdw>
              </a:effectLst>
              <a:latin typeface="+mj-lt"/>
            </a:endParaRPr>
          </a:p>
          <a:p>
            <a:pPr algn="r"/>
            <a:r>
              <a:rPr lang="en-US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Vivek Raval</a:t>
            </a:r>
          </a:p>
          <a:p>
            <a:pPr algn="r"/>
            <a:r>
              <a:rPr lang="en-US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Discussant</a:t>
            </a:r>
          </a:p>
          <a:p>
            <a:pPr algn="r"/>
            <a:r>
              <a:rPr lang="en-US" dirty="0">
                <a:effectLst>
                  <a:outerShdw blurRad="215900" sx="102000" sy="102000" algn="ctr" rotWithShape="0">
                    <a:prstClr val="black"/>
                  </a:outerShdw>
                </a:effectLst>
                <a:latin typeface="+mj-lt"/>
              </a:rPr>
              <a:t>January 19,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EE8AF7-7F95-7E0E-2C98-FCE8FF31B96E}"/>
              </a:ext>
            </a:extLst>
          </p:cNvPr>
          <p:cNvSpPr txBox="1"/>
          <p:nvPr/>
        </p:nvSpPr>
        <p:spPr>
          <a:xfrm>
            <a:off x="300788" y="6136105"/>
            <a:ext cx="3665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215900" sx="102000" sy="102000" algn="ctr" rotWithShape="0">
                    <a:prstClr val="black"/>
                  </a:outerShdw>
                </a:effectLst>
              </a:rPr>
              <a:t>Paul Irvine, Shin Kwon, and Steve Lim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6C19B1-4B12-7096-4ACE-6C0EDB13DE8A}"/>
              </a:ext>
            </a:extLst>
          </p:cNvPr>
          <p:cNvCxnSpPr/>
          <p:nvPr/>
        </p:nvCxnSpPr>
        <p:spPr>
          <a:xfrm>
            <a:off x="711353" y="4596061"/>
            <a:ext cx="23687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3906AB-90E0-18F3-AA52-7A904E5A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78E167B9-AEB3-4B87-BFC2-9147CDB0549F}"/>
              </a:ext>
            </a:extLst>
          </p:cNvPr>
          <p:cNvSpPr/>
          <p:nvPr/>
        </p:nvSpPr>
        <p:spPr>
          <a:xfrm rot="5400000">
            <a:off x="-1300327" y="3608865"/>
            <a:ext cx="4023360" cy="0"/>
          </a:xfrm>
          <a:prstGeom prst="line">
            <a:avLst/>
          </a:prstGeom>
          <a:solidFill>
            <a:srgbClr val="FFFFFF">
              <a:alpha val="5000"/>
            </a:srgbClr>
          </a:solidFill>
          <a:ln w="180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7DE62DA-3F63-4992-3892-11590F773A80}"/>
                  </a:ext>
                </a:extLst>
              </p14:cNvPr>
              <p14:cNvContentPartPr/>
              <p14:nvPr/>
            </p14:nvContentPartPr>
            <p14:xfrm>
              <a:off x="711353" y="5620545"/>
              <a:ext cx="739008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7DE62DA-3F63-4992-3892-11590F773A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1993" y="5611185"/>
                <a:ext cx="7408799" cy="1908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7155D60-ABDB-F4B2-015B-86632A52AA22}"/>
              </a:ext>
            </a:extLst>
          </p:cNvPr>
          <p:cNvCxnSpPr>
            <a:cxnSpLocks/>
          </p:cNvCxnSpPr>
          <p:nvPr/>
        </p:nvCxnSpPr>
        <p:spPr>
          <a:xfrm flipV="1">
            <a:off x="3075559" y="3916277"/>
            <a:ext cx="2286515" cy="6797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E95134-B5D6-973A-E52B-0EF254014662}"/>
              </a:ext>
            </a:extLst>
          </p:cNvPr>
          <p:cNvCxnSpPr>
            <a:cxnSpLocks/>
          </p:cNvCxnSpPr>
          <p:nvPr/>
        </p:nvCxnSpPr>
        <p:spPr>
          <a:xfrm flipV="1">
            <a:off x="5357550" y="1901559"/>
            <a:ext cx="1939603" cy="20147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8AE4D6-90B7-F260-8BA6-6837B7DEE4ED}"/>
              </a:ext>
            </a:extLst>
          </p:cNvPr>
          <p:cNvCxnSpPr/>
          <p:nvPr/>
        </p:nvCxnSpPr>
        <p:spPr>
          <a:xfrm>
            <a:off x="3075559" y="4596061"/>
            <a:ext cx="0" cy="102448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D1EB02-9FB1-D174-57CB-8B37971C9998}"/>
              </a:ext>
            </a:extLst>
          </p:cNvPr>
          <p:cNvCxnSpPr>
            <a:cxnSpLocks/>
          </p:cNvCxnSpPr>
          <p:nvPr/>
        </p:nvCxnSpPr>
        <p:spPr>
          <a:xfrm>
            <a:off x="5367909" y="3916276"/>
            <a:ext cx="0" cy="170426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C91A96-83BE-6F57-19C6-F1D5863103ED}"/>
              </a:ext>
            </a:extLst>
          </p:cNvPr>
          <p:cNvSpPr txBox="1"/>
          <p:nvPr/>
        </p:nvSpPr>
        <p:spPr>
          <a:xfrm>
            <a:off x="1095859" y="4668253"/>
            <a:ext cx="17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Discontinuation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FCF01B-9F33-3AC2-6317-1C42ABFB6E76}"/>
              </a:ext>
            </a:extLst>
          </p:cNvPr>
          <p:cNvSpPr txBox="1"/>
          <p:nvPr/>
        </p:nvSpPr>
        <p:spPr>
          <a:xfrm>
            <a:off x="3383683" y="4668253"/>
            <a:ext cx="17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Maintaining scale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9D19EB-A5B9-BD91-E75E-201013F6F763}"/>
              </a:ext>
            </a:extLst>
          </p:cNvPr>
          <p:cNvSpPr txBox="1"/>
          <p:nvPr/>
        </p:nvSpPr>
        <p:spPr>
          <a:xfrm>
            <a:off x="5564435" y="4391254"/>
            <a:ext cx="1787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Growth 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(slope depends on investment)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B4A23F-1689-BAB8-6C20-E575F2720BF9}"/>
              </a:ext>
            </a:extLst>
          </p:cNvPr>
          <p:cNvSpPr txBox="1"/>
          <p:nvPr/>
        </p:nvSpPr>
        <p:spPr>
          <a:xfrm>
            <a:off x="7504300" y="5631347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ROE</a:t>
            </a:r>
            <a:r>
              <a:rPr lang="en-US" baseline="-25000" dirty="0"/>
              <a:t>t+1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42616E-002F-6BF8-407A-A72EC4339A54}"/>
              </a:ext>
            </a:extLst>
          </p:cNvPr>
          <p:cNvSpPr txBox="1"/>
          <p:nvPr/>
        </p:nvSpPr>
        <p:spPr>
          <a:xfrm>
            <a:off x="205176" y="1532227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t+1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A5A01C-E228-99B4-A321-5F4DDF18A88F}"/>
              </a:ext>
            </a:extLst>
          </p:cNvPr>
          <p:cNvCxnSpPr>
            <a:cxnSpLocks/>
          </p:cNvCxnSpPr>
          <p:nvPr/>
        </p:nvCxnSpPr>
        <p:spPr>
          <a:xfrm flipV="1">
            <a:off x="5357549" y="1532227"/>
            <a:ext cx="1332009" cy="238404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D0EE9C9-399D-11EB-BFBE-1F939CAC3E51}"/>
              </a:ext>
            </a:extLst>
          </p:cNvPr>
          <p:cNvSpPr txBox="1"/>
          <p:nvPr/>
        </p:nvSpPr>
        <p:spPr>
          <a:xfrm>
            <a:off x="8428121" y="1034712"/>
            <a:ext cx="3561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Hao </a:t>
            </a:r>
            <a:r>
              <a:rPr lang="en-US" i="1" dirty="0"/>
              <a:t>et al</a:t>
            </a:r>
            <a:r>
              <a:rPr lang="en-US" dirty="0"/>
              <a:t>. (2011): This slope changes with investment (measured as subsequent growth in book equity)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A5FFCB3-8033-AD46-D46A-F437342A4301}"/>
              </a:ext>
            </a:extLst>
          </p:cNvPr>
          <p:cNvSpPr/>
          <p:nvPr/>
        </p:nvSpPr>
        <p:spPr>
          <a:xfrm flipV="1">
            <a:off x="6725654" y="1203150"/>
            <a:ext cx="1738563" cy="510293"/>
          </a:xfrm>
          <a:custGeom>
            <a:avLst/>
            <a:gdLst>
              <a:gd name="connsiteX0" fmla="*/ 2000420 w 2000420"/>
              <a:gd name="connsiteY0" fmla="*/ 902508 h 902508"/>
              <a:gd name="connsiteX1" fmla="*/ 1404857 w 2000420"/>
              <a:gd name="connsiteY1" fmla="*/ 12171 h 902508"/>
              <a:gd name="connsiteX2" fmla="*/ 111462 w 2000420"/>
              <a:gd name="connsiteY2" fmla="*/ 385150 h 902508"/>
              <a:gd name="connsiteX3" fmla="*/ 153572 w 2000420"/>
              <a:gd name="connsiteY3" fmla="*/ 379134 h 902508"/>
              <a:gd name="connsiteX0" fmla="*/ 2129853 w 2129853"/>
              <a:gd name="connsiteY0" fmla="*/ 902508 h 902508"/>
              <a:gd name="connsiteX1" fmla="*/ 1534290 w 2129853"/>
              <a:gd name="connsiteY1" fmla="*/ 12171 h 902508"/>
              <a:gd name="connsiteX2" fmla="*/ 240895 w 2129853"/>
              <a:gd name="connsiteY2" fmla="*/ 385150 h 902508"/>
              <a:gd name="connsiteX3" fmla="*/ 54405 w 2129853"/>
              <a:gd name="connsiteY3" fmla="*/ 457340 h 902508"/>
              <a:gd name="connsiteX0" fmla="*/ 2096362 w 2096362"/>
              <a:gd name="connsiteY0" fmla="*/ 899653 h 899653"/>
              <a:gd name="connsiteX1" fmla="*/ 1500799 w 2096362"/>
              <a:gd name="connsiteY1" fmla="*/ 9316 h 899653"/>
              <a:gd name="connsiteX2" fmla="*/ 574367 w 2096362"/>
              <a:gd name="connsiteY2" fmla="*/ 430421 h 899653"/>
              <a:gd name="connsiteX3" fmla="*/ 20914 w 2096362"/>
              <a:gd name="connsiteY3" fmla="*/ 454485 h 899653"/>
              <a:gd name="connsiteX0" fmla="*/ 1886740 w 1886740"/>
              <a:gd name="connsiteY0" fmla="*/ 899653 h 899653"/>
              <a:gd name="connsiteX1" fmla="*/ 1291177 w 1886740"/>
              <a:gd name="connsiteY1" fmla="*/ 9316 h 899653"/>
              <a:gd name="connsiteX2" fmla="*/ 364745 w 1886740"/>
              <a:gd name="connsiteY2" fmla="*/ 430421 h 899653"/>
              <a:gd name="connsiteX3" fmla="*/ 33877 w 1886740"/>
              <a:gd name="connsiteY3" fmla="*/ 358233 h 899653"/>
              <a:gd name="connsiteX0" fmla="*/ 1852863 w 1852863"/>
              <a:gd name="connsiteY0" fmla="*/ 899653 h 899653"/>
              <a:gd name="connsiteX1" fmla="*/ 1257300 w 1852863"/>
              <a:gd name="connsiteY1" fmla="*/ 9316 h 899653"/>
              <a:gd name="connsiteX2" fmla="*/ 330868 w 1852863"/>
              <a:gd name="connsiteY2" fmla="*/ 430421 h 899653"/>
              <a:gd name="connsiteX3" fmla="*/ 0 w 1852863"/>
              <a:gd name="connsiteY3" fmla="*/ 358233 h 899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2863" h="899653">
                <a:moveTo>
                  <a:pt x="1852863" y="899653"/>
                </a:moveTo>
                <a:cubicBezTo>
                  <a:pt x="1712494" y="497597"/>
                  <a:pt x="1510966" y="87521"/>
                  <a:pt x="1257300" y="9316"/>
                </a:cubicBezTo>
                <a:cubicBezTo>
                  <a:pt x="1003634" y="-68889"/>
                  <a:pt x="539415" y="369261"/>
                  <a:pt x="330868" y="430421"/>
                </a:cubicBezTo>
                <a:cubicBezTo>
                  <a:pt x="122321" y="491581"/>
                  <a:pt x="55144" y="500106"/>
                  <a:pt x="0" y="358233"/>
                </a:cubicBezTo>
              </a:path>
            </a:pathLst>
          </a:custGeom>
          <a:noFill/>
          <a:ln>
            <a:gradFill flip="none" rotWithShape="1">
              <a:gsLst>
                <a:gs pos="100000">
                  <a:schemeClr val="accent3">
                    <a:lumMod val="5000"/>
                    <a:lumOff val="95000"/>
                  </a:schemeClr>
                </a:gs>
                <a:gs pos="0">
                  <a:schemeClr val="bg1"/>
                </a:gs>
              </a:gsLst>
              <a:lin ang="10800000" scaled="1"/>
              <a:tileRect/>
            </a:gra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3E1047-B8C2-A628-CB1D-B2A133CF81A4}"/>
              </a:ext>
            </a:extLst>
          </p:cNvPr>
          <p:cNvSpPr txBox="1"/>
          <p:nvPr/>
        </p:nvSpPr>
        <p:spPr>
          <a:xfrm>
            <a:off x="8101433" y="2331498"/>
            <a:ext cx="38880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This paper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slope changes with intangible investment.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Especially if: </a:t>
            </a:r>
          </a:p>
          <a:p>
            <a:pPr marL="517525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The firm is financially unconstrained</a:t>
            </a:r>
          </a:p>
          <a:p>
            <a:pPr marL="517525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Managers are incentivized to invest in risky projects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CC6803-30DC-D45F-EE4D-B98298CA3FC0}"/>
              </a:ext>
            </a:extLst>
          </p:cNvPr>
          <p:cNvSpPr txBox="1"/>
          <p:nvPr/>
        </p:nvSpPr>
        <p:spPr>
          <a:xfrm>
            <a:off x="565484" y="377057"/>
            <a:ext cx="3561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Zhang (2014)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0883607-F6BA-65A5-8955-B6A3962E2D6A}"/>
                  </a:ext>
                </a:extLst>
              </p:cNvPr>
              <p:cNvSpPr txBox="1"/>
              <p:nvPr/>
            </p:nvSpPr>
            <p:spPr>
              <a:xfrm>
                <a:off x="950667" y="5994368"/>
                <a:ext cx="64014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1775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𝑅𝑂𝐸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+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𝑘𝑅𝑂𝐸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+           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𝑅𝑂𝐸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0883607-F6BA-65A5-8955-B6A3962E2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67" y="5994368"/>
                <a:ext cx="6401469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65AB733-691A-8928-61D8-790F994527C0}"/>
              </a:ext>
            </a:extLst>
          </p:cNvPr>
          <p:cNvCxnSpPr/>
          <p:nvPr/>
        </p:nvCxnSpPr>
        <p:spPr>
          <a:xfrm flipH="1">
            <a:off x="5799221" y="5245768"/>
            <a:ext cx="360947" cy="830179"/>
          </a:xfrm>
          <a:prstGeom prst="straightConnector1">
            <a:avLst/>
          </a:prstGeom>
          <a:ln>
            <a:gradFill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D8CC219-E510-83F6-7EE8-685DBF328171}"/>
              </a:ext>
            </a:extLst>
          </p:cNvPr>
          <p:cNvSpPr txBox="1"/>
          <p:nvPr/>
        </p:nvSpPr>
        <p:spPr>
          <a:xfrm>
            <a:off x="8428121" y="4626161"/>
            <a:ext cx="356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Intangible investment matters!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8416FC-21C9-56A3-01C0-BA7DD38756AF}"/>
              </a:ext>
            </a:extLst>
          </p:cNvPr>
          <p:cNvSpPr/>
          <p:nvPr/>
        </p:nvSpPr>
        <p:spPr>
          <a:xfrm>
            <a:off x="8610600" y="4403751"/>
            <a:ext cx="3168316" cy="871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C09205E-9245-F970-8696-718B407FB1D6}"/>
                  </a:ext>
                </a:extLst>
              </p:cNvPr>
              <p:cNvSpPr txBox="1"/>
              <p:nvPr/>
            </p:nvSpPr>
            <p:spPr>
              <a:xfrm>
                <a:off x="202532" y="2276804"/>
                <a:ext cx="506176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C09205E-9245-F970-8696-718B407FB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32" y="2276804"/>
                <a:ext cx="506176" cy="609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F478C10C-9BCF-799B-4D5F-928724E1E936}"/>
              </a:ext>
            </a:extLst>
          </p:cNvPr>
          <p:cNvSpPr txBox="1"/>
          <p:nvPr/>
        </p:nvSpPr>
        <p:spPr>
          <a:xfrm>
            <a:off x="273030" y="1901456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70639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2" grpId="0"/>
      <p:bldP spid="23" grpId="0" animBg="1"/>
      <p:bldP spid="24" grpId="0"/>
      <p:bldP spid="26" grpId="0"/>
      <p:bldP spid="29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F5F01E-DAEE-1171-523D-3C7A8F11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F8F3B9-70FD-8DD0-F9BC-737B8DB05246}"/>
              </a:ext>
            </a:extLst>
          </p:cNvPr>
          <p:cNvSpPr txBox="1"/>
          <p:nvPr/>
        </p:nvSpPr>
        <p:spPr>
          <a:xfrm>
            <a:off x="2857502" y="-1323439"/>
            <a:ext cx="3543301" cy="1323439"/>
          </a:xfrm>
          <a:prstGeom prst="rect">
            <a:avLst/>
          </a:prstGeom>
          <a:noFill/>
          <a:effectLst>
            <a:softEdge rad="1270000"/>
          </a:effectLst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2540000" dir="9000000" sx="124000" sy="124000" algn="ctr" rotWithShape="0">
                    <a:schemeClr val="tx1"/>
                  </a:outerShdw>
                </a:effectLst>
                <a:latin typeface="+mj-lt"/>
              </a:rPr>
              <a:t>myopia</a:t>
            </a:r>
            <a:endParaRPr lang="en-US" sz="8000" dirty="0">
              <a:solidFill>
                <a:schemeClr val="bg1"/>
              </a:solidFill>
              <a:effectLst>
                <a:outerShdw blurRad="38100" dist="2540000" dir="9000000" sx="124000" sy="124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0442E4-530C-2A3A-7D66-D29073A745D1}"/>
              </a:ext>
            </a:extLst>
          </p:cNvPr>
          <p:cNvSpPr txBox="1"/>
          <p:nvPr/>
        </p:nvSpPr>
        <p:spPr>
          <a:xfrm>
            <a:off x="804318" y="1607579"/>
            <a:ext cx="26908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Conservative accounting makes earnings lower when investing in R&amp;D and SG&amp;A (relative to CAPX).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BF3FFA-759D-4DEE-20F1-9CBC23C1DF8B}"/>
              </a:ext>
            </a:extLst>
          </p:cNvPr>
          <p:cNvSpPr txBox="1"/>
          <p:nvPr/>
        </p:nvSpPr>
        <p:spPr>
          <a:xfrm>
            <a:off x="4573210" y="1607579"/>
            <a:ext cx="2985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Managers, being myopic, will not invest in intangibles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50D69F-F107-FEB4-85E3-8954A0BC3D65}"/>
              </a:ext>
            </a:extLst>
          </p:cNvPr>
          <p:cNvSpPr txBox="1"/>
          <p:nvPr/>
        </p:nvSpPr>
        <p:spPr>
          <a:xfrm>
            <a:off x="8636876" y="1607579"/>
            <a:ext cx="2765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market will not pay for potential growth in intangibles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B5F0D2A-311D-734F-AFF0-F770AFA82221}"/>
              </a:ext>
            </a:extLst>
          </p:cNvPr>
          <p:cNvCxnSpPr>
            <a:cxnSpLocks/>
          </p:cNvCxnSpPr>
          <p:nvPr/>
        </p:nvCxnSpPr>
        <p:spPr>
          <a:xfrm>
            <a:off x="3579392" y="1864842"/>
            <a:ext cx="846431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48A817-C32D-846B-F96B-DDD0838633E4}"/>
              </a:ext>
            </a:extLst>
          </p:cNvPr>
          <p:cNvCxnSpPr>
            <a:cxnSpLocks/>
          </p:cNvCxnSpPr>
          <p:nvPr/>
        </p:nvCxnSpPr>
        <p:spPr>
          <a:xfrm>
            <a:off x="7634035" y="1864842"/>
            <a:ext cx="846431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D803B7C-019B-1F48-7A32-BEB95E0AC415}"/>
              </a:ext>
            </a:extLst>
          </p:cNvPr>
          <p:cNvSpPr txBox="1"/>
          <p:nvPr/>
        </p:nvSpPr>
        <p:spPr>
          <a:xfrm>
            <a:off x="5225924" y="2898722"/>
            <a:ext cx="549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world where no firm invests in intangible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1A9A6-8E8F-7E2D-F5BD-D601D9D7767B}"/>
              </a:ext>
            </a:extLst>
          </p:cNvPr>
          <p:cNvSpPr/>
          <p:nvPr/>
        </p:nvSpPr>
        <p:spPr>
          <a:xfrm>
            <a:off x="4884818" y="2787281"/>
            <a:ext cx="583531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EFD13C-D82E-60BC-D9CB-2FA4B0A2FCF0}"/>
              </a:ext>
            </a:extLst>
          </p:cNvPr>
          <p:cNvSpPr txBox="1"/>
          <p:nvPr/>
        </p:nvSpPr>
        <p:spPr>
          <a:xfrm>
            <a:off x="804318" y="3934268"/>
            <a:ext cx="5238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Difficult tension to build for the initial results.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Instead, consider focusing on the difference between intangible and tangible investment.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115983-6222-70F3-2162-EEB6D4D3978C}"/>
              </a:ext>
            </a:extLst>
          </p:cNvPr>
          <p:cNvGrpSpPr/>
          <p:nvPr/>
        </p:nvGrpSpPr>
        <p:grpSpPr>
          <a:xfrm>
            <a:off x="6569239" y="3873807"/>
            <a:ext cx="4552117" cy="2679184"/>
            <a:chOff x="202532" y="1532227"/>
            <a:chExt cx="7898901" cy="408867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DDFC077-C20B-E713-9057-AC4E3727FF89}"/>
                </a:ext>
              </a:extLst>
            </p:cNvPr>
            <p:cNvCxnSpPr/>
            <p:nvPr/>
          </p:nvCxnSpPr>
          <p:spPr>
            <a:xfrm>
              <a:off x="711353" y="4596061"/>
              <a:ext cx="236873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onector recto 7">
              <a:extLst>
                <a:ext uri="{FF2B5EF4-FFF2-40B4-BE49-F238E27FC236}">
                  <a16:creationId xmlns:a16="http://schemas.microsoft.com/office/drawing/2014/main" id="{28CFFFDE-ACCB-A920-AEB9-4FEB19950028}"/>
                </a:ext>
              </a:extLst>
            </p:cNvPr>
            <p:cNvSpPr/>
            <p:nvPr/>
          </p:nvSpPr>
          <p:spPr>
            <a:xfrm rot="5400000">
              <a:off x="-1300327" y="3608865"/>
              <a:ext cx="4023360" cy="0"/>
            </a:xfrm>
            <a:prstGeom prst="line">
              <a:avLst/>
            </a:prstGeom>
            <a:solidFill>
              <a:srgbClr val="FFFFFF">
                <a:alpha val="5000"/>
              </a:srgbClr>
            </a:solidFill>
            <a:ln w="180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 anchorCtr="1"/>
            <a:lstStyle/>
            <a:p>
              <a:endParaRPr lang="en-US" sz="110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62F493F-5A3C-EA49-FA2D-EBB33D0A8513}"/>
                    </a:ext>
                  </a:extLst>
                </p14:cNvPr>
                <p14:cNvContentPartPr/>
                <p14:nvPr/>
              </p14:nvContentPartPr>
              <p14:xfrm>
                <a:off x="711353" y="5620545"/>
                <a:ext cx="739008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62F493F-5A3C-EA49-FA2D-EBB33D0A851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95112" y="5611185"/>
                  <a:ext cx="7422561" cy="19080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F3B749-F561-9F9A-D41E-899A387598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5559" y="3916277"/>
              <a:ext cx="2286515" cy="67978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384135E-51C3-BFF9-DBF3-2CEE448395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7550" y="2465709"/>
              <a:ext cx="2061187" cy="14505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520452D-B579-49AB-7AA6-455164D318BB}"/>
                </a:ext>
              </a:extLst>
            </p:cNvPr>
            <p:cNvCxnSpPr/>
            <p:nvPr/>
          </p:nvCxnSpPr>
          <p:spPr>
            <a:xfrm>
              <a:off x="3075559" y="4596061"/>
              <a:ext cx="0" cy="1024483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59CE0D1-78FC-74A5-EC5E-B1C5CB7069AE}"/>
                </a:ext>
              </a:extLst>
            </p:cNvPr>
            <p:cNvCxnSpPr>
              <a:cxnSpLocks/>
            </p:cNvCxnSpPr>
            <p:nvPr/>
          </p:nvCxnSpPr>
          <p:spPr>
            <a:xfrm>
              <a:off x="5367909" y="3916276"/>
              <a:ext cx="0" cy="170426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0DC059-50C7-E866-2893-BE5D7AD55E81}"/>
                </a:ext>
              </a:extLst>
            </p:cNvPr>
            <p:cNvSpPr txBox="1"/>
            <p:nvPr/>
          </p:nvSpPr>
          <p:spPr>
            <a:xfrm>
              <a:off x="963675" y="4673714"/>
              <a:ext cx="1864084" cy="399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2"/>
                  </a:solidFill>
                </a:rPr>
                <a:t>Discontinuation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DDF706-2E89-5979-CE61-57893A94D864}"/>
                </a:ext>
              </a:extLst>
            </p:cNvPr>
            <p:cNvSpPr txBox="1"/>
            <p:nvPr/>
          </p:nvSpPr>
          <p:spPr>
            <a:xfrm>
              <a:off x="3231887" y="4673134"/>
              <a:ext cx="1973857" cy="399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2"/>
                  </a:solidFill>
                </a:rPr>
                <a:t>Maintaining scale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ECB8A52-4BC0-4886-63EA-8F4234193006}"/>
                </a:ext>
              </a:extLst>
            </p:cNvPr>
            <p:cNvSpPr txBox="1"/>
            <p:nvPr/>
          </p:nvSpPr>
          <p:spPr>
            <a:xfrm>
              <a:off x="5564434" y="4391254"/>
              <a:ext cx="1787702" cy="915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2"/>
                  </a:solidFill>
                </a:rPr>
                <a:t>Growth </a:t>
              </a:r>
            </a:p>
            <a:p>
              <a:pPr algn="ctr"/>
              <a:r>
                <a:rPr lang="en-US" sz="1100" dirty="0">
                  <a:solidFill>
                    <a:schemeClr val="accent2"/>
                  </a:solidFill>
                </a:rPr>
                <a:t>(slope depends on investment)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663D631-F983-8F80-7D6A-9244F414371F}"/>
                </a:ext>
              </a:extLst>
            </p:cNvPr>
            <p:cNvSpPr txBox="1"/>
            <p:nvPr/>
          </p:nvSpPr>
          <p:spPr>
            <a:xfrm>
              <a:off x="205176" y="1532227"/>
              <a:ext cx="1490983" cy="399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V</a:t>
              </a:r>
              <a:r>
                <a:rPr lang="en-US" sz="1100" baseline="-25000" dirty="0"/>
                <a:t>t+1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8C76D98-60E4-5AE1-88D4-E5A7E468D9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7549" y="1532227"/>
              <a:ext cx="1332009" cy="2384048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8E85F58-926E-1726-E7DE-7B2ED2443A95}"/>
                    </a:ext>
                  </a:extLst>
                </p:cNvPr>
                <p:cNvSpPr txBox="1"/>
                <p:nvPr/>
              </p:nvSpPr>
              <p:spPr>
                <a:xfrm>
                  <a:off x="202532" y="2276804"/>
                  <a:ext cx="506176" cy="6228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num>
                          <m:den>
                            <m: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oMath>
                    </m:oMathPara>
                  </a14:m>
                  <a:endParaRPr lang="en-US" sz="1100" b="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8E85F58-926E-1726-E7DE-7B2ED2443A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32" y="2276804"/>
                  <a:ext cx="506176" cy="62283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C4242E-340B-73B2-24BE-5111CB467DE4}"/>
                </a:ext>
              </a:extLst>
            </p:cNvPr>
            <p:cNvSpPr txBox="1"/>
            <p:nvPr/>
          </p:nvSpPr>
          <p:spPr>
            <a:xfrm>
              <a:off x="273030" y="1901456"/>
              <a:ext cx="1490983" cy="399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or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1B054B-3C75-56C9-E806-D8588C498119}"/>
              </a:ext>
            </a:extLst>
          </p:cNvPr>
          <p:cNvCxnSpPr>
            <a:cxnSpLocks/>
          </p:cNvCxnSpPr>
          <p:nvPr/>
        </p:nvCxnSpPr>
        <p:spPr>
          <a:xfrm flipV="1">
            <a:off x="9538538" y="3873806"/>
            <a:ext cx="429622" cy="1568071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F545A31-727F-E56C-D544-3B4D883DA4A9}"/>
              </a:ext>
            </a:extLst>
          </p:cNvPr>
          <p:cNvSpPr txBox="1"/>
          <p:nvPr/>
        </p:nvSpPr>
        <p:spPr>
          <a:xfrm>
            <a:off x="8778778" y="3922332"/>
            <a:ext cx="1516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Is intangible investment here…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7C40B0F-79E2-117E-9729-AE84765D980C}"/>
              </a:ext>
            </a:extLst>
          </p:cNvPr>
          <p:cNvCxnSpPr>
            <a:cxnSpLocks/>
          </p:cNvCxnSpPr>
          <p:nvPr/>
        </p:nvCxnSpPr>
        <p:spPr>
          <a:xfrm flipV="1">
            <a:off x="9538538" y="4266850"/>
            <a:ext cx="961977" cy="1166213"/>
          </a:xfrm>
          <a:prstGeom prst="line">
            <a:avLst/>
          </a:prstGeom>
          <a:ln w="285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0D996EC-8B63-8118-7F5C-46C8F9062895}"/>
              </a:ext>
            </a:extLst>
          </p:cNvPr>
          <p:cNvSpPr txBox="1"/>
          <p:nvPr/>
        </p:nvSpPr>
        <p:spPr>
          <a:xfrm>
            <a:off x="10500515" y="3950600"/>
            <a:ext cx="1191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…or here?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EC177C-4CC6-A77C-3DB4-D92E2D5E665D}"/>
              </a:ext>
            </a:extLst>
          </p:cNvPr>
          <p:cNvSpPr txBox="1"/>
          <p:nvPr/>
        </p:nvSpPr>
        <p:spPr>
          <a:xfrm>
            <a:off x="1095058" y="5137572"/>
            <a:ext cx="1725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Provides an economic benchmark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E7789E-C134-99CA-95A8-43073B643500}"/>
              </a:ext>
            </a:extLst>
          </p:cNvPr>
          <p:cNvSpPr txBox="1"/>
          <p:nvPr/>
        </p:nvSpPr>
        <p:spPr>
          <a:xfrm>
            <a:off x="3349658" y="5137572"/>
            <a:ext cx="1987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Not whether, but how much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687DE-1538-F174-FBF2-2453DB22D0BC}"/>
              </a:ext>
            </a:extLst>
          </p:cNvPr>
          <p:cNvSpPr txBox="1"/>
          <p:nvPr/>
        </p:nvSpPr>
        <p:spPr>
          <a:xfrm>
            <a:off x="10083659" y="3613564"/>
            <a:ext cx="1492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/>
                </a:solidFill>
              </a:rPr>
              <a:t>CAPX growth</a:t>
            </a:r>
          </a:p>
        </p:txBody>
      </p:sp>
    </p:spTree>
    <p:extLst>
      <p:ext uri="{BB962C8B-B14F-4D97-AF65-F5344CB8AC3E}">
        <p14:creationId xmlns:p14="http://schemas.microsoft.com/office/powerpoint/2010/main" val="1592657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 animBg="1"/>
      <p:bldP spid="12" grpId="0"/>
      <p:bldP spid="30" grpId="0"/>
      <p:bldP spid="33" grpId="0"/>
      <p:bldP spid="34" grpId="0"/>
      <p:bldP spid="3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668490-EDE0-025B-62F8-5BA0CB57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E9DC9-B730-2616-DD3A-8A19406EBE1A}"/>
              </a:ext>
            </a:extLst>
          </p:cNvPr>
          <p:cNvSpPr txBox="1"/>
          <p:nvPr/>
        </p:nvSpPr>
        <p:spPr>
          <a:xfrm>
            <a:off x="565484" y="377057"/>
            <a:ext cx="4746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Piecewise regression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9FA1AA-1776-73CF-FDFF-61973C748C7F}"/>
              </a:ext>
            </a:extLst>
          </p:cNvPr>
          <p:cNvCxnSpPr/>
          <p:nvPr/>
        </p:nvCxnSpPr>
        <p:spPr>
          <a:xfrm>
            <a:off x="1074305" y="4223082"/>
            <a:ext cx="23687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ector recto 7">
            <a:extLst>
              <a:ext uri="{FF2B5EF4-FFF2-40B4-BE49-F238E27FC236}">
                <a16:creationId xmlns:a16="http://schemas.microsoft.com/office/drawing/2014/main" id="{234F0700-8E45-1448-5790-4A966D30CAFC}"/>
              </a:ext>
            </a:extLst>
          </p:cNvPr>
          <p:cNvSpPr/>
          <p:nvPr/>
        </p:nvSpPr>
        <p:spPr>
          <a:xfrm rot="5400000">
            <a:off x="-937375" y="3235886"/>
            <a:ext cx="4023360" cy="0"/>
          </a:xfrm>
          <a:prstGeom prst="line">
            <a:avLst/>
          </a:prstGeom>
          <a:solidFill>
            <a:srgbClr val="FFFFFF">
              <a:alpha val="5000"/>
            </a:srgbClr>
          </a:solidFill>
          <a:ln w="180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3A432C-84C4-735C-F493-53D7F4E2E0B9}"/>
                  </a:ext>
                </a:extLst>
              </p14:cNvPr>
              <p14:cNvContentPartPr/>
              <p14:nvPr/>
            </p14:nvContentPartPr>
            <p14:xfrm>
              <a:off x="1080321" y="5247566"/>
              <a:ext cx="739008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3A432C-84C4-735C-F493-53D7F4E2E0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0961" y="5238206"/>
                <a:ext cx="7408799" cy="1908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BA0FAE-B4EE-203C-C17F-019936E3807B}"/>
              </a:ext>
            </a:extLst>
          </p:cNvPr>
          <p:cNvCxnSpPr>
            <a:cxnSpLocks/>
          </p:cNvCxnSpPr>
          <p:nvPr/>
        </p:nvCxnSpPr>
        <p:spPr>
          <a:xfrm flipV="1">
            <a:off x="3438511" y="3543298"/>
            <a:ext cx="2286515" cy="6797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C212F8-2D2B-5ED0-C6EC-7F34FB0A656F}"/>
              </a:ext>
            </a:extLst>
          </p:cNvPr>
          <p:cNvCxnSpPr>
            <a:cxnSpLocks/>
          </p:cNvCxnSpPr>
          <p:nvPr/>
        </p:nvCxnSpPr>
        <p:spPr>
          <a:xfrm flipV="1">
            <a:off x="5720502" y="1528580"/>
            <a:ext cx="1939603" cy="20147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5DF63-FAF7-FF9C-EBCD-B73FC1236F5E}"/>
              </a:ext>
            </a:extLst>
          </p:cNvPr>
          <p:cNvCxnSpPr/>
          <p:nvPr/>
        </p:nvCxnSpPr>
        <p:spPr>
          <a:xfrm>
            <a:off x="3438511" y="4223082"/>
            <a:ext cx="0" cy="102448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45757D-6F22-4425-D0BE-07313DB9CC1A}"/>
              </a:ext>
            </a:extLst>
          </p:cNvPr>
          <p:cNvCxnSpPr>
            <a:cxnSpLocks/>
          </p:cNvCxnSpPr>
          <p:nvPr/>
        </p:nvCxnSpPr>
        <p:spPr>
          <a:xfrm>
            <a:off x="5730861" y="3543297"/>
            <a:ext cx="0" cy="170426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02AAA07-97F3-6C2F-DF25-1E9355127665}"/>
              </a:ext>
            </a:extLst>
          </p:cNvPr>
          <p:cNvSpPr txBox="1"/>
          <p:nvPr/>
        </p:nvSpPr>
        <p:spPr>
          <a:xfrm>
            <a:off x="1458811" y="4295274"/>
            <a:ext cx="17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Discontinuation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133763-833D-10DB-CD21-73DF973E728A}"/>
              </a:ext>
            </a:extLst>
          </p:cNvPr>
          <p:cNvSpPr txBox="1"/>
          <p:nvPr/>
        </p:nvSpPr>
        <p:spPr>
          <a:xfrm>
            <a:off x="3746635" y="4295274"/>
            <a:ext cx="17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Maintaining scale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DAF923-BF68-86CB-216B-293A0298A20A}"/>
              </a:ext>
            </a:extLst>
          </p:cNvPr>
          <p:cNvSpPr txBox="1"/>
          <p:nvPr/>
        </p:nvSpPr>
        <p:spPr>
          <a:xfrm>
            <a:off x="5927387" y="4018275"/>
            <a:ext cx="1787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Growth 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(slope depends on investment)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91DDAF-70E8-A6E0-7797-1287340838D0}"/>
              </a:ext>
            </a:extLst>
          </p:cNvPr>
          <p:cNvSpPr txBox="1"/>
          <p:nvPr/>
        </p:nvSpPr>
        <p:spPr>
          <a:xfrm>
            <a:off x="568128" y="1159248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t+1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C9385-9B14-72D3-6547-1616D79A99E9}"/>
                  </a:ext>
                </a:extLst>
              </p:cNvPr>
              <p:cNvSpPr txBox="1"/>
              <p:nvPr/>
            </p:nvSpPr>
            <p:spPr>
              <a:xfrm>
                <a:off x="565484" y="1903825"/>
                <a:ext cx="506176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C9385-9B14-72D3-6547-1616D79A9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84" y="1903825"/>
                <a:ext cx="506176" cy="6090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25EB281-F69A-F7AC-BC90-BF668388321A}"/>
              </a:ext>
            </a:extLst>
          </p:cNvPr>
          <p:cNvSpPr txBox="1"/>
          <p:nvPr/>
        </p:nvSpPr>
        <p:spPr>
          <a:xfrm>
            <a:off x="635982" y="1528477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935CFC-36AE-1D93-3255-DB7FBEBE58F3}"/>
              </a:ext>
            </a:extLst>
          </p:cNvPr>
          <p:cNvGrpSpPr/>
          <p:nvPr/>
        </p:nvGrpSpPr>
        <p:grpSpPr>
          <a:xfrm>
            <a:off x="1071660" y="1223486"/>
            <a:ext cx="2377212" cy="4023359"/>
            <a:chOff x="1071660" y="1223486"/>
            <a:chExt cx="2377212" cy="402335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03E57A-C563-7F33-927D-25C2C6FBD92C}"/>
                </a:ext>
              </a:extLst>
            </p:cNvPr>
            <p:cNvSpPr/>
            <p:nvPr/>
          </p:nvSpPr>
          <p:spPr>
            <a:xfrm>
              <a:off x="1071660" y="1223486"/>
              <a:ext cx="2377212" cy="4023359"/>
            </a:xfrm>
            <a:prstGeom prst="rect">
              <a:avLst/>
            </a:prstGeom>
            <a:gradFill flip="none" rotWithShape="1">
              <a:gsLst>
                <a:gs pos="39000">
                  <a:schemeClr val="accent1">
                    <a:lumMod val="5000"/>
                    <a:lumOff val="95000"/>
                    <a:alpha val="45000"/>
                  </a:schemeClr>
                </a:gs>
                <a:gs pos="79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1BADEA1-AE7F-C83A-45CF-FEDCEB3C54E2}"/>
                </a:ext>
              </a:extLst>
            </p:cNvPr>
            <p:cNvSpPr txBox="1"/>
            <p:nvPr/>
          </p:nvSpPr>
          <p:spPr>
            <a:xfrm>
              <a:off x="1364820" y="1463519"/>
              <a:ext cx="1787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Drop ROE &lt; 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66F3AEA-BE32-6161-592E-E79F909C806D}"/>
                  </a:ext>
                </a:extLst>
              </p:cNvPr>
              <p:cNvSpPr txBox="1"/>
              <p:nvPr/>
            </p:nvSpPr>
            <p:spPr>
              <a:xfrm>
                <a:off x="818571" y="5524565"/>
                <a:ext cx="86081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1775" lvl="2"/>
                <a:r>
                  <a:rPr lang="en-US" dirty="0"/>
                  <a:t>M/B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𝐼𝑛𝑡𝑒𝑟𝑐𝑒𝑝𝑡𝑠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           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   +      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𝑅𝑂𝐸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+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231775" lvl="2"/>
                <a:r>
                  <a:rPr lang="en-US" b="0" dirty="0"/>
                  <a:t>						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𝑂𝐹𝐹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+      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𝑅𝑂𝐸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𝑂𝐹𝐹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66F3AEA-BE32-6161-592E-E79F909C8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71" y="5524565"/>
                <a:ext cx="8608163" cy="646331"/>
              </a:xfrm>
              <a:prstGeom prst="rect">
                <a:avLst/>
              </a:prstGeom>
              <a:blipFill>
                <a:blip r:embed="rId5"/>
                <a:stretch>
                  <a:fillRect t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33A3A060-5D6C-DC11-49E9-2B2512A8846E}"/>
              </a:ext>
            </a:extLst>
          </p:cNvPr>
          <p:cNvGrpSpPr/>
          <p:nvPr/>
        </p:nvGrpSpPr>
        <p:grpSpPr>
          <a:xfrm>
            <a:off x="3458959" y="1159248"/>
            <a:ext cx="4632525" cy="3048587"/>
            <a:chOff x="3458959" y="1159248"/>
            <a:chExt cx="4632525" cy="304858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47B19ED-E97E-8AA6-8C97-52F8D97F83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7671" y="1159248"/>
              <a:ext cx="1324839" cy="253556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1E257B9-1EAB-CC55-36C6-2F97E7B4FA1A}"/>
                </a:ext>
              </a:extLst>
            </p:cNvPr>
            <p:cNvSpPr txBox="1"/>
            <p:nvPr/>
          </p:nvSpPr>
          <p:spPr>
            <a:xfrm>
              <a:off x="6303783" y="2573620"/>
              <a:ext cx="17877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Low intangible investment slope = 12.401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F832D2-4DCB-DF5B-F3DB-0D3988221600}"/>
                </a:ext>
              </a:extLst>
            </p:cNvPr>
            <p:cNvSpPr txBox="1"/>
            <p:nvPr/>
          </p:nvSpPr>
          <p:spPr>
            <a:xfrm>
              <a:off x="4883299" y="1648185"/>
              <a:ext cx="17877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High intangible investment slope = 13.932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4101DD-AD00-5C46-E48F-6A84CB9BFF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8959" y="3712314"/>
              <a:ext cx="2258352" cy="49552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F1132CE-AEBF-9A84-9118-A033F902D4FE}"/>
              </a:ext>
            </a:extLst>
          </p:cNvPr>
          <p:cNvSpPr txBox="1"/>
          <p:nvPr/>
        </p:nvSpPr>
        <p:spPr>
          <a:xfrm>
            <a:off x="8245936" y="269335"/>
            <a:ext cx="3683372" cy="195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H</a:t>
            </a:r>
            <a:r>
              <a:rPr lang="en-US" sz="2000" baseline="-25000" dirty="0"/>
              <a:t>ROE</a:t>
            </a:r>
            <a:r>
              <a:rPr lang="en-US" sz="2000" dirty="0"/>
              <a:t>: Above median ROE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H</a:t>
            </a:r>
            <a:r>
              <a:rPr lang="en-US" sz="2000" baseline="-25000" dirty="0"/>
              <a:t>OFF</a:t>
            </a:r>
            <a:r>
              <a:rPr lang="en-US" sz="2000" dirty="0"/>
              <a:t>: Above median intangible investment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Intangible investment (</a:t>
            </a:r>
            <a:r>
              <a:rPr lang="en-US" sz="1600" i="1" dirty="0"/>
              <a:t>OFF</a:t>
            </a:r>
            <a:r>
              <a:rPr lang="en-US" sz="1600" dirty="0"/>
              <a:t>) = capitalized R&amp;D and SGA growth over the </a:t>
            </a:r>
            <a:r>
              <a:rPr lang="en-US" sz="1600" i="1" dirty="0"/>
              <a:t>subsequent</a:t>
            </a:r>
            <a:r>
              <a:rPr lang="en-US" sz="1600" dirty="0"/>
              <a:t> three years</a:t>
            </a:r>
          </a:p>
          <a:p>
            <a:endParaRPr lang="en-US" sz="2000" baseline="-25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E8C867-D763-599C-40D1-0D3CEDC877BD}"/>
              </a:ext>
            </a:extLst>
          </p:cNvPr>
          <p:cNvSpPr txBox="1"/>
          <p:nvPr/>
        </p:nvSpPr>
        <p:spPr>
          <a:xfrm>
            <a:off x="8245936" y="2468011"/>
            <a:ext cx="3683372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Only firms that actually invest in intangibles have high </a:t>
            </a:r>
            <a:r>
              <a:rPr lang="en-US" sz="2000" i="1" dirty="0"/>
              <a:t>OFF</a:t>
            </a:r>
            <a:r>
              <a:rPr lang="en-US" sz="2000" dirty="0"/>
              <a:t>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No firm with high </a:t>
            </a:r>
            <a:r>
              <a:rPr lang="en-US" sz="1600" i="1" dirty="0"/>
              <a:t>OFF</a:t>
            </a:r>
            <a:r>
              <a:rPr lang="en-US" sz="1600" dirty="0"/>
              <a:t> has myopia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Firms with myopia have low </a:t>
            </a:r>
            <a:r>
              <a:rPr lang="en-US" sz="1600" i="1" dirty="0"/>
              <a:t>OFF</a:t>
            </a:r>
          </a:p>
          <a:p>
            <a:endParaRPr lang="en-US" sz="2000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DB681C-9443-F3EF-C94B-5B28BFED5BC7}"/>
              </a:ext>
            </a:extLst>
          </p:cNvPr>
          <p:cNvSpPr txBox="1"/>
          <p:nvPr/>
        </p:nvSpPr>
        <p:spPr>
          <a:xfrm>
            <a:off x="8502462" y="4015057"/>
            <a:ext cx="3170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Interpretation is challenging because investment is conflated with myopia</a:t>
            </a:r>
            <a:endParaRPr lang="en-US" sz="2000" baseline="-250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3E5EBE-E9EE-1C73-6961-394F03F55074}"/>
              </a:ext>
            </a:extLst>
          </p:cNvPr>
          <p:cNvSpPr/>
          <p:nvPr/>
        </p:nvSpPr>
        <p:spPr>
          <a:xfrm>
            <a:off x="8416089" y="3999375"/>
            <a:ext cx="3442015" cy="109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43FBC3-475A-FC50-B495-221CAF6508B3}"/>
              </a:ext>
            </a:extLst>
          </p:cNvPr>
          <p:cNvSpPr txBox="1"/>
          <p:nvPr/>
        </p:nvSpPr>
        <p:spPr>
          <a:xfrm>
            <a:off x="8777038" y="5279387"/>
            <a:ext cx="2621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Consider a different measure of intangible investment growth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2314435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28" grpId="0"/>
      <p:bldP spid="32" grpId="0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668490-EDE0-025B-62F8-5BA0CB57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E9DC9-B730-2616-DD3A-8A19406EBE1A}"/>
              </a:ext>
            </a:extLst>
          </p:cNvPr>
          <p:cNvSpPr txBox="1"/>
          <p:nvPr/>
        </p:nvSpPr>
        <p:spPr>
          <a:xfrm>
            <a:off x="565484" y="377057"/>
            <a:ext cx="4746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Managerial incentives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9FA1AA-1776-73CF-FDFF-61973C748C7F}"/>
              </a:ext>
            </a:extLst>
          </p:cNvPr>
          <p:cNvCxnSpPr/>
          <p:nvPr/>
        </p:nvCxnSpPr>
        <p:spPr>
          <a:xfrm>
            <a:off x="1074305" y="4223082"/>
            <a:ext cx="23687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ector recto 7">
            <a:extLst>
              <a:ext uri="{FF2B5EF4-FFF2-40B4-BE49-F238E27FC236}">
                <a16:creationId xmlns:a16="http://schemas.microsoft.com/office/drawing/2014/main" id="{234F0700-8E45-1448-5790-4A966D30CAFC}"/>
              </a:ext>
            </a:extLst>
          </p:cNvPr>
          <p:cNvSpPr/>
          <p:nvPr/>
        </p:nvSpPr>
        <p:spPr>
          <a:xfrm rot="5400000">
            <a:off x="-937375" y="3235886"/>
            <a:ext cx="4023360" cy="0"/>
          </a:xfrm>
          <a:prstGeom prst="line">
            <a:avLst/>
          </a:prstGeom>
          <a:solidFill>
            <a:srgbClr val="FFFFFF">
              <a:alpha val="5000"/>
            </a:srgbClr>
          </a:solidFill>
          <a:ln w="180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3A432C-84C4-735C-F493-53D7F4E2E0B9}"/>
                  </a:ext>
                </a:extLst>
              </p14:cNvPr>
              <p14:cNvContentPartPr/>
              <p14:nvPr/>
            </p14:nvContentPartPr>
            <p14:xfrm>
              <a:off x="1080321" y="5247566"/>
              <a:ext cx="739008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3A432C-84C4-735C-F493-53D7F4E2E0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0961" y="5238206"/>
                <a:ext cx="7408799" cy="1908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BA0FAE-B4EE-203C-C17F-019936E3807B}"/>
              </a:ext>
            </a:extLst>
          </p:cNvPr>
          <p:cNvCxnSpPr>
            <a:cxnSpLocks/>
          </p:cNvCxnSpPr>
          <p:nvPr/>
        </p:nvCxnSpPr>
        <p:spPr>
          <a:xfrm flipV="1">
            <a:off x="3438511" y="3543298"/>
            <a:ext cx="2286515" cy="6797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C212F8-2D2B-5ED0-C6EC-7F34FB0A656F}"/>
              </a:ext>
            </a:extLst>
          </p:cNvPr>
          <p:cNvCxnSpPr>
            <a:cxnSpLocks/>
          </p:cNvCxnSpPr>
          <p:nvPr/>
        </p:nvCxnSpPr>
        <p:spPr>
          <a:xfrm flipV="1">
            <a:off x="5720502" y="1528580"/>
            <a:ext cx="1939603" cy="20147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5DF63-FAF7-FF9C-EBCD-B73FC1236F5E}"/>
              </a:ext>
            </a:extLst>
          </p:cNvPr>
          <p:cNvCxnSpPr/>
          <p:nvPr/>
        </p:nvCxnSpPr>
        <p:spPr>
          <a:xfrm>
            <a:off x="3438511" y="4223082"/>
            <a:ext cx="0" cy="102448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45757D-6F22-4425-D0BE-07313DB9CC1A}"/>
              </a:ext>
            </a:extLst>
          </p:cNvPr>
          <p:cNvCxnSpPr>
            <a:cxnSpLocks/>
          </p:cNvCxnSpPr>
          <p:nvPr/>
        </p:nvCxnSpPr>
        <p:spPr>
          <a:xfrm>
            <a:off x="5730861" y="3543297"/>
            <a:ext cx="0" cy="170426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191DDAF-70E8-A6E0-7797-1287340838D0}"/>
              </a:ext>
            </a:extLst>
          </p:cNvPr>
          <p:cNvSpPr txBox="1"/>
          <p:nvPr/>
        </p:nvSpPr>
        <p:spPr>
          <a:xfrm>
            <a:off x="568128" y="1159248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t+1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C9385-9B14-72D3-6547-1616D79A99E9}"/>
                  </a:ext>
                </a:extLst>
              </p:cNvPr>
              <p:cNvSpPr txBox="1"/>
              <p:nvPr/>
            </p:nvSpPr>
            <p:spPr>
              <a:xfrm>
                <a:off x="565484" y="1903825"/>
                <a:ext cx="506176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C9385-9B14-72D3-6547-1616D79A9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84" y="1903825"/>
                <a:ext cx="506176" cy="6090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25EB281-F69A-F7AC-BC90-BF668388321A}"/>
              </a:ext>
            </a:extLst>
          </p:cNvPr>
          <p:cNvSpPr txBox="1"/>
          <p:nvPr/>
        </p:nvSpPr>
        <p:spPr>
          <a:xfrm>
            <a:off x="635982" y="1528477"/>
            <a:ext cx="149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03E57A-C563-7F33-927D-25C2C6FBD92C}"/>
              </a:ext>
            </a:extLst>
          </p:cNvPr>
          <p:cNvSpPr/>
          <p:nvPr/>
        </p:nvSpPr>
        <p:spPr>
          <a:xfrm>
            <a:off x="1071660" y="1223486"/>
            <a:ext cx="2377212" cy="4023359"/>
          </a:xfrm>
          <a:prstGeom prst="rect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  <a:alpha val="45000"/>
                </a:schemeClr>
              </a:gs>
              <a:gs pos="79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BADEA1-AE7F-C83A-45CF-FEDCEB3C54E2}"/>
              </a:ext>
            </a:extLst>
          </p:cNvPr>
          <p:cNvSpPr txBox="1"/>
          <p:nvPr/>
        </p:nvSpPr>
        <p:spPr>
          <a:xfrm>
            <a:off x="1364820" y="1463519"/>
            <a:ext cx="17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Drop ROE &lt;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66F3AEA-BE32-6161-592E-E79F909C806D}"/>
                  </a:ext>
                </a:extLst>
              </p:cNvPr>
              <p:cNvSpPr txBox="1"/>
              <p:nvPr/>
            </p:nvSpPr>
            <p:spPr>
              <a:xfrm>
                <a:off x="818571" y="5524565"/>
                <a:ext cx="86081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1775" lvl="2"/>
                <a:r>
                  <a:rPr lang="en-US" dirty="0"/>
                  <a:t>M/B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𝐼𝑛𝑡𝑒𝑟𝑐𝑒𝑝𝑡𝑠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           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   +      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𝑅𝑂𝐸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+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231775" lvl="2"/>
                <a:r>
                  <a:rPr lang="en-US" b="0" dirty="0"/>
                  <a:t>						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𝑂𝐹𝐹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+      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𝑅𝑂𝐸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𝑂𝐹𝐹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𝑅𝑂𝐸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66F3AEA-BE32-6161-592E-E79F909C8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71" y="5524565"/>
                <a:ext cx="8608163" cy="646331"/>
              </a:xfrm>
              <a:prstGeom prst="rect">
                <a:avLst/>
              </a:prstGeom>
              <a:blipFill>
                <a:blip r:embed="rId5"/>
                <a:stretch>
                  <a:fillRect t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4101DD-AD00-5C46-E48F-6A84CB9BFF34}"/>
              </a:ext>
            </a:extLst>
          </p:cNvPr>
          <p:cNvCxnSpPr>
            <a:cxnSpLocks/>
          </p:cNvCxnSpPr>
          <p:nvPr/>
        </p:nvCxnSpPr>
        <p:spPr>
          <a:xfrm flipV="1">
            <a:off x="3458959" y="3712314"/>
            <a:ext cx="2258352" cy="49552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18C137-888B-FA8F-50D6-203F9BACA379}"/>
              </a:ext>
            </a:extLst>
          </p:cNvPr>
          <p:cNvGrpSpPr/>
          <p:nvPr/>
        </p:nvGrpSpPr>
        <p:grpSpPr>
          <a:xfrm>
            <a:off x="5725026" y="637949"/>
            <a:ext cx="2435150" cy="3074365"/>
            <a:chOff x="5725026" y="637949"/>
            <a:chExt cx="2435150" cy="307436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47B19ED-E97E-8AA6-8C97-52F8D97F83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7671" y="1159248"/>
              <a:ext cx="1324839" cy="253556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281C280-3AE1-D6B9-17AD-541B78197C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5026" y="1720516"/>
              <a:ext cx="1935079" cy="1991798"/>
            </a:xfrm>
            <a:prstGeom prst="line">
              <a:avLst/>
            </a:prstGeom>
            <a:ln w="2857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3756BF-F590-A15F-F8C8-618BEE2E8D84}"/>
                </a:ext>
              </a:extLst>
            </p:cNvPr>
            <p:cNvSpPr txBox="1"/>
            <p:nvPr/>
          </p:nvSpPr>
          <p:spPr>
            <a:xfrm>
              <a:off x="6762991" y="637949"/>
              <a:ext cx="13971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Manager incentivized to take risks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B14DCA-1EF2-B008-CAF4-FA8CA361904D}"/>
                </a:ext>
              </a:extLst>
            </p:cNvPr>
            <p:cNvSpPr txBox="1"/>
            <p:nvPr/>
          </p:nvSpPr>
          <p:spPr>
            <a:xfrm>
              <a:off x="6657715" y="2652666"/>
              <a:ext cx="13971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6"/>
                  </a:solidFill>
                </a:rPr>
                <a:t>Manager NOT incentivized to take risks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A220144-A60C-676F-0F3D-F9CEEE134E12}"/>
              </a:ext>
            </a:extLst>
          </p:cNvPr>
          <p:cNvSpPr txBox="1"/>
          <p:nvPr/>
        </p:nvSpPr>
        <p:spPr>
          <a:xfrm>
            <a:off x="8245936" y="269335"/>
            <a:ext cx="3683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Splitting on Vega is more clearly splitting on myopia (or at least managerial incentives)</a:t>
            </a:r>
            <a:endParaRPr lang="en-US" sz="20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65CAFC-5AD4-C27B-B29A-7B4BDA8A21FE}"/>
              </a:ext>
            </a:extLst>
          </p:cNvPr>
          <p:cNvSpPr txBox="1"/>
          <p:nvPr/>
        </p:nvSpPr>
        <p:spPr>
          <a:xfrm>
            <a:off x="8245936" y="1530965"/>
            <a:ext cx="3683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Splitting on Vega seems to also split on ROE </a:t>
            </a:r>
            <a:r>
              <a:rPr lang="en-US" sz="1100" dirty="0"/>
              <a:t>(Table 1C)</a:t>
            </a:r>
            <a:endParaRPr lang="en-US" sz="20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F0C28A-E1EB-5B2B-E1AB-94B7D6CA7625}"/>
              </a:ext>
            </a:extLst>
          </p:cNvPr>
          <p:cNvSpPr txBox="1"/>
          <p:nvPr/>
        </p:nvSpPr>
        <p:spPr>
          <a:xfrm>
            <a:off x="8245936" y="2349273"/>
            <a:ext cx="3683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Does splitting on Vega also split on </a:t>
            </a:r>
            <a:r>
              <a:rPr lang="en-US" sz="2000" i="1" dirty="0"/>
              <a:t>OFF</a:t>
            </a:r>
            <a:r>
              <a:rPr lang="en-US" sz="2000" dirty="0"/>
              <a:t>?</a:t>
            </a:r>
            <a:endParaRPr lang="en-US" sz="2000" baseline="-250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2206CC-7067-8ABB-B979-B922B45865C3}"/>
              </a:ext>
            </a:extLst>
          </p:cNvPr>
          <p:cNvGrpSpPr/>
          <p:nvPr/>
        </p:nvGrpSpPr>
        <p:grpSpPr>
          <a:xfrm>
            <a:off x="5734051" y="4580844"/>
            <a:ext cx="2578107" cy="633269"/>
            <a:chOff x="5734051" y="4580844"/>
            <a:chExt cx="2578107" cy="633269"/>
          </a:xfrm>
        </p:grpSpPr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591A30ED-F094-A15E-34A1-4E740CF26BCE}"/>
                </a:ext>
              </a:extLst>
            </p:cNvPr>
            <p:cNvSpPr/>
            <p:nvPr/>
          </p:nvSpPr>
          <p:spPr>
            <a:xfrm rot="5400000">
              <a:off x="6206617" y="4424586"/>
              <a:ext cx="316960" cy="1262091"/>
            </a:xfrm>
            <a:prstGeom prst="leftBrac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50C22A16-10EA-2520-B564-A866CC2CD7D7}"/>
                </a:ext>
              </a:extLst>
            </p:cNvPr>
            <p:cNvSpPr/>
            <p:nvPr/>
          </p:nvSpPr>
          <p:spPr>
            <a:xfrm rot="5400000">
              <a:off x="7468708" y="4424587"/>
              <a:ext cx="316960" cy="1262091"/>
            </a:xfrm>
            <a:prstGeom prst="leftBrac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E82B56-DE0B-5C1E-C469-8244E5B1F1B1}"/>
                </a:ext>
              </a:extLst>
            </p:cNvPr>
            <p:cNvSpPr txBox="1"/>
            <p:nvPr/>
          </p:nvSpPr>
          <p:spPr>
            <a:xfrm>
              <a:off x="5869438" y="4586995"/>
              <a:ext cx="12311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</a:rPr>
                <a:t>Low Vega</a:t>
              </a:r>
              <a:endParaRPr lang="en-US" sz="1600" baseline="-25000" dirty="0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BEEBF54-E62C-23E8-2AFB-B2EB33E373D5}"/>
                </a:ext>
              </a:extLst>
            </p:cNvPr>
            <p:cNvSpPr txBox="1"/>
            <p:nvPr/>
          </p:nvSpPr>
          <p:spPr>
            <a:xfrm>
              <a:off x="7080965" y="4580844"/>
              <a:ext cx="12311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High Vega</a:t>
              </a:r>
              <a:endParaRPr lang="en-US" sz="1600" baseline="-25000" dirty="0">
                <a:solidFill>
                  <a:srgbClr val="00B0F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59CE1E4-D25B-6C09-8BCB-01CE9FA93D73}"/>
              </a:ext>
            </a:extLst>
          </p:cNvPr>
          <p:cNvSpPr txBox="1"/>
          <p:nvPr/>
        </p:nvSpPr>
        <p:spPr>
          <a:xfrm>
            <a:off x="8631802" y="4395431"/>
            <a:ext cx="2911639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Can the sample be balanced/matched by these characteristics?</a:t>
            </a:r>
          </a:p>
          <a:p>
            <a:pPr algn="ctr"/>
            <a:endParaRPr lang="en-US" sz="2000" baseline="-25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2A8703-CC88-7AE5-252A-2219FAD19371}"/>
              </a:ext>
            </a:extLst>
          </p:cNvPr>
          <p:cNvSpPr txBox="1"/>
          <p:nvPr/>
        </p:nvSpPr>
        <p:spPr>
          <a:xfrm>
            <a:off x="8460351" y="3179590"/>
            <a:ext cx="3170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Interpretation is challenging because Vega is conflated with ROE and </a:t>
            </a:r>
            <a:r>
              <a:rPr lang="en-US" sz="2000" i="1" dirty="0"/>
              <a:t>OFF</a:t>
            </a:r>
            <a:endParaRPr lang="en-US" sz="2000" i="1" baseline="-25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4BE55E-922E-EEB1-1452-D9277A7BC37F}"/>
              </a:ext>
            </a:extLst>
          </p:cNvPr>
          <p:cNvSpPr/>
          <p:nvPr/>
        </p:nvSpPr>
        <p:spPr>
          <a:xfrm>
            <a:off x="8373978" y="3163908"/>
            <a:ext cx="3442015" cy="109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6866FE0-61E3-1EFB-287F-676AE72DF883}"/>
              </a:ext>
            </a:extLst>
          </p:cNvPr>
          <p:cNvGrpSpPr/>
          <p:nvPr/>
        </p:nvGrpSpPr>
        <p:grpSpPr>
          <a:xfrm>
            <a:off x="1425742" y="1039963"/>
            <a:ext cx="5847836" cy="2903806"/>
            <a:chOff x="1425742" y="1039963"/>
            <a:chExt cx="5847836" cy="2903806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7E49D5-7F65-B406-E677-ED659BC68B80}"/>
                </a:ext>
              </a:extLst>
            </p:cNvPr>
            <p:cNvSpPr/>
            <p:nvPr/>
          </p:nvSpPr>
          <p:spPr>
            <a:xfrm>
              <a:off x="1425742" y="1039963"/>
              <a:ext cx="5847836" cy="2903806"/>
            </a:xfrm>
            <a:custGeom>
              <a:avLst/>
              <a:gdLst>
                <a:gd name="connsiteX0" fmla="*/ 0 w 5814344"/>
                <a:gd name="connsiteY0" fmla="*/ 3320475 h 3359393"/>
                <a:gd name="connsiteX1" fmla="*/ 2544679 w 5814344"/>
                <a:gd name="connsiteY1" fmla="*/ 3284380 h 3359393"/>
                <a:gd name="connsiteX2" fmla="*/ 4590048 w 5814344"/>
                <a:gd name="connsiteY2" fmla="*/ 2640691 h 3359393"/>
                <a:gd name="connsiteX3" fmla="*/ 5672890 w 5814344"/>
                <a:gd name="connsiteY3" fmla="*/ 330628 h 3359393"/>
                <a:gd name="connsiteX4" fmla="*/ 5769143 w 5814344"/>
                <a:gd name="connsiteY4" fmla="*/ 65933 h 3359393"/>
                <a:gd name="connsiteX0" fmla="*/ 0 w 5850365"/>
                <a:gd name="connsiteY0" fmla="*/ 3494446 h 3533364"/>
                <a:gd name="connsiteX1" fmla="*/ 2544679 w 5850365"/>
                <a:gd name="connsiteY1" fmla="*/ 3458351 h 3533364"/>
                <a:gd name="connsiteX2" fmla="*/ 4590048 w 5850365"/>
                <a:gd name="connsiteY2" fmla="*/ 2814662 h 3533364"/>
                <a:gd name="connsiteX3" fmla="*/ 5672890 w 5850365"/>
                <a:gd name="connsiteY3" fmla="*/ 504599 h 3533364"/>
                <a:gd name="connsiteX4" fmla="*/ 5823428 w 5850365"/>
                <a:gd name="connsiteY4" fmla="*/ 22857 h 3533364"/>
                <a:gd name="connsiteX0" fmla="*/ 0 w 5868629"/>
                <a:gd name="connsiteY0" fmla="*/ 3491517 h 3530435"/>
                <a:gd name="connsiteX1" fmla="*/ 2544679 w 5868629"/>
                <a:gd name="connsiteY1" fmla="*/ 3455422 h 3530435"/>
                <a:gd name="connsiteX2" fmla="*/ 4590048 w 5868629"/>
                <a:gd name="connsiteY2" fmla="*/ 2811733 h 3530435"/>
                <a:gd name="connsiteX3" fmla="*/ 5727174 w 5868629"/>
                <a:gd name="connsiteY3" fmla="*/ 538878 h 3530435"/>
                <a:gd name="connsiteX4" fmla="*/ 5823428 w 5868629"/>
                <a:gd name="connsiteY4" fmla="*/ 19928 h 3530435"/>
                <a:gd name="connsiteX0" fmla="*/ 0 w 5923538"/>
                <a:gd name="connsiteY0" fmla="*/ 3591432 h 3630350"/>
                <a:gd name="connsiteX1" fmla="*/ 2544679 w 5923538"/>
                <a:gd name="connsiteY1" fmla="*/ 3555337 h 3630350"/>
                <a:gd name="connsiteX2" fmla="*/ 4590048 w 5923538"/>
                <a:gd name="connsiteY2" fmla="*/ 2911648 h 3630350"/>
                <a:gd name="connsiteX3" fmla="*/ 5727174 w 5923538"/>
                <a:gd name="connsiteY3" fmla="*/ 638793 h 3630350"/>
                <a:gd name="connsiteX4" fmla="*/ 5901837 w 5923538"/>
                <a:gd name="connsiteY4" fmla="*/ 14421 h 3630350"/>
                <a:gd name="connsiteX0" fmla="*/ 0 w 5941632"/>
                <a:gd name="connsiteY0" fmla="*/ 3659648 h 3677701"/>
                <a:gd name="connsiteX1" fmla="*/ 2562773 w 5941632"/>
                <a:gd name="connsiteY1" fmla="*/ 3555337 h 3677701"/>
                <a:gd name="connsiteX2" fmla="*/ 4608142 w 5941632"/>
                <a:gd name="connsiteY2" fmla="*/ 2911648 h 3677701"/>
                <a:gd name="connsiteX3" fmla="*/ 5745268 w 5941632"/>
                <a:gd name="connsiteY3" fmla="*/ 638793 h 3677701"/>
                <a:gd name="connsiteX4" fmla="*/ 5919931 w 5941632"/>
                <a:gd name="connsiteY4" fmla="*/ 14421 h 3677701"/>
                <a:gd name="connsiteX0" fmla="*/ 0 w 5941632"/>
                <a:gd name="connsiteY0" fmla="*/ 3659648 h 3691180"/>
                <a:gd name="connsiteX1" fmla="*/ 2592931 w 5941632"/>
                <a:gd name="connsiteY1" fmla="*/ 3598747 h 3691180"/>
                <a:gd name="connsiteX2" fmla="*/ 4608142 w 5941632"/>
                <a:gd name="connsiteY2" fmla="*/ 2911648 h 3691180"/>
                <a:gd name="connsiteX3" fmla="*/ 5745268 w 5941632"/>
                <a:gd name="connsiteY3" fmla="*/ 638793 h 3691180"/>
                <a:gd name="connsiteX4" fmla="*/ 5919931 w 5941632"/>
                <a:gd name="connsiteY4" fmla="*/ 14421 h 3691180"/>
                <a:gd name="connsiteX0" fmla="*/ 0 w 5988548"/>
                <a:gd name="connsiteY0" fmla="*/ 3731643 h 3763175"/>
                <a:gd name="connsiteX1" fmla="*/ 2592931 w 5988548"/>
                <a:gd name="connsiteY1" fmla="*/ 3670742 h 3763175"/>
                <a:gd name="connsiteX2" fmla="*/ 4608142 w 5988548"/>
                <a:gd name="connsiteY2" fmla="*/ 2983643 h 3763175"/>
                <a:gd name="connsiteX3" fmla="*/ 5745268 w 5988548"/>
                <a:gd name="connsiteY3" fmla="*/ 710788 h 3763175"/>
                <a:gd name="connsiteX4" fmla="*/ 5974215 w 5988548"/>
                <a:gd name="connsiteY4" fmla="*/ 12000 h 3763175"/>
                <a:gd name="connsiteX0" fmla="*/ 0 w 5982896"/>
                <a:gd name="connsiteY0" fmla="*/ 3724614 h 3756146"/>
                <a:gd name="connsiteX1" fmla="*/ 2592931 w 5982896"/>
                <a:gd name="connsiteY1" fmla="*/ 3663713 h 3756146"/>
                <a:gd name="connsiteX2" fmla="*/ 4608142 w 5982896"/>
                <a:gd name="connsiteY2" fmla="*/ 2976614 h 3756146"/>
                <a:gd name="connsiteX3" fmla="*/ 5652948 w 5982896"/>
                <a:gd name="connsiteY3" fmla="*/ 1310721 h 3756146"/>
                <a:gd name="connsiteX4" fmla="*/ 5974215 w 5982896"/>
                <a:gd name="connsiteY4" fmla="*/ 4971 h 3756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2896" h="3756146">
                  <a:moveTo>
                    <a:pt x="0" y="3724614"/>
                  </a:moveTo>
                  <a:cubicBezTo>
                    <a:pt x="889835" y="3763215"/>
                    <a:pt x="1824907" y="3788380"/>
                    <a:pt x="2592931" y="3663713"/>
                  </a:cubicBezTo>
                  <a:cubicBezTo>
                    <a:pt x="3360955" y="3539046"/>
                    <a:pt x="4098139" y="3368779"/>
                    <a:pt x="4608142" y="2976614"/>
                  </a:cubicBezTo>
                  <a:cubicBezTo>
                    <a:pt x="5118145" y="2584449"/>
                    <a:pt x="5456432" y="1739847"/>
                    <a:pt x="5652948" y="1310721"/>
                  </a:cubicBezTo>
                  <a:cubicBezTo>
                    <a:pt x="5849464" y="881595"/>
                    <a:pt x="6024346" y="-77245"/>
                    <a:pt x="5974215" y="4971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6F28BC4-3DB2-3721-AE93-C702D2BBA019}"/>
                </a:ext>
              </a:extLst>
            </p:cNvPr>
            <p:cNvSpPr txBox="1"/>
            <p:nvPr/>
          </p:nvSpPr>
          <p:spPr>
            <a:xfrm>
              <a:off x="3526042" y="3436331"/>
              <a:ext cx="1116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</a:rPr>
                <a:t>Truth</a:t>
              </a:r>
              <a:endParaRPr lang="en-US" sz="2000" baseline="-250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89015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5" grpId="0"/>
      <p:bldP spid="41" grpId="0"/>
      <p:bldP spid="42" grpId="0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B86A3A-EFA4-B2AE-0A20-BC3E1F9F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EA95B-3617-0F8E-5595-2138C35E728A}"/>
              </a:ext>
            </a:extLst>
          </p:cNvPr>
          <p:cNvSpPr txBox="1"/>
          <p:nvPr/>
        </p:nvSpPr>
        <p:spPr>
          <a:xfrm>
            <a:off x="565484" y="377057"/>
            <a:ext cx="7261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Some other points of confusion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6B796-D710-2664-FDB0-28354250A7F5}"/>
              </a:ext>
            </a:extLst>
          </p:cNvPr>
          <p:cNvSpPr txBox="1"/>
          <p:nvPr/>
        </p:nvSpPr>
        <p:spPr>
          <a:xfrm>
            <a:off x="4196012" y="5150519"/>
            <a:ext cx="7539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paper depends heavily on market efficiency for the tests to be interpretable. Is this a reasonable assumption considering Rao et al. (2018) and Barinov et al. (2022)?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E371D7-E327-01DB-3AE1-D7DF083CA537}"/>
              </a:ext>
            </a:extLst>
          </p:cNvPr>
          <p:cNvSpPr txBox="1"/>
          <p:nvPr/>
        </p:nvSpPr>
        <p:spPr>
          <a:xfrm>
            <a:off x="4196012" y="3988071"/>
            <a:ext cx="7539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Not clear on how this is necessary – results are consistent either way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Perhaps relegate to a robustness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35C86F-FC59-4016-0EEE-AE95893B1C1F}"/>
              </a:ext>
            </a:extLst>
          </p:cNvPr>
          <p:cNvSpPr txBox="1"/>
          <p:nvPr/>
        </p:nvSpPr>
        <p:spPr>
          <a:xfrm>
            <a:off x="4196012" y="1286739"/>
            <a:ext cx="75394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Lee et al. (2021): High </a:t>
            </a:r>
            <a:r>
              <a:rPr lang="en-US" sz="2000" i="1" dirty="0"/>
              <a:t>q</a:t>
            </a:r>
            <a:r>
              <a:rPr lang="en-US" sz="2000" dirty="0"/>
              <a:t> industries no longer draw investment.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q </a:t>
            </a:r>
            <a:r>
              <a:rPr lang="en-US" sz="2000" dirty="0"/>
              <a:t>= (BV of liabilities + MVE) / AT.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Peters &amp; Taylor (2017): Total-</a:t>
            </a:r>
            <a:r>
              <a:rPr lang="en-US" sz="2000" i="1" dirty="0"/>
              <a:t>q</a:t>
            </a:r>
            <a:r>
              <a:rPr lang="en-US" sz="2000" dirty="0"/>
              <a:t> works better than traditional-</a:t>
            </a:r>
            <a:r>
              <a:rPr lang="en-US" sz="2000" i="1" dirty="0"/>
              <a:t>q</a:t>
            </a:r>
            <a:r>
              <a:rPr lang="en-US" sz="2000" dirty="0"/>
              <a:t> for future investment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q</a:t>
            </a:r>
            <a:r>
              <a:rPr lang="en-US" sz="2000" dirty="0"/>
              <a:t> = (Debt + MVE) / (PPE &amp; Intangibles)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Zhang 2014, q is profitability. Where would total-</a:t>
            </a:r>
            <a:r>
              <a:rPr lang="en-US" sz="2000" i="1" dirty="0"/>
              <a:t>q</a:t>
            </a:r>
            <a:r>
              <a:rPr lang="en-US" sz="2000" dirty="0"/>
              <a:t> as in Peters &amp; Taylor fit into the model?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2969F0-BBCA-1C33-E48A-468A0DDA790F}"/>
              </a:ext>
            </a:extLst>
          </p:cNvPr>
          <p:cNvSpPr txBox="1"/>
          <p:nvPr/>
        </p:nvSpPr>
        <p:spPr>
          <a:xfrm>
            <a:off x="1975324" y="2117735"/>
            <a:ext cx="1760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i="1" dirty="0"/>
              <a:t>q</a:t>
            </a:r>
            <a:r>
              <a:rPr lang="en-US" sz="3200" dirty="0"/>
              <a:t>-Theory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70BCB-C887-5630-67E8-DA007C74DC7E}"/>
              </a:ext>
            </a:extLst>
          </p:cNvPr>
          <p:cNvSpPr txBox="1"/>
          <p:nvPr/>
        </p:nvSpPr>
        <p:spPr>
          <a:xfrm>
            <a:off x="1748901" y="4049626"/>
            <a:ext cx="1987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SFAS 123R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CD8975-7725-7C33-DD6D-8A6451B3FE12}"/>
              </a:ext>
            </a:extLst>
          </p:cNvPr>
          <p:cNvSpPr txBox="1"/>
          <p:nvPr/>
        </p:nvSpPr>
        <p:spPr>
          <a:xfrm>
            <a:off x="644427" y="5365962"/>
            <a:ext cx="3091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Market Efficiency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CFF7C7-128A-5885-1788-48CC83CA569D}"/>
              </a:ext>
            </a:extLst>
          </p:cNvPr>
          <p:cNvCxnSpPr>
            <a:cxnSpLocks/>
          </p:cNvCxnSpPr>
          <p:nvPr/>
        </p:nvCxnSpPr>
        <p:spPr>
          <a:xfrm>
            <a:off x="2639913" y="4984900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1E18BC-8E7A-9E0E-ADD4-AC5DD54B196E}"/>
              </a:ext>
            </a:extLst>
          </p:cNvPr>
          <p:cNvCxnSpPr>
            <a:cxnSpLocks/>
          </p:cNvCxnSpPr>
          <p:nvPr/>
        </p:nvCxnSpPr>
        <p:spPr>
          <a:xfrm>
            <a:off x="2552827" y="3722157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06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A0BC0A-39A0-41EC-D0C5-FB208965F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FBD98A-448B-E106-F034-416F25EFDD2E}"/>
              </a:ext>
            </a:extLst>
          </p:cNvPr>
          <p:cNvSpPr txBox="1"/>
          <p:nvPr/>
        </p:nvSpPr>
        <p:spPr>
          <a:xfrm>
            <a:off x="4614109" y="-4404071"/>
            <a:ext cx="17094290" cy="4555093"/>
          </a:xfrm>
          <a:prstGeom prst="rect">
            <a:avLst/>
          </a:prstGeom>
          <a:noFill/>
          <a:effectLst>
            <a:softEdge rad="1270000"/>
          </a:effectLst>
        </p:spPr>
        <p:txBody>
          <a:bodyPr wrap="square" rtlCol="0">
            <a:spAutoFit/>
          </a:bodyPr>
          <a:lstStyle/>
          <a:p>
            <a:r>
              <a:rPr lang="en-US" sz="29000" dirty="0">
                <a:solidFill>
                  <a:schemeClr val="bg1"/>
                </a:solidFill>
                <a:effectLst>
                  <a:outerShdw blurRad="38100" dist="2540000" dir="7680000" sx="124000" sy="124000" algn="ctr" rotWithShape="0">
                    <a:schemeClr val="tx1"/>
                  </a:outerShdw>
                </a:effectLst>
                <a:latin typeface="+mj-lt"/>
              </a:rPr>
              <a:t>Thanks</a:t>
            </a:r>
            <a:endParaRPr lang="en-US" sz="29000" dirty="0">
              <a:solidFill>
                <a:schemeClr val="bg1"/>
              </a:solidFill>
              <a:effectLst>
                <a:outerShdw blurRad="38100" dist="2540000" dir="7680000" sx="124000" sy="124000" algn="ctr" rotWithShape="0">
                  <a:schemeClr val="tx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1663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1D6103-0433-F381-453C-5DFDEE7B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9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3025</TotalTime>
  <Words>624</Words>
  <Application>Microsoft Macintosh PowerPoint</Application>
  <PresentationFormat>Widescreen</PresentationFormat>
  <Paragraphs>101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 Math</vt:lpstr>
      <vt:lpstr>Palatino</vt:lpstr>
      <vt:lpstr>Wingdings</vt:lpstr>
      <vt:lpstr>Office Theme</vt:lpstr>
      <vt:lpstr>Discussion:  Managerial      and the effect of investment growth on equity value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13</cp:revision>
  <dcterms:created xsi:type="dcterms:W3CDTF">2023-10-30T17:15:01Z</dcterms:created>
  <dcterms:modified xsi:type="dcterms:W3CDTF">2024-01-19T18:17:44Z</dcterms:modified>
</cp:coreProperties>
</file>