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/>
    <p:restoredTop sz="94709"/>
  </p:normalViewPr>
  <p:slideViewPr>
    <p:cSldViewPr snapToGrid="0">
      <p:cViewPr varScale="1">
        <p:scale>
          <a:sx n="120" d="100"/>
          <a:sy n="120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6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9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2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31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1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9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3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6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4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04BEEFE-E98E-6C47-B09B-6469C2579DEE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EDC49CE-E355-E544-BC84-33F649736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98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D655-D3C9-64BF-F2AB-CA7EE9DBF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497" y="945382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Discussion: </a:t>
            </a:r>
            <a:br>
              <a:rPr lang="en-US" dirty="0"/>
            </a:br>
            <a:r>
              <a:rPr lang="en-US" dirty="0"/>
              <a:t>Semantic progression in firm disclosure: The role of accounting conservatism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B44C2-02A7-BB6B-4F67-B63F99D94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9736" y="4907756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Vivek Raval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AAA Annual Meeting 2024</a:t>
            </a:r>
          </a:p>
        </p:txBody>
      </p:sp>
    </p:spTree>
    <p:extLst>
      <p:ext uri="{BB962C8B-B14F-4D97-AF65-F5344CB8AC3E}">
        <p14:creationId xmlns:p14="http://schemas.microsoft.com/office/powerpoint/2010/main" val="661549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The way some folks learned to deliver bad news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FC3E6C8-5437-231C-B9B8-8A01919A773D}"/>
              </a:ext>
            </a:extLst>
          </p:cNvPr>
          <p:cNvGrpSpPr/>
          <p:nvPr/>
        </p:nvGrpSpPr>
        <p:grpSpPr>
          <a:xfrm>
            <a:off x="4130937" y="1225550"/>
            <a:ext cx="7778942" cy="3441699"/>
            <a:chOff x="6156779" y="1061884"/>
            <a:chExt cx="5626100" cy="2489200"/>
          </a:xfrm>
          <a:effectLst>
            <a:outerShdw blurRad="50800" dist="50800" dir="5400000" algn="ctr" rotWithShape="0">
              <a:srgbClr val="000000"/>
            </a:outerShdw>
          </a:effectLst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898520-6CDA-150B-509D-4590FFECC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56779" y="1061884"/>
              <a:ext cx="5626100" cy="2489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  <a:softEdge rad="35030"/>
            </a:effectLst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589C5B1-CE86-5ADE-8FD0-B9DAB0F1BECD}"/>
                </a:ext>
              </a:extLst>
            </p:cNvPr>
            <p:cNvCxnSpPr>
              <a:cxnSpLocks/>
            </p:cNvCxnSpPr>
            <p:nvPr/>
          </p:nvCxnSpPr>
          <p:spPr>
            <a:xfrm>
              <a:off x="8629650" y="2444750"/>
              <a:ext cx="2819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F6A7E54-5038-C3F9-AE34-99787415CEC1}"/>
                </a:ext>
              </a:extLst>
            </p:cNvPr>
            <p:cNvCxnSpPr>
              <a:cxnSpLocks/>
            </p:cNvCxnSpPr>
            <p:nvPr/>
          </p:nvCxnSpPr>
          <p:spPr>
            <a:xfrm>
              <a:off x="6248400" y="2660650"/>
              <a:ext cx="2819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News Sandwich (@NewsSandwich) / X">
            <a:extLst>
              <a:ext uri="{FF2B5EF4-FFF2-40B4-BE49-F238E27FC236}">
                <a16:creationId xmlns:a16="http://schemas.microsoft.com/office/drawing/2014/main" id="{4917AF94-212B-2812-94B9-5F7384F41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52" y="1180863"/>
            <a:ext cx="2203449" cy="2203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ED6663-1394-097B-AB39-A281A012624B}"/>
              </a:ext>
            </a:extLst>
          </p:cNvPr>
          <p:cNvSpPr txBox="1"/>
          <p:nvPr/>
        </p:nvSpPr>
        <p:spPr>
          <a:xfrm>
            <a:off x="666751" y="3479722"/>
            <a:ext cx="306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generally ineffective way to deliver bad news.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841380-0494-AB8D-C1DD-A1D494ABED31}"/>
              </a:ext>
            </a:extLst>
          </p:cNvPr>
          <p:cNvSpPr txBox="1"/>
          <p:nvPr/>
        </p:nvSpPr>
        <p:spPr>
          <a:xfrm>
            <a:off x="666751" y="4375692"/>
            <a:ext cx="3060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Unless you want your audience to not figure out what is really going on until later.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A32638-9820-5B6D-E30B-87C6AC4BE5B5}"/>
              </a:ext>
            </a:extLst>
          </p:cNvPr>
          <p:cNvSpPr txBox="1"/>
          <p:nvPr/>
        </p:nvSpPr>
        <p:spPr>
          <a:xfrm>
            <a:off x="3123062" y="5632512"/>
            <a:ext cx="6376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may be an example of the type of obfuscation picked up by the measure of circuitousness.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57BEA-4608-E8B6-416A-EBCE2C6A42DC}"/>
              </a:ext>
            </a:extLst>
          </p:cNvPr>
          <p:cNvSpPr txBox="1"/>
          <p:nvPr/>
        </p:nvSpPr>
        <p:spPr>
          <a:xfrm>
            <a:off x="9645046" y="4682545"/>
            <a:ext cx="23455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fullfocus.co</a:t>
            </a:r>
            <a:r>
              <a:rPr lang="en-US" sz="1100" dirty="0"/>
              <a:t>/deliver-bad-news/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FF57480-8972-D9DD-5E15-87887F9B81EE}"/>
              </a:ext>
            </a:extLst>
          </p:cNvPr>
          <p:cNvSpPr/>
          <p:nvPr/>
        </p:nvSpPr>
        <p:spPr>
          <a:xfrm>
            <a:off x="3095354" y="5532582"/>
            <a:ext cx="6521984" cy="1025236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72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The state of the art: Circuitousness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A43B6-32B1-5D5B-8B89-A117A9214F38}"/>
              </a:ext>
            </a:extLst>
          </p:cNvPr>
          <p:cNvSpPr txBox="1"/>
          <p:nvPr/>
        </p:nvSpPr>
        <p:spPr>
          <a:xfrm>
            <a:off x="958850" y="1403350"/>
            <a:ext cx="342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Guest &amp; Yan, 2023 (working paper):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1819F1-CA37-9152-A62B-8427699F9368}"/>
              </a:ext>
            </a:extLst>
          </p:cNvPr>
          <p:cNvSpPr txBox="1"/>
          <p:nvPr/>
        </p:nvSpPr>
        <p:spPr>
          <a:xfrm>
            <a:off x="958850" y="1930400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Circuitousness is bad: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E7B565-F5ED-3B17-BFD7-F6DD25175F74}"/>
              </a:ext>
            </a:extLst>
          </p:cNvPr>
          <p:cNvSpPr txBox="1"/>
          <p:nvPr/>
        </p:nvSpPr>
        <p:spPr>
          <a:xfrm>
            <a:off x="3702050" y="1930400"/>
            <a:ext cx="3219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Associated with: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current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stock returns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 persistent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Analyst forecast error</a:t>
            </a:r>
          </a:p>
          <a:p>
            <a:endParaRPr lang="en-US" dirty="0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E1F834C8-48AE-3241-6422-6328F4D6F8AF}"/>
              </a:ext>
            </a:extLst>
          </p:cNvPr>
          <p:cNvSpPr/>
          <p:nvPr/>
        </p:nvSpPr>
        <p:spPr>
          <a:xfrm>
            <a:off x="6388100" y="2311400"/>
            <a:ext cx="292100" cy="75565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3FD5D2-2458-9FC2-8560-ED34F59F666E}"/>
              </a:ext>
            </a:extLst>
          </p:cNvPr>
          <p:cNvSpPr txBox="1"/>
          <p:nvPr/>
        </p:nvSpPr>
        <p:spPr>
          <a:xfrm>
            <a:off x="6756400" y="2504808"/>
            <a:ext cx="4686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Concentrated in firms with weak oversight: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CEO ownership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CEO tenure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board ownership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board tenure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analyst following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media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Fewer 8Ks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Fewer management forecasts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real earnings management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EBAB7-F165-15E4-D46C-BE4786571C5C}"/>
              </a:ext>
            </a:extLst>
          </p:cNvPr>
          <p:cNvSpPr txBox="1"/>
          <p:nvPr/>
        </p:nvSpPr>
        <p:spPr>
          <a:xfrm>
            <a:off x="958850" y="3626703"/>
            <a:ext cx="1202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paper: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447C95-53D2-A68F-2D93-047A2543E884}"/>
              </a:ext>
            </a:extLst>
          </p:cNvPr>
          <p:cNvSpPr txBox="1"/>
          <p:nvPr/>
        </p:nvSpPr>
        <p:spPr>
          <a:xfrm>
            <a:off x="3702050" y="362773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liquidity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58BAA1-1726-FBAE-A2CB-D4F31A3C6F29}"/>
              </a:ext>
            </a:extLst>
          </p:cNvPr>
          <p:cNvSpPr txBox="1"/>
          <p:nvPr/>
        </p:nvSpPr>
        <p:spPr>
          <a:xfrm>
            <a:off x="5474368" y="5756872"/>
            <a:ext cx="148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Circuitousness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479291-56CF-1224-0681-58FBD540F0E2}"/>
              </a:ext>
            </a:extLst>
          </p:cNvPr>
          <p:cNvSpPr txBox="1"/>
          <p:nvPr/>
        </p:nvSpPr>
        <p:spPr>
          <a:xfrm>
            <a:off x="1186843" y="5756872"/>
            <a:ext cx="264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Weak oversight + bad news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CF54413-C53F-B658-5541-76D1E2DFB517}"/>
              </a:ext>
            </a:extLst>
          </p:cNvPr>
          <p:cNvCxnSpPr>
            <a:cxnSpLocks/>
          </p:cNvCxnSpPr>
          <p:nvPr/>
        </p:nvCxnSpPr>
        <p:spPr>
          <a:xfrm>
            <a:off x="3842008" y="5941538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61B98B0-9844-0A05-5DC5-E9DB451BB47B}"/>
              </a:ext>
            </a:extLst>
          </p:cNvPr>
          <p:cNvSpPr txBox="1"/>
          <p:nvPr/>
        </p:nvSpPr>
        <p:spPr>
          <a:xfrm>
            <a:off x="8604918" y="5756872"/>
            <a:ext cx="889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Opacity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78AE2F6-B089-E67C-9460-D983674A7EC7}"/>
              </a:ext>
            </a:extLst>
          </p:cNvPr>
          <p:cNvCxnSpPr>
            <a:cxnSpLocks/>
          </p:cNvCxnSpPr>
          <p:nvPr/>
        </p:nvCxnSpPr>
        <p:spPr>
          <a:xfrm>
            <a:off x="6972558" y="5941538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43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uiExpand="1"/>
      <p:bldP spid="15" grpId="0"/>
      <p:bldP spid="16" grpId="0"/>
      <p:bldP spid="30" grpId="0"/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Conservatism is good. Can it help?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A43B6-32B1-5D5B-8B89-A117A9214F38}"/>
              </a:ext>
            </a:extLst>
          </p:cNvPr>
          <p:cNvSpPr txBox="1"/>
          <p:nvPr/>
        </p:nvSpPr>
        <p:spPr>
          <a:xfrm>
            <a:off x="908050" y="1174750"/>
            <a:ext cx="398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is nothing better than conservatism: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3FD5D2-2458-9FC2-8560-ED34F59F666E}"/>
              </a:ext>
            </a:extLst>
          </p:cNvPr>
          <p:cNvSpPr txBox="1"/>
          <p:nvPr/>
        </p:nvSpPr>
        <p:spPr>
          <a:xfrm>
            <a:off x="908050" y="1569482"/>
            <a:ext cx="6578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 agency costs </a:t>
            </a:r>
            <a:r>
              <a:rPr lang="en-US" baseline="30000" dirty="0"/>
              <a:t>(Jensen &amp; </a:t>
            </a:r>
            <a:r>
              <a:rPr lang="en-US" baseline="30000" dirty="0" err="1"/>
              <a:t>Meckling</a:t>
            </a:r>
            <a:r>
              <a:rPr lang="en-US" baseline="30000" dirty="0"/>
              <a:t> 1976)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Improves information asymmetry in debt markets </a:t>
            </a:r>
            <a:r>
              <a:rPr lang="en-US" baseline="30000" dirty="0"/>
              <a:t>(Watts, 2003)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Private debt </a:t>
            </a:r>
            <a:r>
              <a:rPr lang="en-US" baseline="30000" dirty="0"/>
              <a:t>(Beatty et al., 2008)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Public debt </a:t>
            </a:r>
            <a:r>
              <a:rPr lang="en-US" baseline="30000" dirty="0"/>
              <a:t>(Nikolaev, 2010)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Syndicated debt </a:t>
            </a:r>
            <a:r>
              <a:rPr lang="en-US" baseline="30000" dirty="0"/>
              <a:t>(Ball et al, 2008)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Improves information asymmetry in equity markets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conflicts with debt issuers </a:t>
            </a:r>
            <a:r>
              <a:rPr lang="en-US" baseline="30000" dirty="0"/>
              <a:t>(Watts, 2003)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manipulation </a:t>
            </a:r>
            <a:r>
              <a:rPr lang="en-US" baseline="30000" dirty="0"/>
              <a:t>(LaFond and Watts, 2008)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SEO cost </a:t>
            </a:r>
            <a:r>
              <a:rPr lang="en-US" baseline="30000" dirty="0"/>
              <a:t>(Kim et al., 2013)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More efficient investment </a:t>
            </a:r>
            <a:r>
              <a:rPr lang="en-US" baseline="30000" dirty="0"/>
              <a:t>(Louis et al., 2012)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Better financial crisis outcomes</a:t>
            </a:r>
            <a:r>
              <a:rPr lang="en-US" baseline="30000" dirty="0"/>
              <a:t> (Francis et al., 2013; Balakrishnan et al., 2016)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Lower cost of equity </a:t>
            </a:r>
            <a:r>
              <a:rPr lang="en-US" baseline="30000" dirty="0"/>
              <a:t>(García Lara et al., 2011)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Demand for it is increasing </a:t>
            </a:r>
            <a:r>
              <a:rPr lang="en-US" baseline="30000" dirty="0"/>
              <a:t>(Beaver et al. 2012)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Improves the 10K 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upward tone management </a:t>
            </a:r>
            <a:r>
              <a:rPr lang="en-US" baseline="30000" dirty="0"/>
              <a:t>(</a:t>
            </a:r>
            <a:r>
              <a:rPr lang="en-US" baseline="30000" dirty="0" err="1"/>
              <a:t>D’Augusta</a:t>
            </a:r>
            <a:r>
              <a:rPr lang="en-US" baseline="30000" dirty="0"/>
              <a:t> &amp; DeAngelis [D&amp;D], 2020)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circuitousness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C0DEF6-1FE5-612D-DBD0-17D10801EDBD}"/>
              </a:ext>
            </a:extLst>
          </p:cNvPr>
          <p:cNvSpPr txBox="1"/>
          <p:nvPr/>
        </p:nvSpPr>
        <p:spPr>
          <a:xfrm>
            <a:off x="7934586" y="1185718"/>
            <a:ext cx="3906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Sources of conservatism: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 internal controls </a:t>
            </a:r>
            <a:r>
              <a:rPr lang="en-US" baseline="30000" dirty="0"/>
              <a:t>(Goh &amp; Li, 2011)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CEO involvement </a:t>
            </a:r>
            <a:r>
              <a:rPr lang="en-US" baseline="30000" dirty="0"/>
              <a:t>(García Lara et al.,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Board composition</a:t>
            </a:r>
            <a:r>
              <a:rPr lang="en-US" baseline="30000" dirty="0"/>
              <a:t> (García Lara et al., 2009)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Board effectiveness</a:t>
            </a:r>
            <a:r>
              <a:rPr lang="en-US" baseline="30000" dirty="0"/>
              <a:t> (García Lara et al., 2009)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Board governance</a:t>
            </a:r>
            <a:r>
              <a:rPr lang="en-US" baseline="30000" dirty="0"/>
              <a:t> (Caskey &amp; Laux, 2016)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28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So here is where we stand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A43B6-32B1-5D5B-8B89-A117A9214F38}"/>
              </a:ext>
            </a:extLst>
          </p:cNvPr>
          <p:cNvSpPr txBox="1"/>
          <p:nvPr/>
        </p:nvSpPr>
        <p:spPr>
          <a:xfrm>
            <a:off x="4784646" y="2095414"/>
            <a:ext cx="181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conservatism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B24254-1677-F48A-3AB9-07DF4401F403}"/>
              </a:ext>
            </a:extLst>
          </p:cNvPr>
          <p:cNvSpPr txBox="1"/>
          <p:nvPr/>
        </p:nvSpPr>
        <p:spPr>
          <a:xfrm>
            <a:off x="4943508" y="1397158"/>
            <a:ext cx="148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Circuitousness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D34A9F-3134-EED0-80A5-54184AEA0E16}"/>
              </a:ext>
            </a:extLst>
          </p:cNvPr>
          <p:cNvSpPr txBox="1"/>
          <p:nvPr/>
        </p:nvSpPr>
        <p:spPr>
          <a:xfrm>
            <a:off x="655983" y="1397158"/>
            <a:ext cx="264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Weak oversight + bad news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B82BD5C-2477-A27D-1B97-CD1341B3F38F}"/>
              </a:ext>
            </a:extLst>
          </p:cNvPr>
          <p:cNvCxnSpPr>
            <a:cxnSpLocks/>
          </p:cNvCxnSpPr>
          <p:nvPr/>
        </p:nvCxnSpPr>
        <p:spPr>
          <a:xfrm>
            <a:off x="3311148" y="1581824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E5E3C75-B94C-638C-A645-EF1CC76C1DF3}"/>
              </a:ext>
            </a:extLst>
          </p:cNvPr>
          <p:cNvSpPr txBox="1"/>
          <p:nvPr/>
        </p:nvSpPr>
        <p:spPr>
          <a:xfrm>
            <a:off x="8096918" y="1397158"/>
            <a:ext cx="889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Opacity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06658E-FD9E-0F7C-0C8F-3EAEB766A1E2}"/>
              </a:ext>
            </a:extLst>
          </p:cNvPr>
          <p:cNvCxnSpPr>
            <a:cxnSpLocks/>
          </p:cNvCxnSpPr>
          <p:nvPr/>
        </p:nvCxnSpPr>
        <p:spPr>
          <a:xfrm>
            <a:off x="6441698" y="1581824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9491D3-EA03-AD96-F653-73BA5ED6684E}"/>
              </a:ext>
            </a:extLst>
          </p:cNvPr>
          <p:cNvCxnSpPr>
            <a:cxnSpLocks/>
            <a:stCxn id="11" idx="3"/>
            <a:endCxn id="4" idx="1"/>
          </p:cNvCxnSpPr>
          <p:nvPr/>
        </p:nvCxnSpPr>
        <p:spPr>
          <a:xfrm>
            <a:off x="3305363" y="1581824"/>
            <a:ext cx="1479283" cy="6982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8BEC837-394C-E668-FFB6-FA5898991433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5688263" y="1766490"/>
            <a:ext cx="0" cy="328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7F42071-50E9-5D30-2DE0-674FE4F8D026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6604183" y="2280080"/>
            <a:ext cx="14120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F0F8293-989E-7B27-4A13-2C1E24B154FB}"/>
              </a:ext>
            </a:extLst>
          </p:cNvPr>
          <p:cNvSpPr txBox="1"/>
          <p:nvPr/>
        </p:nvSpPr>
        <p:spPr>
          <a:xfrm>
            <a:off x="8083466" y="2101764"/>
            <a:ext cx="26607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Higher agency costs </a:t>
            </a:r>
          </a:p>
          <a:p>
            <a:endParaRPr lang="en-US" dirty="0"/>
          </a:p>
          <a:p>
            <a:r>
              <a:rPr lang="en-US" dirty="0"/>
              <a:t>Higher information asymmetry in debt markets </a:t>
            </a:r>
          </a:p>
          <a:p>
            <a:endParaRPr lang="en-US" dirty="0"/>
          </a:p>
          <a:p>
            <a:r>
              <a:rPr lang="en-US" dirty="0"/>
              <a:t>Higher information asymmetry in equity markets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AE520C4-9C88-15D3-7889-434CC4D4C8F2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6604183" y="2280080"/>
            <a:ext cx="1379726" cy="5262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73466B4-A21F-7316-2C9B-87F71F2D1C2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6604183" y="2280080"/>
            <a:ext cx="1379726" cy="13946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ight Brace 57">
            <a:extLst>
              <a:ext uri="{FF2B5EF4-FFF2-40B4-BE49-F238E27FC236}">
                <a16:creationId xmlns:a16="http://schemas.microsoft.com/office/drawing/2014/main" id="{26959552-1671-66D9-1D9F-3BFD2B7B87A3}"/>
              </a:ext>
            </a:extLst>
          </p:cNvPr>
          <p:cNvSpPr/>
          <p:nvPr/>
        </p:nvSpPr>
        <p:spPr>
          <a:xfrm>
            <a:off x="10483712" y="2095414"/>
            <a:ext cx="360045" cy="2213061"/>
          </a:xfrm>
          <a:prstGeom prst="rightBrace">
            <a:avLst>
              <a:gd name="adj1" fmla="val 8333"/>
              <a:gd name="adj2" fmla="val 2056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E203C8-A2B6-2268-0D00-78F5137B4135}"/>
              </a:ext>
            </a:extLst>
          </p:cNvPr>
          <p:cNvCxnSpPr>
            <a:cxnSpLocks/>
            <a:stCxn id="58" idx="1"/>
          </p:cNvCxnSpPr>
          <p:nvPr/>
        </p:nvCxnSpPr>
        <p:spPr>
          <a:xfrm>
            <a:off x="10843757" y="2550441"/>
            <a:ext cx="4490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9031358-C638-8979-69BC-9E42E54B354B}"/>
              </a:ext>
            </a:extLst>
          </p:cNvPr>
          <p:cNvCxnSpPr>
            <a:cxnSpLocks/>
          </p:cNvCxnSpPr>
          <p:nvPr/>
        </p:nvCxnSpPr>
        <p:spPr>
          <a:xfrm flipV="1">
            <a:off x="11292840" y="1602779"/>
            <a:ext cx="0" cy="947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2193C8D-056E-AEDE-C229-ECC599B51974}"/>
              </a:ext>
            </a:extLst>
          </p:cNvPr>
          <p:cNvCxnSpPr>
            <a:cxnSpLocks/>
          </p:cNvCxnSpPr>
          <p:nvPr/>
        </p:nvCxnSpPr>
        <p:spPr>
          <a:xfrm flipH="1" flipV="1">
            <a:off x="9002677" y="1599604"/>
            <a:ext cx="2290163" cy="635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300F16C-783D-BD1B-732F-C6F619EC84DB}"/>
              </a:ext>
            </a:extLst>
          </p:cNvPr>
          <p:cNvSpPr txBox="1"/>
          <p:nvPr/>
        </p:nvSpPr>
        <p:spPr>
          <a:xfrm>
            <a:off x="1300293" y="3255926"/>
            <a:ext cx="4287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 factors likely matter.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 factors are choices.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it possible to separate the effects of each on transparency?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Perhaps an interesting experiment (that may already have been conducted)</a:t>
            </a:r>
          </a:p>
        </p:txBody>
      </p:sp>
    </p:spTree>
    <p:extLst>
      <p:ext uri="{BB962C8B-B14F-4D97-AF65-F5344CB8AC3E}">
        <p14:creationId xmlns:p14="http://schemas.microsoft.com/office/powerpoint/2010/main" val="4213395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23" grpId="0"/>
      <p:bldP spid="50" grpId="0"/>
      <p:bldP spid="50" grpId="1"/>
      <p:bldP spid="58" grpId="0" animBg="1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This paper in context of Guest &amp; Yan,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A55B3-7A7B-14AD-07FC-F2F9D4F741C5}"/>
              </a:ext>
            </a:extLst>
          </p:cNvPr>
          <p:cNvSpPr txBox="1"/>
          <p:nvPr/>
        </p:nvSpPr>
        <p:spPr>
          <a:xfrm>
            <a:off x="3103441" y="1325154"/>
            <a:ext cx="192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Guest &amp; Yan,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97B6E-A319-97D2-C286-28099592D31E}"/>
              </a:ext>
            </a:extLst>
          </p:cNvPr>
          <p:cNvSpPr txBox="1"/>
          <p:nvPr/>
        </p:nvSpPr>
        <p:spPr>
          <a:xfrm>
            <a:off x="3291415" y="3263344"/>
            <a:ext cx="192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Moon, 2023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56D9E9-90F3-2FD5-B631-48DC1CA79D00}"/>
              </a:ext>
            </a:extLst>
          </p:cNvPr>
          <p:cNvCxnSpPr>
            <a:cxnSpLocks/>
          </p:cNvCxnSpPr>
          <p:nvPr/>
        </p:nvCxnSpPr>
        <p:spPr>
          <a:xfrm>
            <a:off x="1384043" y="1690800"/>
            <a:ext cx="554462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FBDF0F-17FD-4D3E-C5B7-D8A5D3B2D21C}"/>
              </a:ext>
            </a:extLst>
          </p:cNvPr>
          <p:cNvCxnSpPr>
            <a:cxnSpLocks/>
          </p:cNvCxnSpPr>
          <p:nvPr/>
        </p:nvCxnSpPr>
        <p:spPr>
          <a:xfrm>
            <a:off x="1384043" y="3632676"/>
            <a:ext cx="554462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461872-CD97-8DEA-7FBF-DBBC94BCDD8F}"/>
              </a:ext>
            </a:extLst>
          </p:cNvPr>
          <p:cNvSpPr txBox="1"/>
          <p:nvPr/>
        </p:nvSpPr>
        <p:spPr>
          <a:xfrm>
            <a:off x="1886859" y="2375517"/>
            <a:ext cx="124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Persistence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6BB9D0-88A9-D008-4007-E69466854114}"/>
              </a:ext>
            </a:extLst>
          </p:cNvPr>
          <p:cNvSpPr txBox="1"/>
          <p:nvPr/>
        </p:nvSpPr>
        <p:spPr>
          <a:xfrm>
            <a:off x="4883319" y="2375517"/>
            <a:ext cx="2045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circuitousness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48A920C-CF33-2C44-FB9A-7B232A0FC259}"/>
              </a:ext>
            </a:extLst>
          </p:cNvPr>
          <p:cNvCxnSpPr>
            <a:cxnSpLocks/>
          </p:cNvCxnSpPr>
          <p:nvPr/>
        </p:nvCxnSpPr>
        <p:spPr>
          <a:xfrm>
            <a:off x="3134531" y="2560183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3D5AB50-68BF-D7E6-AF2F-75B0A666A330}"/>
              </a:ext>
            </a:extLst>
          </p:cNvPr>
          <p:cNvSpPr txBox="1"/>
          <p:nvPr/>
        </p:nvSpPr>
        <p:spPr>
          <a:xfrm>
            <a:off x="948886" y="1879152"/>
            <a:ext cx="608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More persistent earnings are described with less circuitousness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08FDE6-CE88-59D4-85DC-EE9C875E5F5C}"/>
              </a:ext>
            </a:extLst>
          </p:cNvPr>
          <p:cNvSpPr txBox="1"/>
          <p:nvPr/>
        </p:nvSpPr>
        <p:spPr>
          <a:xfrm>
            <a:off x="1618343" y="3817342"/>
            <a:ext cx="151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Conservatism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89BE49-C18F-9371-4776-F17D292A2D91}"/>
              </a:ext>
            </a:extLst>
          </p:cNvPr>
          <p:cNvSpPr txBox="1"/>
          <p:nvPr/>
        </p:nvSpPr>
        <p:spPr>
          <a:xfrm>
            <a:off x="4883319" y="3817342"/>
            <a:ext cx="2045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circuitousness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68C372-CC19-1038-9C39-8537C9F94F5A}"/>
              </a:ext>
            </a:extLst>
          </p:cNvPr>
          <p:cNvCxnSpPr>
            <a:cxnSpLocks/>
          </p:cNvCxnSpPr>
          <p:nvPr/>
        </p:nvCxnSpPr>
        <p:spPr>
          <a:xfrm>
            <a:off x="3134531" y="4002008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F2E9E83D-A660-95B3-67D4-1C6A28F4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371" y="2343288"/>
            <a:ext cx="4731657" cy="37710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CF8A2DC-D463-74E1-91E9-9F4832C7F1ED}"/>
              </a:ext>
            </a:extLst>
          </p:cNvPr>
          <p:cNvSpPr txBox="1"/>
          <p:nvPr/>
        </p:nvSpPr>
        <p:spPr>
          <a:xfrm>
            <a:off x="1384043" y="4507803"/>
            <a:ext cx="17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persistence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5317C9-EC3D-260A-5A0A-3ACD2EC35800}"/>
              </a:ext>
            </a:extLst>
          </p:cNvPr>
          <p:cNvSpPr txBox="1"/>
          <p:nvPr/>
        </p:nvSpPr>
        <p:spPr>
          <a:xfrm>
            <a:off x="4883319" y="4507803"/>
            <a:ext cx="2045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circuitousness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7E0122F-D182-8A7F-E06E-1C3EEF04AFE7}"/>
              </a:ext>
            </a:extLst>
          </p:cNvPr>
          <p:cNvCxnSpPr>
            <a:cxnSpLocks/>
          </p:cNvCxnSpPr>
          <p:nvPr/>
        </p:nvCxnSpPr>
        <p:spPr>
          <a:xfrm>
            <a:off x="3134531" y="4692469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E016310-7724-0916-113D-AD4F7368EDF4}"/>
              </a:ext>
            </a:extLst>
          </p:cNvPr>
          <p:cNvSpPr txBox="1"/>
          <p:nvPr/>
        </p:nvSpPr>
        <p:spPr>
          <a:xfrm>
            <a:off x="7235371" y="6215876"/>
            <a:ext cx="3817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Also: Chen, Folsom, </a:t>
            </a:r>
            <a:r>
              <a:rPr lang="en-US" sz="1200" dirty="0" err="1"/>
              <a:t>Paek</a:t>
            </a:r>
            <a:r>
              <a:rPr lang="en-US" sz="1200" dirty="0"/>
              <a:t>, Sami (AH, 2015)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FEF9B72-EF81-6CE2-1DA6-B9903E1803D4}"/>
              </a:ext>
            </a:extLst>
          </p:cNvPr>
          <p:cNvSpPr/>
          <p:nvPr/>
        </p:nvSpPr>
        <p:spPr>
          <a:xfrm rot="13996593">
            <a:off x="703637" y="2754186"/>
            <a:ext cx="3214301" cy="2446239"/>
          </a:xfrm>
          <a:prstGeom prst="arc">
            <a:avLst>
              <a:gd name="adj1" fmla="val 16200000"/>
              <a:gd name="adj2" fmla="val 843886"/>
            </a:avLst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BDC22C5-A170-5462-BDAE-2F40DA470E21}"/>
              </a:ext>
            </a:extLst>
          </p:cNvPr>
          <p:cNvCxnSpPr/>
          <p:nvPr/>
        </p:nvCxnSpPr>
        <p:spPr>
          <a:xfrm flipV="1">
            <a:off x="1886859" y="3906982"/>
            <a:ext cx="994886" cy="27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546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8" grpId="0"/>
      <p:bldP spid="21" grpId="0"/>
      <p:bldP spid="22" grpId="0"/>
      <p:bldP spid="24" grpId="0"/>
      <p:bldP spid="33" grpId="0"/>
      <p:bldP spid="34" grpId="0"/>
      <p:bldP spid="36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DC88-50BB-6D21-3AD0-12FB45F9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lang="en-US" dirty="0"/>
              <a:t>This paper in context of D&amp;D and the sandwich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A55B3-7A7B-14AD-07FC-F2F9D4F741C5}"/>
              </a:ext>
            </a:extLst>
          </p:cNvPr>
          <p:cNvSpPr txBox="1"/>
          <p:nvPr/>
        </p:nvSpPr>
        <p:spPr>
          <a:xfrm>
            <a:off x="3291415" y="1325154"/>
            <a:ext cx="173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D&amp;D, 2020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97B6E-A319-97D2-C286-28099592D31E}"/>
              </a:ext>
            </a:extLst>
          </p:cNvPr>
          <p:cNvSpPr txBox="1"/>
          <p:nvPr/>
        </p:nvSpPr>
        <p:spPr>
          <a:xfrm>
            <a:off x="3291415" y="3192785"/>
            <a:ext cx="192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Moon, 2023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56D9E9-90F3-2FD5-B631-48DC1CA79D00}"/>
              </a:ext>
            </a:extLst>
          </p:cNvPr>
          <p:cNvCxnSpPr>
            <a:cxnSpLocks/>
          </p:cNvCxnSpPr>
          <p:nvPr/>
        </p:nvCxnSpPr>
        <p:spPr>
          <a:xfrm>
            <a:off x="1384043" y="1690800"/>
            <a:ext cx="554462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FBDF0F-17FD-4D3E-C5B7-D8A5D3B2D21C}"/>
              </a:ext>
            </a:extLst>
          </p:cNvPr>
          <p:cNvCxnSpPr>
            <a:cxnSpLocks/>
          </p:cNvCxnSpPr>
          <p:nvPr/>
        </p:nvCxnSpPr>
        <p:spPr>
          <a:xfrm>
            <a:off x="1384043" y="3562117"/>
            <a:ext cx="554462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461872-CD97-8DEA-7FBF-DBBC94BCDD8F}"/>
              </a:ext>
            </a:extLst>
          </p:cNvPr>
          <p:cNvSpPr txBox="1"/>
          <p:nvPr/>
        </p:nvSpPr>
        <p:spPr>
          <a:xfrm>
            <a:off x="725714" y="2375517"/>
            <a:ext cx="240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“good” &amp; “bad”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48A920C-CF33-2C44-FB9A-7B232A0FC259}"/>
              </a:ext>
            </a:extLst>
          </p:cNvPr>
          <p:cNvCxnSpPr>
            <a:cxnSpLocks/>
          </p:cNvCxnSpPr>
          <p:nvPr/>
        </p:nvCxnSpPr>
        <p:spPr>
          <a:xfrm>
            <a:off x="3134531" y="2560183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3D5AB50-68BF-D7E6-AF2F-75B0A666A330}"/>
              </a:ext>
            </a:extLst>
          </p:cNvPr>
          <p:cNvSpPr txBox="1"/>
          <p:nvPr/>
        </p:nvSpPr>
        <p:spPr>
          <a:xfrm>
            <a:off x="948886" y="1879152"/>
            <a:ext cx="608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Conservatism constrains upward tone management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08FDE6-CE88-59D4-85DC-EE9C875E5F5C}"/>
              </a:ext>
            </a:extLst>
          </p:cNvPr>
          <p:cNvSpPr txBox="1"/>
          <p:nvPr/>
        </p:nvSpPr>
        <p:spPr>
          <a:xfrm>
            <a:off x="1618343" y="3746783"/>
            <a:ext cx="1516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“good”</a:t>
            </a:r>
          </a:p>
          <a:p>
            <a:pPr algn="ctr"/>
            <a:r>
              <a:rPr lang="en-US" dirty="0"/>
              <a:t>“bad”</a:t>
            </a:r>
          </a:p>
          <a:p>
            <a:pPr algn="ctr"/>
            <a:r>
              <a:rPr lang="en-US" dirty="0"/>
              <a:t>“good”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68C372-CC19-1038-9C39-8537C9F94F5A}"/>
              </a:ext>
            </a:extLst>
          </p:cNvPr>
          <p:cNvCxnSpPr>
            <a:cxnSpLocks/>
          </p:cNvCxnSpPr>
          <p:nvPr/>
        </p:nvCxnSpPr>
        <p:spPr>
          <a:xfrm>
            <a:off x="3134531" y="4219454"/>
            <a:ext cx="1645060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9BAE088-B64D-40C9-415C-C524D653E654}"/>
              </a:ext>
            </a:extLst>
          </p:cNvPr>
          <p:cNvSpPr txBox="1"/>
          <p:nvPr/>
        </p:nvSpPr>
        <p:spPr>
          <a:xfrm>
            <a:off x="4779591" y="3746783"/>
            <a:ext cx="1516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“good”</a:t>
            </a:r>
          </a:p>
          <a:p>
            <a:pPr algn="ctr"/>
            <a:r>
              <a:rPr lang="en-US" dirty="0"/>
              <a:t>“bad”</a:t>
            </a:r>
          </a:p>
          <a:p>
            <a:pPr algn="ctr"/>
            <a:r>
              <a:rPr lang="en-US" dirty="0"/>
              <a:t>“good”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53E36D-58BD-6E77-1BC7-79D9C0B25537}"/>
              </a:ext>
            </a:extLst>
          </p:cNvPr>
          <p:cNvCxnSpPr>
            <a:cxnSpLocks/>
          </p:cNvCxnSpPr>
          <p:nvPr/>
        </p:nvCxnSpPr>
        <p:spPr>
          <a:xfrm flipV="1">
            <a:off x="5212897" y="3868057"/>
            <a:ext cx="701674" cy="1700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A2C4F7-E57B-EEE7-DB97-6F11AF14EA73}"/>
              </a:ext>
            </a:extLst>
          </p:cNvPr>
          <p:cNvCxnSpPr>
            <a:cxnSpLocks/>
          </p:cNvCxnSpPr>
          <p:nvPr/>
        </p:nvCxnSpPr>
        <p:spPr>
          <a:xfrm flipV="1">
            <a:off x="5212897" y="4421368"/>
            <a:ext cx="701674" cy="1700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News Sandwich (@NewsSandwich) / X">
            <a:extLst>
              <a:ext uri="{FF2B5EF4-FFF2-40B4-BE49-F238E27FC236}">
                <a16:creationId xmlns:a16="http://schemas.microsoft.com/office/drawing/2014/main" id="{204F3D3D-FCCD-F590-63A1-46765708B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40" y="3614063"/>
            <a:ext cx="1382691" cy="1382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E64BED-8CCA-5BDF-C9B5-6C3A9BD14F8F}"/>
              </a:ext>
            </a:extLst>
          </p:cNvPr>
          <p:cNvSpPr txBox="1"/>
          <p:nvPr/>
        </p:nvSpPr>
        <p:spPr>
          <a:xfrm>
            <a:off x="7503887" y="3566744"/>
            <a:ext cx="41365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get closer to what is actually going on in the text?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you measure tone volatility?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252BE-3DD5-5106-8C4E-EA756F6C9403}"/>
              </a:ext>
            </a:extLst>
          </p:cNvPr>
          <p:cNvSpPr txBox="1"/>
          <p:nvPr/>
        </p:nvSpPr>
        <p:spPr>
          <a:xfrm>
            <a:off x="3479389" y="2310703"/>
            <a:ext cx="1733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Conservatism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35B5A3-ED20-544E-4E80-FF9D94051CC5}"/>
              </a:ext>
            </a:extLst>
          </p:cNvPr>
          <p:cNvSpPr txBox="1"/>
          <p:nvPr/>
        </p:nvSpPr>
        <p:spPr>
          <a:xfrm>
            <a:off x="3479389" y="3991896"/>
            <a:ext cx="1733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Conservatism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B2788E-C3D5-D77C-FD15-0DAD3363B36D}"/>
              </a:ext>
            </a:extLst>
          </p:cNvPr>
          <p:cNvSpPr txBox="1"/>
          <p:nvPr/>
        </p:nvSpPr>
        <p:spPr>
          <a:xfrm>
            <a:off x="7503887" y="1584827"/>
            <a:ext cx="41365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results are similar, how much do they overlap?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answer is interesting regardless of the outcome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Increases the impact of this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A50F57-5FCB-CFDF-35CD-E3F83E695222}"/>
              </a:ext>
            </a:extLst>
          </p:cNvPr>
          <p:cNvSpPr txBox="1"/>
          <p:nvPr/>
        </p:nvSpPr>
        <p:spPr>
          <a:xfrm>
            <a:off x="4048802" y="2375517"/>
            <a:ext cx="240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“good” &amp; “bad”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9155E6-48EA-E269-AAA6-794617FAE93A}"/>
              </a:ext>
            </a:extLst>
          </p:cNvPr>
          <p:cNvCxnSpPr>
            <a:cxnSpLocks/>
          </p:cNvCxnSpPr>
          <p:nvPr/>
        </p:nvCxnSpPr>
        <p:spPr>
          <a:xfrm flipV="1">
            <a:off x="4856081" y="2496176"/>
            <a:ext cx="701674" cy="1700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44FF6CE-101D-4A45-0078-65752AD283C2}"/>
              </a:ext>
            </a:extLst>
          </p:cNvPr>
          <p:cNvSpPr txBox="1"/>
          <p:nvPr/>
        </p:nvSpPr>
        <p:spPr>
          <a:xfrm>
            <a:off x="435427" y="5042919"/>
            <a:ext cx="3418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(Assuming this is what is going on)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1942CA8-664D-BD06-ED97-6334EB4EAA65}"/>
              </a:ext>
            </a:extLst>
          </p:cNvPr>
          <p:cNvSpPr/>
          <p:nvPr/>
        </p:nvSpPr>
        <p:spPr>
          <a:xfrm rot="3669023">
            <a:off x="4389100" y="2133246"/>
            <a:ext cx="2411062" cy="1955940"/>
          </a:xfrm>
          <a:prstGeom prst="arc">
            <a:avLst>
              <a:gd name="adj1" fmla="val 16200000"/>
              <a:gd name="adj2" fmla="val 843886"/>
            </a:avLst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789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21" grpId="0"/>
      <p:bldP spid="22" grpId="0"/>
      <p:bldP spid="4" grpId="0"/>
      <p:bldP spid="12" grpId="0"/>
      <p:bldP spid="13" grpId="0"/>
      <p:bldP spid="14" grpId="0"/>
      <p:bldP spid="15" grpId="0"/>
      <p:bldP spid="17" grpId="0"/>
      <p:bldP spid="23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D655-D3C9-64BF-F2AB-CA7EE9DBF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2383" y="118486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5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1329</TotalTime>
  <Words>613</Words>
  <Application>Microsoft Macintosh PowerPoint</Application>
  <PresentationFormat>Widescreen</PresentationFormat>
  <Paragraphs>103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Office Theme</vt:lpstr>
      <vt:lpstr>Discussion:  Semantic progression in firm disclosure: The role of accounting conservatism</vt:lpstr>
      <vt:lpstr>The way some folks learned to deliver bad news</vt:lpstr>
      <vt:lpstr>The state of the art: Circuitousness</vt:lpstr>
      <vt:lpstr>Conservatism is good. Can it help?</vt:lpstr>
      <vt:lpstr>So here is where we stand</vt:lpstr>
      <vt:lpstr>This paper in context of Guest &amp; Yan, 2023</vt:lpstr>
      <vt:lpstr>This paper in context of D&amp;D and the sandwich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Raval</dc:creator>
  <cp:lastModifiedBy>Vivek Raval</cp:lastModifiedBy>
  <cp:revision>4</cp:revision>
  <dcterms:created xsi:type="dcterms:W3CDTF">2024-08-07T23:03:44Z</dcterms:created>
  <dcterms:modified xsi:type="dcterms:W3CDTF">2024-08-13T19:32:25Z</dcterms:modified>
</cp:coreProperties>
</file>