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6" r:id="rId3"/>
    <p:sldId id="26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4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88"/>
    <p:restoredTop sz="94678"/>
  </p:normalViewPr>
  <p:slideViewPr>
    <p:cSldViewPr snapToGrid="0">
      <p:cViewPr>
        <p:scale>
          <a:sx n="110" d="100"/>
          <a:sy n="110" d="100"/>
        </p:scale>
        <p:origin x="240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4580-DF23-DB45-B7DF-F9C657417902}" type="datetimeFigureOut">
              <a:rPr lang="en-US" smtClean="0"/>
              <a:t>8/14/24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51045-5FC7-E945-B573-DDD1C4B9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97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4580-DF23-DB45-B7DF-F9C657417902}" type="datetimeFigureOut">
              <a:rPr lang="en-US" smtClean="0"/>
              <a:t>8/14/24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51045-5FC7-E945-B573-DDD1C4B9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611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4580-DF23-DB45-B7DF-F9C657417902}" type="datetimeFigureOut">
              <a:rPr lang="en-US" smtClean="0"/>
              <a:t>8/14/24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51045-5FC7-E945-B573-DDD1C4B9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86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4580-DF23-DB45-B7DF-F9C657417902}" type="datetimeFigureOut">
              <a:rPr lang="en-US" smtClean="0"/>
              <a:t>8/14/24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51045-5FC7-E945-B573-DDD1C4B9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51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4580-DF23-DB45-B7DF-F9C657417902}" type="datetimeFigureOut">
              <a:rPr lang="en-US" smtClean="0"/>
              <a:t>8/14/24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51045-5FC7-E945-B573-DDD1C4B9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71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4580-DF23-DB45-B7DF-F9C657417902}" type="datetimeFigureOut">
              <a:rPr lang="en-US" smtClean="0"/>
              <a:t>8/14/24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51045-5FC7-E945-B573-DDD1C4B9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352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4580-DF23-DB45-B7DF-F9C657417902}" type="datetimeFigureOut">
              <a:rPr lang="en-US" smtClean="0"/>
              <a:t>8/14/24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51045-5FC7-E945-B573-DDD1C4B9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883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4580-DF23-DB45-B7DF-F9C657417902}" type="datetimeFigureOut">
              <a:rPr lang="en-US" smtClean="0"/>
              <a:t>8/14/24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51045-5FC7-E945-B573-DDD1C4B9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114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4580-DF23-DB45-B7DF-F9C657417902}" type="datetimeFigureOut">
              <a:rPr lang="en-US" smtClean="0"/>
              <a:t>8/14/24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51045-5FC7-E945-B573-DDD1C4B9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61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4580-DF23-DB45-B7DF-F9C657417902}" type="datetimeFigureOut">
              <a:rPr lang="en-US" smtClean="0"/>
              <a:t>8/14/24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51045-5FC7-E945-B573-DDD1C4B9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4580-DF23-DB45-B7DF-F9C657417902}" type="datetimeFigureOut">
              <a:rPr lang="en-US" smtClean="0"/>
              <a:t>8/14/24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51045-5FC7-E945-B573-DDD1C4B9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046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DE4B4580-DF23-DB45-B7DF-F9C657417902}" type="datetimeFigureOut">
              <a:rPr lang="en-US" smtClean="0"/>
              <a:t>8/14/24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22751045-5FC7-E945-B573-DDD1C4B9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907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84403-7002-3541-307D-4A139B4888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650" y="1041400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dirty="0"/>
              <a:t>Discussion: </a:t>
            </a:r>
            <a:br>
              <a:rPr lang="en-US" dirty="0"/>
            </a:br>
            <a:r>
              <a:rPr lang="en-US" dirty="0"/>
              <a:t>Under the radar? Discretionary impairments of finite and indefinite intangible assets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013956-0B97-DF29-C648-776A200671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43673" y="4988719"/>
            <a:ext cx="9144000" cy="1655762"/>
          </a:xfrm>
        </p:spPr>
        <p:txBody>
          <a:bodyPr/>
          <a:lstStyle/>
          <a:p>
            <a:pPr algn="r"/>
            <a:r>
              <a:rPr lang="en-US" dirty="0"/>
              <a:t>Vivek Raval</a:t>
            </a:r>
          </a:p>
          <a:p>
            <a:pPr algn="r"/>
            <a:r>
              <a:rPr lang="en-US" dirty="0"/>
              <a:t>Fox and Haskayne Conference </a:t>
            </a:r>
          </a:p>
          <a:p>
            <a:pPr algn="r"/>
            <a:r>
              <a:rPr lang="en-US" dirty="0"/>
              <a:t>August 16, 2024</a:t>
            </a:r>
          </a:p>
        </p:txBody>
      </p:sp>
    </p:spTree>
    <p:extLst>
      <p:ext uri="{BB962C8B-B14F-4D97-AF65-F5344CB8AC3E}">
        <p14:creationId xmlns:p14="http://schemas.microsoft.com/office/powerpoint/2010/main" val="36675819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BA9E3-0B7D-A930-18E6-B297C054A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Post-merger integration is a messy process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CB38B8C-A32F-23D8-9D16-22328FD7B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834" y="1435262"/>
            <a:ext cx="8720331" cy="5193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04ADD8-3753-10F0-B516-E67EBDBD64AC}"/>
              </a:ext>
            </a:extLst>
          </p:cNvPr>
          <p:cNvSpPr txBox="1"/>
          <p:nvPr/>
        </p:nvSpPr>
        <p:spPr>
          <a:xfrm>
            <a:off x="3330370" y="6516025"/>
            <a:ext cx="5531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consultantsmind.com</a:t>
            </a:r>
            <a:r>
              <a:rPr lang="en-US" sz="1400" dirty="0"/>
              <a:t>/2017/11/05/what-is-post-merger-integration/</a:t>
            </a:r>
          </a:p>
        </p:txBody>
      </p:sp>
    </p:spTree>
    <p:extLst>
      <p:ext uri="{BB962C8B-B14F-4D97-AF65-F5344CB8AC3E}">
        <p14:creationId xmlns:p14="http://schemas.microsoft.com/office/powerpoint/2010/main" val="22965943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7908A3D9-BCFE-E7EE-7087-B9DCEB774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1391008"/>
            <a:ext cx="10187651" cy="52211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20B421-E630-9BEB-480B-B424E9D85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4941"/>
          </a:xfrm>
        </p:spPr>
        <p:txBody>
          <a:bodyPr/>
          <a:lstStyle/>
          <a:p>
            <a:r>
              <a:rPr lang="en-US" dirty="0"/>
              <a:t>…and it takes a long time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5B74DB2-FB5D-A31A-5E2A-DDF0846B6F5A}"/>
              </a:ext>
            </a:extLst>
          </p:cNvPr>
          <p:cNvSpPr/>
          <p:nvPr/>
        </p:nvSpPr>
        <p:spPr>
          <a:xfrm rot="20302375">
            <a:off x="924351" y="1723414"/>
            <a:ext cx="2891390" cy="168990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Price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002D0D7-5D13-48C7-6B44-9B9B3B34D122}"/>
              </a:ext>
            </a:extLst>
          </p:cNvPr>
          <p:cNvSpPr/>
          <p:nvPr/>
        </p:nvSpPr>
        <p:spPr>
          <a:xfrm rot="20302375">
            <a:off x="8602666" y="1685338"/>
            <a:ext cx="3098017" cy="168990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Goodwill Write-down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98E3963-6DD9-A43E-590B-467DD43432D7}"/>
              </a:ext>
            </a:extLst>
          </p:cNvPr>
          <p:cNvSpPr/>
          <p:nvPr/>
        </p:nvSpPr>
        <p:spPr>
          <a:xfrm rot="20302375">
            <a:off x="4581772" y="3156641"/>
            <a:ext cx="3005303" cy="1689904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Integration fallout</a:t>
            </a:r>
          </a:p>
        </p:txBody>
      </p:sp>
    </p:spTree>
    <p:extLst>
      <p:ext uri="{BB962C8B-B14F-4D97-AF65-F5344CB8AC3E}">
        <p14:creationId xmlns:p14="http://schemas.microsoft.com/office/powerpoint/2010/main" val="61946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D68F0-FA56-51E5-4A40-139BE915C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0491"/>
          </a:xfrm>
        </p:spPr>
        <p:txBody>
          <a:bodyPr/>
          <a:lstStyle/>
          <a:p>
            <a:r>
              <a:rPr lang="en-US" dirty="0"/>
              <a:t>What this study does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C13366-D822-E414-C361-44DF1F04813A}"/>
              </a:ext>
            </a:extLst>
          </p:cNvPr>
          <p:cNvSpPr txBox="1"/>
          <p:nvPr/>
        </p:nvSpPr>
        <p:spPr>
          <a:xfrm>
            <a:off x="1676457" y="1199420"/>
            <a:ext cx="883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Largest exploratory analysis of finite- and indefinite-lived acquired intangible impairment 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334885-49F1-5FDE-2068-76DC932FCDD7}"/>
              </a:ext>
            </a:extLst>
          </p:cNvPr>
          <p:cNvSpPr txBox="1"/>
          <p:nvPr/>
        </p:nvSpPr>
        <p:spPr>
          <a:xfrm>
            <a:off x="502534" y="1831876"/>
            <a:ext cx="49607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Context: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Paper sits amongst a series of papers investigating goodwill impairment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Findings: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Finite, indefinite, and goodwill intangibles are impaired at different times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But, they are also highly correlated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frequency of impairment of all types is subject to earnings management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Better governance helps ameliorate this activity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Analysts and the media seem to care less about the impairment of finite- and indefinite-lived intangible asset impairments (vs. goodwill)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6D032A-91BB-1D57-D68F-BFDD7B855E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7000"/>
                    </a14:imgEffect>
                    <a14:imgEffect>
                      <a14:saturation sat="66000"/>
                    </a14:imgEffect>
                    <a14:imgEffect>
                      <a14:brightnessContrast bright="-10000" contrast="62000"/>
                    </a14:imgEffect>
                  </a14:imgLayer>
                </a14:imgProps>
              </a:ext>
            </a:extLst>
          </a:blip>
          <a:srcRect t="11250" r="7389"/>
          <a:stretch/>
        </p:blipFill>
        <p:spPr>
          <a:xfrm>
            <a:off x="5881007" y="2077657"/>
            <a:ext cx="5601575" cy="4736497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0C9B17-FABE-847D-46C3-23D6E5E93F75}"/>
              </a:ext>
            </a:extLst>
          </p:cNvPr>
          <p:cNvSpPr txBox="1"/>
          <p:nvPr/>
        </p:nvSpPr>
        <p:spPr>
          <a:xfrm>
            <a:off x="6645356" y="1780579"/>
            <a:ext cx="3826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Warning! </a:t>
            </a:r>
            <a:r>
              <a:rPr lang="en-US" u="sng" dirty="0"/>
              <a:t>Fake data</a:t>
            </a:r>
            <a:r>
              <a:rPr lang="en-US" dirty="0"/>
              <a:t>. For illustration only.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F54026C-19A9-5473-4C58-6A1A220A9D7B}"/>
              </a:ext>
            </a:extLst>
          </p:cNvPr>
          <p:cNvSpPr/>
          <p:nvPr/>
        </p:nvSpPr>
        <p:spPr>
          <a:xfrm rot="2163394">
            <a:off x="6540806" y="2402378"/>
            <a:ext cx="2372738" cy="3669021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EB7F2CA-88EA-1A33-37FD-91276DBDD896}"/>
              </a:ext>
            </a:extLst>
          </p:cNvPr>
          <p:cNvSpPr/>
          <p:nvPr/>
        </p:nvSpPr>
        <p:spPr>
          <a:xfrm rot="2163394">
            <a:off x="9163549" y="2321559"/>
            <a:ext cx="2372738" cy="4321635"/>
          </a:xfrm>
          <a:prstGeom prst="ellipse">
            <a:avLst/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8F6681-6CC8-4139-FB16-28F9BAC76E88}"/>
              </a:ext>
            </a:extLst>
          </p:cNvPr>
          <p:cNvSpPr txBox="1"/>
          <p:nvPr/>
        </p:nvSpPr>
        <p:spPr>
          <a:xfrm>
            <a:off x="7442180" y="3032204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😐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B301E7-E46E-7C17-B9A7-CC3688E63F3E}"/>
              </a:ext>
            </a:extLst>
          </p:cNvPr>
          <p:cNvSpPr txBox="1"/>
          <p:nvPr/>
        </p:nvSpPr>
        <p:spPr>
          <a:xfrm>
            <a:off x="10581842" y="2966558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😱</a:t>
            </a:r>
          </a:p>
        </p:txBody>
      </p:sp>
    </p:spTree>
    <p:extLst>
      <p:ext uri="{BB962C8B-B14F-4D97-AF65-F5344CB8AC3E}">
        <p14:creationId xmlns:p14="http://schemas.microsoft.com/office/powerpoint/2010/main" val="33605378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7" grpId="0" animBg="1"/>
      <p:bldP spid="8" grpId="0" animBg="1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D68F0-FA56-51E5-4A40-139BE915C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0491"/>
          </a:xfrm>
        </p:spPr>
        <p:txBody>
          <a:bodyPr/>
          <a:lstStyle/>
          <a:p>
            <a:r>
              <a:rPr lang="en-US" dirty="0"/>
              <a:t>Okay, so they don’t care. Should they?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C13366-D822-E414-C361-44DF1F04813A}"/>
              </a:ext>
            </a:extLst>
          </p:cNvPr>
          <p:cNvSpPr txBox="1"/>
          <p:nvPr/>
        </p:nvSpPr>
        <p:spPr>
          <a:xfrm>
            <a:off x="1676457" y="1199420"/>
            <a:ext cx="75877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Impair goodwill (acquired talent, organizational capital, synergies, overpayment)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Impair a patent (finite-lived)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Impair in-process R&amp;D (indefinite-lived)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334885-49F1-5FDE-2068-76DC932FCDD7}"/>
              </a:ext>
            </a:extLst>
          </p:cNvPr>
          <p:cNvSpPr txBox="1"/>
          <p:nvPr/>
        </p:nvSpPr>
        <p:spPr>
          <a:xfrm>
            <a:off x="509632" y="2528728"/>
            <a:ext cx="49607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 the process by which these get impaired?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Intangibles need investment from the firm to retain their value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Customers need to be transitioned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Research needs to be continued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Markets need to be sustained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 the acquirer learns about the target, some of these investments become ‘fat’ to be cut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i="1" dirty="0"/>
              <a:t>Should</a:t>
            </a:r>
            <a:r>
              <a:rPr lang="en-US" dirty="0"/>
              <a:t> be impaired faster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i="1" dirty="0"/>
              <a:t>Less</a:t>
            </a:r>
            <a:r>
              <a:rPr lang="en-US" dirty="0"/>
              <a:t> related to business characteristics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These may be expected impairments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6D032A-91BB-1D57-D68F-BFDD7B855E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7000"/>
                    </a14:imgEffect>
                    <a14:imgEffect>
                      <a14:saturation sat="66000"/>
                    </a14:imgEffect>
                    <a14:imgEffect>
                      <a14:brightnessContrast bright="-10000" contrast="62000"/>
                    </a14:imgEffect>
                  </a14:imgLayer>
                </a14:imgProps>
              </a:ext>
            </a:extLst>
          </a:blip>
          <a:srcRect t="11250" r="7389"/>
          <a:stretch/>
        </p:blipFill>
        <p:spPr>
          <a:xfrm>
            <a:off x="6302956" y="2256314"/>
            <a:ext cx="5179626" cy="43797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35041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D68F0-FA56-51E5-4A40-139BE915C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0491"/>
          </a:xfrm>
        </p:spPr>
        <p:txBody>
          <a:bodyPr/>
          <a:lstStyle/>
          <a:p>
            <a:r>
              <a:rPr lang="en-US" dirty="0"/>
              <a:t>Okay, so they don’t care. Should they?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C13366-D822-E414-C361-44DF1F04813A}"/>
              </a:ext>
            </a:extLst>
          </p:cNvPr>
          <p:cNvSpPr txBox="1"/>
          <p:nvPr/>
        </p:nvSpPr>
        <p:spPr>
          <a:xfrm>
            <a:off x="1676457" y="1199420"/>
            <a:ext cx="75877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Impair goodwill (acquired talent, organizational capital, synergies, overpayment)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Impair a patent (finite-lived)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Impair in-process R&amp;D (indefinite-lived)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334885-49F1-5FDE-2068-76DC932FCDD7}"/>
              </a:ext>
            </a:extLst>
          </p:cNvPr>
          <p:cNvSpPr txBox="1"/>
          <p:nvPr/>
        </p:nvSpPr>
        <p:spPr>
          <a:xfrm>
            <a:off x="282406" y="2311582"/>
            <a:ext cx="50970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determines the value of the acquisition?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is irreplicable by the acquirer?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Joint-ventures, alliances, licensing are all alternatives for accessing identifiable intangible assets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Acquisition is typically needed for the less identifiable stuff, like synergies, talent, and organizational capital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If we are evaluating the M&amp;A, goodwill holds the biggest signal of value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Where are the dollars?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Likely more dollar value is tied up in goodwill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6D032A-91BB-1D57-D68F-BFDD7B855E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7000"/>
                    </a14:imgEffect>
                    <a14:imgEffect>
                      <a14:saturation sat="66000"/>
                    </a14:imgEffect>
                    <a14:imgEffect>
                      <a14:brightnessContrast bright="-10000" contrast="62000"/>
                    </a14:imgEffect>
                  </a14:imgLayer>
                </a14:imgProps>
              </a:ext>
            </a:extLst>
          </a:blip>
          <a:srcRect t="11250" r="7389"/>
          <a:stretch/>
        </p:blipFill>
        <p:spPr>
          <a:xfrm>
            <a:off x="6302956" y="2256314"/>
            <a:ext cx="5179626" cy="4379712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C75C0B-4673-98FD-6163-A43334879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48" y="2256314"/>
            <a:ext cx="6431810" cy="42365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F6B773-722D-CB1E-C1AC-862F91BDF950}"/>
              </a:ext>
            </a:extLst>
          </p:cNvPr>
          <p:cNvSpPr txBox="1"/>
          <p:nvPr/>
        </p:nvSpPr>
        <p:spPr>
          <a:xfrm>
            <a:off x="8989997" y="3244334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Goodwill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F70D87-58A3-3B50-CF8F-2A9CCBAC4C5F}"/>
              </a:ext>
            </a:extLst>
          </p:cNvPr>
          <p:cNvSpPr txBox="1"/>
          <p:nvPr/>
        </p:nvSpPr>
        <p:spPr>
          <a:xfrm>
            <a:off x="9221003" y="4630372"/>
            <a:ext cx="119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Finite-lived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FFE45C-5758-CEE1-9C6B-4E8ABC6B1977}"/>
              </a:ext>
            </a:extLst>
          </p:cNvPr>
          <p:cNvSpPr txBox="1"/>
          <p:nvPr/>
        </p:nvSpPr>
        <p:spPr>
          <a:xfrm>
            <a:off x="8980372" y="5354651"/>
            <a:ext cx="1546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874600"/>
                </a:solidFill>
              </a:rPr>
              <a:t>Indefinite-lived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B778CB-250A-82C0-DC97-B2324287F6A0}"/>
              </a:ext>
            </a:extLst>
          </p:cNvPr>
          <p:cNvSpPr txBox="1"/>
          <p:nvPr/>
        </p:nvSpPr>
        <p:spPr>
          <a:xfrm rot="16200000">
            <a:off x="10536152" y="5150137"/>
            <a:ext cx="2444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Beatty, Liao, Weber, 2023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5E590C-9B38-7F37-C9BB-CEAD4CE50CF2}"/>
              </a:ext>
            </a:extLst>
          </p:cNvPr>
          <p:cNvSpPr txBox="1"/>
          <p:nvPr/>
        </p:nvSpPr>
        <p:spPr>
          <a:xfrm>
            <a:off x="282406" y="5956519"/>
            <a:ext cx="5348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 the economic importance of finite- and indefinite-lived intangible impairment?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C868748-C06D-AE96-9105-7C57A4C822BD}"/>
              </a:ext>
            </a:extLst>
          </p:cNvPr>
          <p:cNvSpPr/>
          <p:nvPr/>
        </p:nvSpPr>
        <p:spPr>
          <a:xfrm>
            <a:off x="202190" y="5908177"/>
            <a:ext cx="4581566" cy="749731"/>
          </a:xfrm>
          <a:prstGeom prst="roundRec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819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  <p:bldP spid="9" grpId="0"/>
      <p:bldP spid="10" grpId="0"/>
      <p:bldP spid="11" grpId="0"/>
      <p:bldP spid="12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D68F0-FA56-51E5-4A40-139BE915C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0491"/>
          </a:xfrm>
        </p:spPr>
        <p:txBody>
          <a:bodyPr/>
          <a:lstStyle/>
          <a:p>
            <a:r>
              <a:rPr lang="en-US" dirty="0"/>
              <a:t>Perhaps we are all hung up on goodwill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C13366-D822-E414-C361-44DF1F04813A}"/>
              </a:ext>
            </a:extLst>
          </p:cNvPr>
          <p:cNvSpPr txBox="1"/>
          <p:nvPr/>
        </p:nvSpPr>
        <p:spPr>
          <a:xfrm>
            <a:off x="1676457" y="1374009"/>
            <a:ext cx="7467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Example</a:t>
            </a:r>
            <a:r>
              <a:rPr lang="en-US" dirty="0"/>
              <a:t>: For many tests, we are trying to measure the fair value of the asset to see if it is impaired in a timely manner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311A4B-434B-DE80-8807-520EEBC7D5D1}"/>
              </a:ext>
            </a:extLst>
          </p:cNvPr>
          <p:cNvSpPr txBox="1"/>
          <p:nvPr/>
        </p:nvSpPr>
        <p:spPr>
          <a:xfrm>
            <a:off x="1676457" y="2247462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Goodwill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23F2C5-477D-DC48-19A7-F4B0FCE67699}"/>
              </a:ext>
            </a:extLst>
          </p:cNvPr>
          <p:cNvSpPr txBox="1"/>
          <p:nvPr/>
        </p:nvSpPr>
        <p:spPr>
          <a:xfrm>
            <a:off x="1676457" y="2757600"/>
            <a:ext cx="749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EC1928-F0AC-3C41-E444-02BE2F8E55DD}"/>
              </a:ext>
            </a:extLst>
          </p:cNvPr>
          <p:cNvSpPr txBox="1"/>
          <p:nvPr/>
        </p:nvSpPr>
        <p:spPr>
          <a:xfrm>
            <a:off x="1676457" y="3335116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In-process R&amp;D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093D93-79C2-9B01-72CD-98EA41E803F1}"/>
              </a:ext>
            </a:extLst>
          </p:cNvPr>
          <p:cNvSpPr txBox="1"/>
          <p:nvPr/>
        </p:nvSpPr>
        <p:spPr>
          <a:xfrm>
            <a:off x="5016423" y="2247462"/>
            <a:ext cx="6099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Fair value of the business (reporting unit) associated with the GW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E88E5D-3D3E-40EC-2B2D-410778C06A4A}"/>
              </a:ext>
            </a:extLst>
          </p:cNvPr>
          <p:cNvSpPr txBox="1"/>
          <p:nvPr/>
        </p:nvSpPr>
        <p:spPr>
          <a:xfrm>
            <a:off x="5016423" y="2757600"/>
            <a:ext cx="6194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Value generated from the exclusive rights to manufacture a product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352150-E587-233A-C43C-1F7A9FC9818A}"/>
              </a:ext>
            </a:extLst>
          </p:cNvPr>
          <p:cNvSpPr txBox="1"/>
          <p:nvPr/>
        </p:nvSpPr>
        <p:spPr>
          <a:xfrm>
            <a:off x="5016423" y="3335116"/>
            <a:ext cx="663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Value generated from the future patents or secrets generated from R&amp;D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6BF4E15-E78E-6D2A-AD6C-450398C4DCC7}"/>
              </a:ext>
            </a:extLst>
          </p:cNvPr>
          <p:cNvCxnSpPr>
            <a:stCxn id="8" idx="3"/>
            <a:endCxn id="18" idx="1"/>
          </p:cNvCxnSpPr>
          <p:nvPr/>
        </p:nvCxnSpPr>
        <p:spPr>
          <a:xfrm>
            <a:off x="2701096" y="2432128"/>
            <a:ext cx="2315327" cy="0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03C9183-ED71-421D-5DAE-F743D0A6C759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2426278" y="2932641"/>
            <a:ext cx="2590145" cy="9625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F008BF4-CF10-604D-A6DB-12C16B19C551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3353519" y="3519782"/>
            <a:ext cx="1662904" cy="9626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32EAA29F-3FF6-FC82-5465-98A27D0CA8AF}"/>
              </a:ext>
            </a:extLst>
          </p:cNvPr>
          <p:cNvSpPr/>
          <p:nvPr/>
        </p:nvSpPr>
        <p:spPr>
          <a:xfrm>
            <a:off x="5016423" y="2133600"/>
            <a:ext cx="6638740" cy="2462784"/>
          </a:xfrm>
          <a:prstGeom prst="roundRect">
            <a:avLst/>
          </a:pr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C73D7B2-B67F-11F6-0F53-9789E0DF767D}"/>
              </a:ext>
            </a:extLst>
          </p:cNvPr>
          <p:cNvSpPr txBox="1"/>
          <p:nvPr/>
        </p:nvSpPr>
        <p:spPr>
          <a:xfrm>
            <a:off x="7401902" y="4097615"/>
            <a:ext cx="2113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Book-to-Market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FCDE65-B785-ACFE-3E38-620400D5E1B6}"/>
              </a:ext>
            </a:extLst>
          </p:cNvPr>
          <p:cNvSpPr txBox="1"/>
          <p:nvPr/>
        </p:nvSpPr>
        <p:spPr>
          <a:xfrm>
            <a:off x="7048334" y="4738293"/>
            <a:ext cx="39237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Industry sales growth?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Competition?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Post-acquisition investment?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8D6B10B-915C-BDAE-F0C9-B0353F0F44C7}"/>
              </a:ext>
            </a:extLst>
          </p:cNvPr>
          <p:cNvSpPr txBox="1"/>
          <p:nvPr/>
        </p:nvSpPr>
        <p:spPr>
          <a:xfrm>
            <a:off x="442839" y="4109490"/>
            <a:ext cx="4573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Precedent makes it challenging, but benchmarking acquired intangibles against goodwill may not be treating other intangibles with enough care.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5D01C26-A079-2C78-8817-559EF7E9A6D2}"/>
              </a:ext>
            </a:extLst>
          </p:cNvPr>
          <p:cNvSpPr txBox="1"/>
          <p:nvPr/>
        </p:nvSpPr>
        <p:spPr>
          <a:xfrm>
            <a:off x="442839" y="5474994"/>
            <a:ext cx="4573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paper, as the largest investigation of intangible impairment, could change the way we think about intangibles in future research.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16DDA5C1-047A-D36E-35C6-FF11621FCF48}"/>
              </a:ext>
            </a:extLst>
          </p:cNvPr>
          <p:cNvSpPr/>
          <p:nvPr/>
        </p:nvSpPr>
        <p:spPr>
          <a:xfrm>
            <a:off x="340161" y="4106924"/>
            <a:ext cx="4581566" cy="1202895"/>
          </a:xfrm>
          <a:prstGeom prst="roundRec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1F79784B-18EF-6AB2-F7F2-951971224223}"/>
              </a:ext>
            </a:extLst>
          </p:cNvPr>
          <p:cNvSpPr/>
          <p:nvPr/>
        </p:nvSpPr>
        <p:spPr>
          <a:xfrm>
            <a:off x="340161" y="5460237"/>
            <a:ext cx="4581566" cy="950280"/>
          </a:xfrm>
          <a:prstGeom prst="roundRec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488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7" grpId="0"/>
      <p:bldP spid="18" grpId="0"/>
      <p:bldP spid="19" grpId="0"/>
      <p:bldP spid="20" grpId="0"/>
      <p:bldP spid="27" grpId="0" animBg="1"/>
      <p:bldP spid="28" grpId="0"/>
      <p:bldP spid="29" grpId="0"/>
      <p:bldP spid="30" grpId="0"/>
      <p:bldP spid="31" grpId="0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84403-7002-3541-307D-4A139B4888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1014" y="1451947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Thank you.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5199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08108-A3EC-02E1-B2C2-2FA17DA26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0B103-FC30-6CB1-F351-F9AED47B9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792B411-6221-8F00-40CD-D936A58D6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717550"/>
            <a:ext cx="9105900" cy="542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199F96-307A-2797-236D-A3DD62160449}"/>
              </a:ext>
            </a:extLst>
          </p:cNvPr>
          <p:cNvSpPr txBox="1"/>
          <p:nvPr/>
        </p:nvSpPr>
        <p:spPr>
          <a:xfrm>
            <a:off x="2034073" y="6400800"/>
            <a:ext cx="7042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consultantsmind.com</a:t>
            </a:r>
            <a:r>
              <a:rPr lang="en-US" dirty="0"/>
              <a:t>/2017/11/05/what-is-post-merger-integration/</a:t>
            </a:r>
          </a:p>
        </p:txBody>
      </p:sp>
    </p:spTree>
    <p:extLst>
      <p:ext uri="{BB962C8B-B14F-4D97-AF65-F5344CB8AC3E}">
        <p14:creationId xmlns:p14="http://schemas.microsoft.com/office/powerpoint/2010/main" val="1703414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29AD0-415D-001B-DE29-0A2F81AA1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8645C-14C9-3C9C-3BF8-DE48C7E8E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Merger Integration Plan Template">
            <a:extLst>
              <a:ext uri="{FF2B5EF4-FFF2-40B4-BE49-F238E27FC236}">
                <a16:creationId xmlns:a16="http://schemas.microsoft.com/office/drawing/2014/main" id="{A299E4F4-6902-3DCB-AD91-FA018DD44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913" y="0"/>
            <a:ext cx="5464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836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0BE4-B217-9005-A021-01D552D58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71AE5-BB77-2C52-8933-3554807AE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CEA576D-EA08-491C-EDEA-018748509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121920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016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4746</TotalTime>
  <Words>536</Words>
  <Application>Microsoft Macintosh PowerPoint</Application>
  <PresentationFormat>Widescreen</PresentationFormat>
  <Paragraphs>71</Paragraphs>
  <Slides>11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Garamond</vt:lpstr>
      <vt:lpstr>Office Theme</vt:lpstr>
      <vt:lpstr>Discussion:  Under the radar? Discretionary impairments of finite and indefinite intangible assets</vt:lpstr>
      <vt:lpstr>Post-merger integration is a messy process</vt:lpstr>
      <vt:lpstr>…and it takes a long time</vt:lpstr>
      <vt:lpstr>What this study does</vt:lpstr>
      <vt:lpstr>Okay, so they don’t care. Should they?</vt:lpstr>
      <vt:lpstr>Okay, so they don’t care. Should they?</vt:lpstr>
      <vt:lpstr>Perhaps we are all hung up on goodwill</vt:lpstr>
      <vt:lpstr>Thank you.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Vivek Raval</dc:creator>
  <cp:lastModifiedBy>Vivek Raval</cp:lastModifiedBy>
  <cp:revision>6</cp:revision>
  <dcterms:created xsi:type="dcterms:W3CDTF">2024-08-11T20:34:52Z</dcterms:created>
  <dcterms:modified xsi:type="dcterms:W3CDTF">2024-08-15T03:43:41Z</dcterms:modified>
</cp:coreProperties>
</file>