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5" r:id="rId1"/>
  </p:sldMasterIdLst>
  <p:notesMasterIdLst>
    <p:notesMasterId r:id="rId30"/>
  </p:notesMasterIdLst>
  <p:sldIdLst>
    <p:sldId id="258" r:id="rId2"/>
    <p:sldId id="276" r:id="rId3"/>
    <p:sldId id="277" r:id="rId4"/>
    <p:sldId id="278" r:id="rId5"/>
    <p:sldId id="282" r:id="rId6"/>
    <p:sldId id="283" r:id="rId7"/>
    <p:sldId id="285" r:id="rId8"/>
    <p:sldId id="287" r:id="rId9"/>
    <p:sldId id="296" r:id="rId10"/>
    <p:sldId id="286" r:id="rId11"/>
    <p:sldId id="288" r:id="rId12"/>
    <p:sldId id="290" r:id="rId13"/>
    <p:sldId id="306" r:id="rId14"/>
    <p:sldId id="291" r:id="rId15"/>
    <p:sldId id="292" r:id="rId16"/>
    <p:sldId id="281" r:id="rId17"/>
    <p:sldId id="302" r:id="rId18"/>
    <p:sldId id="301" r:id="rId19"/>
    <p:sldId id="300" r:id="rId20"/>
    <p:sldId id="299" r:id="rId21"/>
    <p:sldId id="298" r:id="rId22"/>
    <p:sldId id="297" r:id="rId23"/>
    <p:sldId id="305" r:id="rId24"/>
    <p:sldId id="295" r:id="rId25"/>
    <p:sldId id="294" r:id="rId26"/>
    <p:sldId id="304" r:id="rId27"/>
    <p:sldId id="303" r:id="rId28"/>
    <p:sldId id="29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5510" autoAdjust="0"/>
  </p:normalViewPr>
  <p:slideViewPr>
    <p:cSldViewPr snapToGrid="0">
      <p:cViewPr varScale="1">
        <p:scale>
          <a:sx n="143" d="100"/>
          <a:sy n="143" d="100"/>
        </p:scale>
        <p:origin x="232" y="2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vekraval/Dropbox/Aggregate%20and%20goodwill/decks/Temple/temple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vekraval/Dropbox/Aggregate%20and%20goodwill/decks/Temple/temple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raval\Dropbox\Aggregate%20and%20goodwill\decks\Syracuse\Syracuse%20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raval\Dropbox\Aggregate%20and%20goodwill\decks\Syracuse\Syracuse%20chart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raval\Dropbox\Aggregate%20and%20goodwill\decks\Syracuse\Syracuse%20chart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0499383935051564"/>
          <c:y val="2.4446065627099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Sheet1!$B$24</c:f>
              <c:strCache>
                <c:ptCount val="1"/>
                <c:pt idx="0">
                  <c:v>Post-restructuring reduction in GDP growth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Sheet1!$A$25:$A$29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Sheet1!$B$25:$B$29</c:f>
              <c:numCache>
                <c:formatCode>General</c:formatCode>
                <c:ptCount val="5"/>
                <c:pt idx="0">
                  <c:v>-2</c:v>
                </c:pt>
                <c:pt idx="1">
                  <c:v>-4</c:v>
                </c:pt>
                <c:pt idx="2">
                  <c:v>-5</c:v>
                </c:pt>
                <c:pt idx="3">
                  <c:v>-8</c:v>
                </c:pt>
                <c:pt idx="4">
                  <c:v>-10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1E-6F44-B74E-5B4E3FB68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51407568"/>
        <c:axId val="1334759792"/>
      </c:barChart>
      <c:catAx>
        <c:axId val="95140756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4759792"/>
        <c:crosses val="autoZero"/>
        <c:auto val="1"/>
        <c:lblAlgn val="ctr"/>
        <c:lblOffset val="100"/>
        <c:noMultiLvlLbl val="0"/>
      </c:catAx>
      <c:valAx>
        <c:axId val="1334759792"/>
        <c:scaling>
          <c:orientation val="maxMin"/>
        </c:scaling>
        <c:delete val="1"/>
        <c:axPos val="b"/>
        <c:numFmt formatCode="General" sourceLinked="1"/>
        <c:majorTickMark val="none"/>
        <c:minorTickMark val="none"/>
        <c:tickLblPos val="nextTo"/>
        <c:crossAx val="95140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175978848877656"/>
          <c:y val="3.28660124025757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217261819735503E-2"/>
          <c:y val="9.6015707661810584E-2"/>
          <c:w val="0.95565476360528989"/>
          <c:h val="0.842947412161977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Post-restructuring reduction in aggregate sales growth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-10</c:v>
                </c:pt>
                <c:pt idx="1">
                  <c:v>-12</c:v>
                </c:pt>
                <c:pt idx="2">
                  <c:v>-12</c:v>
                </c:pt>
                <c:pt idx="3">
                  <c:v>-14</c:v>
                </c:pt>
                <c:pt idx="4">
                  <c:v>-13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9-724D-B194-026F4F23D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53985008"/>
        <c:axId val="1353986720"/>
      </c:barChart>
      <c:catAx>
        <c:axId val="135398500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3986720"/>
        <c:crosses val="autoZero"/>
        <c:auto val="1"/>
        <c:lblAlgn val="ctr"/>
        <c:lblOffset val="100"/>
        <c:noMultiLvlLbl val="0"/>
      </c:catAx>
      <c:valAx>
        <c:axId val="1353986720"/>
        <c:scaling>
          <c:orientation val="maxMin"/>
        </c:scaling>
        <c:delete val="1"/>
        <c:axPos val="b"/>
        <c:numFmt formatCode="General" sourceLinked="1"/>
        <c:majorTickMark val="none"/>
        <c:minorTickMark val="none"/>
        <c:tickLblPos val="nextTo"/>
        <c:crossAx val="135398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28260334645669E-2"/>
          <c:y val="1.5779342041132995E-2"/>
          <c:w val="0.94215489665354335"/>
          <c:h val="0.815452213616374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-2</c:v>
                </c:pt>
                <c:pt idx="3">
                  <c:v>-1</c:v>
                </c:pt>
                <c:pt idx="4">
                  <c:v>0</c:v>
                </c:pt>
                <c:pt idx="5">
                  <c:v>0</c:v>
                </c:pt>
                <c:pt idx="6">
                  <c:v>-3</c:v>
                </c:pt>
                <c:pt idx="7">
                  <c:v>-1</c:v>
                </c:pt>
                <c:pt idx="8">
                  <c:v>0</c:v>
                </c:pt>
                <c:pt idx="9">
                  <c:v>0</c:v>
                </c:pt>
                <c:pt idx="10">
                  <c:v>-2</c:v>
                </c:pt>
                <c:pt idx="11">
                  <c:v>-3</c:v>
                </c:pt>
                <c:pt idx="12">
                  <c:v>-1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22-4028-B95A-E5ABB125A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axId val="1307050927"/>
        <c:axId val="1307051887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EMPL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-2</c:v>
                </c:pt>
                <c:pt idx="3">
                  <c:v>-1</c:v>
                </c:pt>
                <c:pt idx="4">
                  <c:v>1</c:v>
                </c:pt>
                <c:pt idx="5">
                  <c:v>2</c:v>
                </c:pt>
                <c:pt idx="6">
                  <c:v>-2</c:v>
                </c:pt>
                <c:pt idx="7">
                  <c:v>-2</c:v>
                </c:pt>
                <c:pt idx="8">
                  <c:v>0</c:v>
                </c:pt>
                <c:pt idx="9">
                  <c:v>2</c:v>
                </c:pt>
                <c:pt idx="10">
                  <c:v>-2</c:v>
                </c:pt>
                <c:pt idx="11">
                  <c:v>-3</c:v>
                </c:pt>
                <c:pt idx="12">
                  <c:v>-2</c:v>
                </c:pt>
                <c:pt idx="13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B922-4028-B95A-E5ABB125A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7050927"/>
        <c:axId val="1307051887"/>
      </c:lineChart>
      <c:catAx>
        <c:axId val="1307050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197" b="0" i="0" u="none" strike="noStrike" kern="1200" baseline="0">
                <a:solidFill>
                  <a:schemeClr val="tx2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7051887"/>
        <c:crosses val="autoZero"/>
        <c:auto val="1"/>
        <c:lblAlgn val="ctr"/>
        <c:lblOffset val="0"/>
        <c:noMultiLvlLbl val="0"/>
      </c:catAx>
      <c:valAx>
        <c:axId val="13070518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07050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Restructuring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B566-4C10-A0A8-A27CE7FAE9A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B566-4C10-A0A8-A27CE7FAE9AD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</c:v>
                </c:pt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66-4C10-A0A8-A27CE7FAE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Sheet1!$A$19:$A$23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Sheet1!$B$19:$B$23</c:f>
              <c:numCache>
                <c:formatCode>General</c:formatCode>
                <c:ptCount val="5"/>
                <c:pt idx="0">
                  <c:v>4.3999999999999997E-2</c:v>
                </c:pt>
                <c:pt idx="1">
                  <c:v>4.5999999999999999E-2</c:v>
                </c:pt>
                <c:pt idx="2">
                  <c:v>4.5999999999999999E-2</c:v>
                </c:pt>
                <c:pt idx="3">
                  <c:v>4.7E-2</c:v>
                </c:pt>
                <c:pt idx="4">
                  <c:v>4.7E-2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1D-433B-B3C8-F7A25C0E5218}"/>
            </c:ext>
          </c:extLst>
        </c:ser>
        <c:ser>
          <c:idx val="1"/>
          <c:order val="1"/>
          <c:tx>
            <c:strRef>
              <c:f>Sheet1!$C$18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Sheet1!$A$19:$A$23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Sheet1!$C$19:$C$23</c:f>
              <c:numCache>
                <c:formatCode>General</c:formatCode>
                <c:ptCount val="5"/>
                <c:pt idx="0">
                  <c:v>4.2000000000000003E-2</c:v>
                </c:pt>
                <c:pt idx="1">
                  <c:v>4.1000000000000002E-2</c:v>
                </c:pt>
                <c:pt idx="2">
                  <c:v>4.1000000000000002E-2</c:v>
                </c:pt>
                <c:pt idx="3">
                  <c:v>0.04</c:v>
                </c:pt>
                <c:pt idx="4">
                  <c:v>3.6999999999999998E-2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1D-433B-B3C8-F7A25C0E5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axId val="1150084912"/>
        <c:axId val="1149393024"/>
      </c:barChart>
      <c:catAx>
        <c:axId val="115008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9393024"/>
        <c:crosses val="autoZero"/>
        <c:auto val="1"/>
        <c:lblAlgn val="ctr"/>
        <c:lblOffset val="100"/>
        <c:noMultiLvlLbl val="0"/>
      </c:catAx>
      <c:valAx>
        <c:axId val="1149393024"/>
        <c:scaling>
          <c:orientation val="minMax"/>
          <c:max val="0.0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008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Sheet1!$B$10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Sheet1!$A$11:$A$15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Sheet1!$B$11:$B$15</c:f>
              <c:numCache>
                <c:formatCode>General</c:formatCode>
                <c:ptCount val="5"/>
                <c:pt idx="0">
                  <c:v>2.8000000000000001E-2</c:v>
                </c:pt>
                <c:pt idx="1">
                  <c:v>0.03</c:v>
                </c:pt>
                <c:pt idx="2">
                  <c:v>2.9000000000000001E-2</c:v>
                </c:pt>
                <c:pt idx="3">
                  <c:v>3.1E-2</c:v>
                </c:pt>
                <c:pt idx="4">
                  <c:v>3.1E-2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31-441B-BE46-0148FE11D985}"/>
            </c:ext>
          </c:extLst>
        </c:ser>
        <c:ser>
          <c:idx val="1"/>
          <c:order val="1"/>
          <c:tx>
            <c:strRef>
              <c:f>Sheet1!$C$10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Sheet1!$A$11:$A$15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Sheet1!$C$11:$C$15</c:f>
              <c:numCache>
                <c:formatCode>General</c:formatCode>
                <c:ptCount val="5"/>
                <c:pt idx="0">
                  <c:v>1.7999999999999999E-2</c:v>
                </c:pt>
                <c:pt idx="1">
                  <c:v>1.7999999999999999E-2</c:v>
                </c:pt>
                <c:pt idx="2">
                  <c:v>1.7000000000000001E-2</c:v>
                </c:pt>
                <c:pt idx="3">
                  <c:v>1.7000000000000001E-2</c:v>
                </c:pt>
                <c:pt idx="4">
                  <c:v>1.7000000000000001E-2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31-441B-BE46-0148FE11D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0245408"/>
        <c:axId val="1238923264"/>
      </c:barChart>
      <c:catAx>
        <c:axId val="11502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8923264"/>
        <c:crosses val="autoZero"/>
        <c:auto val="1"/>
        <c:lblAlgn val="ctr"/>
        <c:lblOffset val="100"/>
        <c:noMultiLvlLbl val="0"/>
      </c:catAx>
      <c:valAx>
        <c:axId val="1238923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02454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Sheet1!$B$2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Sheet1!$A$3:$A$7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Sheet1!$B$3:$B$7</c:f>
              <c:numCache>
                <c:formatCode>General</c:formatCode>
                <c:ptCount val="5"/>
                <c:pt idx="0">
                  <c:v>0.249</c:v>
                </c:pt>
                <c:pt idx="1">
                  <c:v>0.27100000000000002</c:v>
                </c:pt>
                <c:pt idx="2">
                  <c:v>0.23899999999999999</c:v>
                </c:pt>
                <c:pt idx="3">
                  <c:v>0.29699999999999999</c:v>
                </c:pt>
                <c:pt idx="4">
                  <c:v>0.28599999999999998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30-4B90-9328-176017889149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Sheet1!$A$3:$A$7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Sheet1!$C$3:$C$7</c:f>
              <c:numCache>
                <c:formatCode>General</c:formatCode>
                <c:ptCount val="5"/>
                <c:pt idx="0">
                  <c:v>8.3000000000000004E-2</c:v>
                </c:pt>
                <c:pt idx="1">
                  <c:v>9.9000000000000005E-2</c:v>
                </c:pt>
                <c:pt idx="2">
                  <c:v>7.9000000000000001E-2</c:v>
                </c:pt>
                <c:pt idx="3">
                  <c:v>8.4000000000000005E-2</c:v>
                </c:pt>
                <c:pt idx="4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30-4B90-9328-1760178891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8227632"/>
        <c:axId val="1118229904"/>
      </c:barChart>
      <c:catAx>
        <c:axId val="111822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8229904"/>
        <c:crosses val="autoZero"/>
        <c:auto val="1"/>
        <c:lblAlgn val="ctr"/>
        <c:lblOffset val="100"/>
        <c:noMultiLvlLbl val="0"/>
      </c:catAx>
      <c:valAx>
        <c:axId val="1118229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8227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Restructuring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53B1-6048-9A71-53E48FC43C1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53B1-6048-9A71-53E48FC43C10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</c:v>
                </c:pt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B-43F6-910C-0818129BD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1526-FEC7-0F49-ADB6-78F00A01C77B}" type="datetimeFigureOut">
              <a:rPr lang="en-US" smtClean="0"/>
              <a:t>8/15/24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A05A9-1F6F-FF48-AABD-A6E72DE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7204A-BC71-9243-B7FF-A32DBAC2FA6D}" type="datetime1">
              <a:rPr lang="en-US" smtClean="0"/>
              <a:t>8/15/24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790" y="11149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75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5A9F-E0F4-3648-A5F3-57047D8AE586}" type="datetime1">
              <a:rPr lang="en-US" smtClean="0"/>
              <a:t>8/15/24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4879" y="47625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456F8-117B-1646-9323-4D426F8EF2D7}" type="datetime1">
              <a:rPr lang="en-US" smtClean="0"/>
              <a:t>8/15/24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1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E25E-3BCC-FB4F-BD96-A959EC644800}" type="datetime1">
              <a:rPr lang="en-US" smtClean="0"/>
              <a:t>8/15/24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00637-57F5-BA48-B6C9-EAD8F0ACB1CC}" type="datetime1">
              <a:rPr lang="en-US" smtClean="0"/>
              <a:t>8/15/24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44D2B-3823-264F-AFC0-9C0C652436D7}" type="datetime1">
              <a:rPr lang="en-US" smtClean="0"/>
              <a:t>8/15/24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C8C98-3B52-EA4F-87A3-D19ABA7E2F1E}" type="datetime1">
              <a:rPr lang="en-US" smtClean="0"/>
              <a:t>8/15/24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2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963AC-4D3D-FB4A-B634-82204330A68D}" type="datetime1">
              <a:rPr lang="en-US" smtClean="0"/>
              <a:t>8/15/24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5E4C-6683-F943-A9EC-C5A4EE1067C9}" type="datetime1">
              <a:rPr lang="en-US" smtClean="0"/>
              <a:t>8/15/24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2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D0641-479F-ED4E-8D03-BC05A15B8D96}" type="datetime1">
              <a:rPr lang="en-US" smtClean="0"/>
              <a:t>8/15/24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7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1334-D481-6849-ADFA-6B9311203C9D}" type="datetime1">
              <a:rPr lang="en-US" smtClean="0"/>
              <a:t>8/15/24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2629CED9-AF9A-8A46-9B82-A1446FAB0612}" type="datetime1">
              <a:rPr lang="en-US" smtClean="0"/>
              <a:t>8/15/24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alatino" pitchFamily="2" charset="77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6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Palatin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latino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image" Target="../media/image1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chart" Target="../charts/char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3A293-BCC4-296A-9B09-672FDAFE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562" y="4637871"/>
            <a:ext cx="11210157" cy="1734745"/>
          </a:xfrm>
        </p:spPr>
        <p:txBody>
          <a:bodyPr>
            <a:normAutofit fontScale="90000"/>
          </a:bodyPr>
          <a:lstStyle/>
          <a:p>
            <a:pPr algn="l"/>
            <a:r>
              <a:rPr lang="en-US" sz="7300" dirty="0">
                <a:latin typeface="+mj-lt"/>
              </a:rPr>
              <a:t>The</a:t>
            </a:r>
            <a:br>
              <a:rPr lang="en-US" dirty="0">
                <a:latin typeface="+mj-lt"/>
              </a:rPr>
            </a:br>
            <a:r>
              <a:rPr lang="en-US" sz="7300" dirty="0">
                <a:latin typeface="+mj-lt"/>
              </a:rPr>
              <a:t>risk relevance </a:t>
            </a:r>
            <a:br>
              <a:rPr lang="en-US" dirty="0">
                <a:latin typeface="+mj-lt"/>
              </a:rPr>
            </a:br>
            <a:r>
              <a:rPr lang="en-US" sz="4900" dirty="0">
                <a:latin typeface="+mj-lt"/>
              </a:rPr>
              <a:t>of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sz="7700" dirty="0">
                <a:latin typeface="+mj-lt"/>
              </a:rPr>
              <a:t>restructuring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5CDE1-0B9B-7250-5B1E-48414C4FD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4532" y="304910"/>
            <a:ext cx="2807368" cy="1421621"/>
          </a:xfrm>
        </p:spPr>
        <p:txBody>
          <a:bodyPr>
            <a:normAutofit/>
          </a:bodyPr>
          <a:lstStyle/>
          <a:p>
            <a:pPr algn="r"/>
            <a:endParaRPr lang="en-US" dirty="0">
              <a:latin typeface="+mj-lt"/>
            </a:endParaRPr>
          </a:p>
          <a:p>
            <a:pPr algn="r"/>
            <a:r>
              <a:rPr lang="en-US" dirty="0">
                <a:latin typeface="+mj-lt"/>
              </a:rPr>
              <a:t>Vivek Raval</a:t>
            </a:r>
          </a:p>
          <a:p>
            <a:pPr algn="r"/>
            <a:r>
              <a:rPr lang="en-US" dirty="0">
                <a:latin typeface="+mj-lt"/>
              </a:rPr>
              <a:t>August 16, 2024</a:t>
            </a:r>
          </a:p>
        </p:txBody>
      </p:sp>
    </p:spTree>
    <p:extLst>
      <p:ext uri="{BB962C8B-B14F-4D97-AF65-F5344CB8AC3E}">
        <p14:creationId xmlns:p14="http://schemas.microsoft.com/office/powerpoint/2010/main" val="2724430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literature motivating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</a:t>
            </a:fld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AB920D-CFA6-02F0-F92F-A7EFF582954D}"/>
              </a:ext>
            </a:extLst>
          </p:cNvPr>
          <p:cNvSpPr txBox="1"/>
          <p:nvPr/>
        </p:nvSpPr>
        <p:spPr>
          <a:xfrm>
            <a:off x="7289100" y="3825865"/>
            <a:ext cx="372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Earnings: </a:t>
            </a:r>
            <a:r>
              <a:rPr lang="en-US" sz="1400" dirty="0"/>
              <a:t>Ball, </a:t>
            </a:r>
            <a:r>
              <a:rPr lang="en-US" sz="1400" dirty="0" err="1"/>
              <a:t>Sadka</a:t>
            </a:r>
            <a:r>
              <a:rPr lang="en-US" sz="1400" dirty="0"/>
              <a:t>, Tseng (2022); </a:t>
            </a:r>
            <a:r>
              <a:rPr lang="en-US" sz="1400" dirty="0" err="1"/>
              <a:t>Ellahie</a:t>
            </a:r>
            <a:r>
              <a:rPr lang="en-US" sz="1400" dirty="0"/>
              <a:t> (2021); Barth &amp; So (2014)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57E84-8337-A89B-296F-794179036C74}"/>
              </a:ext>
            </a:extLst>
          </p:cNvPr>
          <p:cNvSpPr txBox="1"/>
          <p:nvPr/>
        </p:nvSpPr>
        <p:spPr>
          <a:xfrm>
            <a:off x="7289100" y="3127316"/>
            <a:ext cx="386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risk? </a:t>
            </a:r>
            <a:r>
              <a:rPr lang="en-US" sz="1600" baseline="30000" dirty="0"/>
              <a:t>(Barth, 2018)</a:t>
            </a:r>
            <a:endParaRPr lang="en-US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58B80-DE7E-4129-971C-8BE559FF92D3}"/>
              </a:ext>
            </a:extLst>
          </p:cNvPr>
          <p:cNvSpPr txBox="1"/>
          <p:nvPr/>
        </p:nvSpPr>
        <p:spPr>
          <a:xfrm>
            <a:off x="7289100" y="1337440"/>
            <a:ext cx="3169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can the financial statements tell us about cash flows?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0BF47E-36D0-5131-568F-F1ED90A46F46}"/>
              </a:ext>
            </a:extLst>
          </p:cNvPr>
          <p:cNvGrpSpPr/>
          <p:nvPr/>
        </p:nvGrpSpPr>
        <p:grpSpPr>
          <a:xfrm>
            <a:off x="783683" y="1343976"/>
            <a:ext cx="6505417" cy="2152672"/>
            <a:chOff x="795957" y="1890161"/>
            <a:chExt cx="6505417" cy="21526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58C37F8-DCAD-728A-F5BA-AB80C0933D72}"/>
                </a:ext>
              </a:extLst>
            </p:cNvPr>
            <p:cNvSpPr txBox="1"/>
            <p:nvPr/>
          </p:nvSpPr>
          <p:spPr>
            <a:xfrm>
              <a:off x="4388720" y="3673501"/>
              <a:ext cx="2912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Riskiness of the cash flows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B9D5454-A783-E816-9187-D06AF8847607}"/>
                </a:ext>
              </a:extLst>
            </p:cNvPr>
            <p:cNvGrpSpPr/>
            <p:nvPr/>
          </p:nvGrpSpPr>
          <p:grpSpPr>
            <a:xfrm>
              <a:off x="795957" y="1890161"/>
              <a:ext cx="6052230" cy="2134330"/>
              <a:chOff x="795957" y="1890161"/>
              <a:chExt cx="6052230" cy="2134330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0FB353B-C2E3-A516-AB3C-F9CB3EBFC7C3}"/>
                  </a:ext>
                </a:extLst>
              </p:cNvPr>
              <p:cNvSpPr txBox="1"/>
              <p:nvPr/>
            </p:nvSpPr>
            <p:spPr>
              <a:xfrm>
                <a:off x="795957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Value of the firm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90A7AFC-3354-9E57-DDA3-1B64F4431365}"/>
                  </a:ext>
                </a:extLst>
              </p:cNvPr>
              <p:cNvSpPr txBox="1"/>
              <p:nvPr/>
            </p:nvSpPr>
            <p:spPr>
              <a:xfrm>
                <a:off x="2844116" y="2725492"/>
                <a:ext cx="1787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Function of: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F03A08C-56B4-4584-7C22-9F6AF3F05837}"/>
                  </a:ext>
                </a:extLst>
              </p:cNvPr>
              <p:cNvSpPr txBox="1"/>
              <p:nvPr/>
            </p:nvSpPr>
            <p:spPr>
              <a:xfrm>
                <a:off x="4388720" y="1890161"/>
                <a:ext cx="2459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Future firm cash flows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2EB1B24E-0845-87CE-1A0B-6299E2E242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31915" y="2910158"/>
                <a:ext cx="447472" cy="0"/>
              </a:xfrm>
              <a:prstGeom prst="straightConnector1">
                <a:avLst/>
              </a:prstGeom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tx1"/>
                    </a:gs>
                  </a:gsLst>
                  <a:lin ang="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ight Brace 8">
                <a:extLst>
                  <a:ext uri="{FF2B5EF4-FFF2-40B4-BE49-F238E27FC236}">
                    <a16:creationId xmlns:a16="http://schemas.microsoft.com/office/drawing/2014/main" id="{48B5C3EC-1909-BC15-E3FB-6977D3E18A30}"/>
                  </a:ext>
                </a:extLst>
              </p:cNvPr>
              <p:cNvSpPr/>
              <p:nvPr/>
            </p:nvSpPr>
            <p:spPr>
              <a:xfrm rot="10800000">
                <a:off x="4109691" y="1912809"/>
                <a:ext cx="288756" cy="2111682"/>
              </a:xfrm>
              <a:prstGeom prst="rightBrace">
                <a:avLst>
                  <a:gd name="adj1" fmla="val 8333"/>
                  <a:gd name="adj2" fmla="val 52838"/>
                </a:avLst>
              </a:prstGeom>
              <a:noFill/>
              <a:ln w="1270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B779ECC-D954-A642-CD1D-C3FBAB64A6AD}"/>
              </a:ext>
            </a:extLst>
          </p:cNvPr>
          <p:cNvSpPr txBox="1"/>
          <p:nvPr/>
        </p:nvSpPr>
        <p:spPr>
          <a:xfrm>
            <a:off x="7289100" y="2029593"/>
            <a:ext cx="36785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e.g., </a:t>
            </a:r>
            <a:r>
              <a:rPr lang="en-US" sz="1600" dirty="0" err="1"/>
              <a:t>Dechow</a:t>
            </a:r>
            <a:r>
              <a:rPr lang="en-US" sz="1600" dirty="0"/>
              <a:t>, Kothari, Watts (1998); Ball &amp; Nikolaev (2022)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C7A492-07E5-12A7-BFAC-1627EFD1DF1A}"/>
              </a:ext>
            </a:extLst>
          </p:cNvPr>
          <p:cNvSpPr txBox="1"/>
          <p:nvPr/>
        </p:nvSpPr>
        <p:spPr>
          <a:xfrm>
            <a:off x="7289100" y="4603956"/>
            <a:ext cx="372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Specific expense: Restructuring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56E8B6-5369-8B2B-46AB-D004C0416060}"/>
              </a:ext>
            </a:extLst>
          </p:cNvPr>
          <p:cNvSpPr txBox="1"/>
          <p:nvPr/>
        </p:nvSpPr>
        <p:spPr>
          <a:xfrm>
            <a:off x="8233202" y="4988853"/>
            <a:ext cx="1699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THIS STUDY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E22D527-EBD4-7328-38A2-D678EFF28611}"/>
              </a:ext>
            </a:extLst>
          </p:cNvPr>
          <p:cNvSpPr/>
          <p:nvPr/>
        </p:nvSpPr>
        <p:spPr>
          <a:xfrm>
            <a:off x="7205652" y="4551110"/>
            <a:ext cx="3492230" cy="8265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F7B79D-597A-F5EF-AF63-E1E08EE9A074}"/>
              </a:ext>
            </a:extLst>
          </p:cNvPr>
          <p:cNvSpPr txBox="1"/>
          <p:nvPr/>
        </p:nvSpPr>
        <p:spPr>
          <a:xfrm>
            <a:off x="783683" y="3932032"/>
            <a:ext cx="54375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is a managerial action taken in response to a change in expectations.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insight into how firms exposed to systematic risk respond to aggregate shocks.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more color to the mosaic used to assess systematic risk.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A67FEFC-E1B7-4E49-D72F-DE8B0752AFF5}"/>
              </a:ext>
            </a:extLst>
          </p:cNvPr>
          <p:cNvSpPr/>
          <p:nvPr/>
        </p:nvSpPr>
        <p:spPr>
          <a:xfrm>
            <a:off x="743427" y="3840863"/>
            <a:ext cx="5346435" cy="246024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588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" grpId="0"/>
      <p:bldP spid="5" grpId="0"/>
      <p:bldP spid="10" grpId="0"/>
      <p:bldP spid="16" grpId="0"/>
      <p:bldP spid="17" grpId="0"/>
      <p:bldP spid="18" grpId="0" animBg="1"/>
      <p:bldP spid="7" grpId="0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Restructuring expense is the object of this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9223"/>
            <a:ext cx="2743200" cy="365125"/>
          </a:xfrm>
        </p:spPr>
        <p:txBody>
          <a:bodyPr/>
          <a:lstStyle/>
          <a:p>
            <a:fld id="{B4A918BC-4D43-4B42-B3C0-E7EBE25E6AF0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6A2C5-C6F9-5EF0-C3CE-662AAF7250E7}"/>
              </a:ext>
            </a:extLst>
          </p:cNvPr>
          <p:cNvSpPr txBox="1"/>
          <p:nvPr/>
        </p:nvSpPr>
        <p:spPr>
          <a:xfrm>
            <a:off x="4335730" y="4110773"/>
            <a:ext cx="374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Restructuring has the potential to be useful, but is generally seen as not useful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98CEE-CA51-BC30-AB70-B1FD0FFA36F4}"/>
              </a:ext>
            </a:extLst>
          </p:cNvPr>
          <p:cNvSpPr txBox="1"/>
          <p:nvPr/>
        </p:nvSpPr>
        <p:spPr>
          <a:xfrm>
            <a:off x="8460302" y="1341769"/>
            <a:ext cx="4381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criticisms of restructuring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87A607-F8D0-7286-96C8-9F5DD1A36394}"/>
              </a:ext>
            </a:extLst>
          </p:cNvPr>
          <p:cNvSpPr txBox="1"/>
          <p:nvPr/>
        </p:nvSpPr>
        <p:spPr>
          <a:xfrm>
            <a:off x="308908" y="1831416"/>
            <a:ext cx="505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includes: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86AD15-3F3A-B208-80AD-C8C082188957}"/>
              </a:ext>
            </a:extLst>
          </p:cNvPr>
          <p:cNvSpPr txBox="1"/>
          <p:nvPr/>
        </p:nvSpPr>
        <p:spPr>
          <a:xfrm>
            <a:off x="591650" y="2194548"/>
            <a:ext cx="34069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/>
              <a:t>Involuntary termination benefits</a:t>
            </a:r>
          </a:p>
          <a:p>
            <a:pPr marL="342900" indent="-342900">
              <a:buAutoNum type="alphaLcParenR"/>
            </a:pPr>
            <a:r>
              <a:rPr lang="en-US" dirty="0"/>
              <a:t>Costs to terminate a contract that is not a lease</a:t>
            </a:r>
          </a:p>
          <a:p>
            <a:pPr marL="342900" indent="-342900">
              <a:buAutoNum type="alphaLcParenR"/>
            </a:pPr>
            <a:r>
              <a:rPr lang="en-US" dirty="0"/>
              <a:t>Costs to relocate employees or consolidate facilities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45C28D-C8EB-2317-84B2-99A09A37DFF1}"/>
              </a:ext>
            </a:extLst>
          </p:cNvPr>
          <p:cNvSpPr txBox="1"/>
          <p:nvPr/>
        </p:nvSpPr>
        <p:spPr>
          <a:xfrm>
            <a:off x="308908" y="4225729"/>
            <a:ext cx="34734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Expensed immediately when announced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Comprised of committed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quarterly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Reported in dollars (not people)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9A0E7E-A433-D215-4FFD-7E4E13AB28C0}"/>
              </a:ext>
            </a:extLst>
          </p:cNvPr>
          <p:cNvSpPr txBox="1"/>
          <p:nvPr/>
        </p:nvSpPr>
        <p:spPr>
          <a:xfrm>
            <a:off x="8445920" y="1876685"/>
            <a:ext cx="347340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persistent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Often excluded from non-GAAP earnings </a:t>
            </a:r>
            <a:r>
              <a:rPr lang="en-US" sz="1200" baseline="30000" dirty="0"/>
              <a:t>(</a:t>
            </a:r>
            <a:r>
              <a:rPr lang="en-US" sz="1200" baseline="30000" dirty="0" err="1"/>
              <a:t>Laurion</a:t>
            </a:r>
            <a:r>
              <a:rPr lang="en-US" sz="1200" baseline="30000" dirty="0"/>
              <a:t>, 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</a:t>
            </a:r>
            <a:r>
              <a:rPr lang="en-US" dirty="0" err="1"/>
              <a:t>Compustat</a:t>
            </a:r>
            <a:r>
              <a:rPr lang="en-US" dirty="0"/>
              <a:t> operating earnings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Excluded from earnings used in compensation </a:t>
            </a:r>
            <a:r>
              <a:rPr lang="en-US" sz="1200" baseline="30000" dirty="0"/>
              <a:t>(</a:t>
            </a:r>
            <a:r>
              <a:rPr lang="en-US" sz="1200" baseline="30000" dirty="0" err="1"/>
              <a:t>Dechow</a:t>
            </a:r>
            <a:r>
              <a:rPr lang="en-US" sz="1200" baseline="30000" dirty="0"/>
              <a:t>, Huston, and Sloan, 1994)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 of “big bath” manipulations </a:t>
            </a:r>
            <a:r>
              <a:rPr lang="en-US" sz="1200" baseline="30000" dirty="0"/>
              <a:t>(Bens &amp; Johnson, 2009)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Conservative: asymmetrically informative (only divestment)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1E0E29-9AEC-55AC-344D-A63D51A1E075}"/>
              </a:ext>
            </a:extLst>
          </p:cNvPr>
          <p:cNvCxnSpPr>
            <a:cxnSpLocks/>
          </p:cNvCxnSpPr>
          <p:nvPr/>
        </p:nvCxnSpPr>
        <p:spPr>
          <a:xfrm>
            <a:off x="308908" y="1771356"/>
            <a:ext cx="368972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85615A-E470-D06C-FE5B-435F22DE7476}"/>
              </a:ext>
            </a:extLst>
          </p:cNvPr>
          <p:cNvCxnSpPr>
            <a:cxnSpLocks/>
          </p:cNvCxnSpPr>
          <p:nvPr/>
        </p:nvCxnSpPr>
        <p:spPr>
          <a:xfrm>
            <a:off x="8572463" y="1766295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575C7B-2801-41CC-54E9-54739E325411}"/>
              </a:ext>
            </a:extLst>
          </p:cNvPr>
          <p:cNvSpPr txBox="1"/>
          <p:nvPr/>
        </p:nvSpPr>
        <p:spPr>
          <a:xfrm>
            <a:off x="619626" y="1316095"/>
            <a:ext cx="451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accounting for restructuring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59D740-D6A9-D300-7269-687EF5F3EC94}"/>
              </a:ext>
            </a:extLst>
          </p:cNvPr>
          <p:cNvSpPr/>
          <p:nvPr/>
        </p:nvSpPr>
        <p:spPr>
          <a:xfrm>
            <a:off x="4111801" y="3995461"/>
            <a:ext cx="4121432" cy="147732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835FA2-A7FF-06A3-DB58-A65C362EBBAC}"/>
              </a:ext>
            </a:extLst>
          </p:cNvPr>
          <p:cNvSpPr txBox="1"/>
          <p:nvPr/>
        </p:nvSpPr>
        <p:spPr>
          <a:xfrm>
            <a:off x="4490632" y="1317842"/>
            <a:ext cx="32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aggregate side restructuring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E774E9-0C35-41A0-FB3F-9B8C095A4C89}"/>
              </a:ext>
            </a:extLst>
          </p:cNvPr>
          <p:cNvSpPr txBox="1"/>
          <p:nvPr/>
        </p:nvSpPr>
        <p:spPr>
          <a:xfrm>
            <a:off x="4545749" y="1876685"/>
            <a:ext cx="3347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Reflects aggregate economic shocks </a:t>
            </a:r>
            <a:r>
              <a:rPr lang="en-US" sz="1200" baseline="30000" dirty="0"/>
              <a:t>(John, Lang, and Netter, 1992)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Informative about GDP </a:t>
            </a:r>
            <a:r>
              <a:rPr lang="en-US" sz="1200" baseline="30000" dirty="0"/>
              <a:t>(Abdalla and </a:t>
            </a:r>
            <a:r>
              <a:rPr lang="en-US" sz="1200" baseline="30000" dirty="0" err="1"/>
              <a:t>Carabias</a:t>
            </a:r>
            <a:r>
              <a:rPr lang="en-US" sz="1200" baseline="30000" dirty="0"/>
              <a:t>, 2022)</a:t>
            </a:r>
            <a:endParaRPr lang="en-US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Informative about job destruction </a:t>
            </a:r>
            <a:r>
              <a:rPr lang="en-US" sz="1200" baseline="30000" dirty="0"/>
              <a:t>(Hann, Li, and </a:t>
            </a:r>
            <a:r>
              <a:rPr lang="en-US" sz="1200" baseline="30000" dirty="0" err="1"/>
              <a:t>Ogneva</a:t>
            </a:r>
            <a:r>
              <a:rPr lang="en-US" sz="1200" baseline="30000" dirty="0"/>
              <a:t>, 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07D0A-305B-770C-DEF6-A6627189562D}"/>
              </a:ext>
            </a:extLst>
          </p:cNvPr>
          <p:cNvCxnSpPr>
            <a:cxnSpLocks/>
          </p:cNvCxnSpPr>
          <p:nvPr/>
        </p:nvCxnSpPr>
        <p:spPr>
          <a:xfrm>
            <a:off x="4502114" y="1766295"/>
            <a:ext cx="293059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13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26" grpId="0"/>
      <p:bldP spid="27" grpId="0"/>
      <p:bldP spid="28" grpId="0"/>
      <p:bldP spid="29" grpId="0"/>
      <p:bldP spid="8" grpId="0"/>
      <p:bldP spid="9" grpId="0" animBg="1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A38-70C3-94F3-8B09-47159B5F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Demand shocks and employment fluctuations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5A3EE9-51D9-0B6C-2EBA-406862F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4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295E1B-717F-C9EA-B73E-F1BD8ED328E6}"/>
              </a:ext>
            </a:extLst>
          </p:cNvPr>
          <p:cNvSpPr txBox="1"/>
          <p:nvPr/>
        </p:nvSpPr>
        <p:spPr>
          <a:xfrm>
            <a:off x="4149279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DAC18C-56C3-0F3A-D215-BAC6B736C60B}"/>
              </a:ext>
            </a:extLst>
          </p:cNvPr>
          <p:cNvSpPr txBox="1"/>
          <p:nvPr/>
        </p:nvSpPr>
        <p:spPr>
          <a:xfrm>
            <a:off x="4149278" y="2983521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8BEB84-3005-23CB-4766-E16ECB6FB447}"/>
              </a:ext>
            </a:extLst>
          </p:cNvPr>
          <p:cNvSpPr txBox="1"/>
          <p:nvPr/>
        </p:nvSpPr>
        <p:spPr>
          <a:xfrm>
            <a:off x="4149279" y="3886076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11224C-C407-0EAF-4B15-E4826865EE5F}"/>
              </a:ext>
            </a:extLst>
          </p:cNvPr>
          <p:cNvSpPr txBox="1"/>
          <p:nvPr/>
        </p:nvSpPr>
        <p:spPr>
          <a:xfrm>
            <a:off x="4149279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2F9D88-EF26-B9F2-6C3F-CCA10443AAB2}"/>
              </a:ext>
            </a:extLst>
          </p:cNvPr>
          <p:cNvSpPr txBox="1"/>
          <p:nvPr/>
        </p:nvSpPr>
        <p:spPr>
          <a:xfrm>
            <a:off x="7408040" y="2317459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6D3E3E-57FE-2D1F-A2B2-D48FD42E9A34}"/>
              </a:ext>
            </a:extLst>
          </p:cNvPr>
          <p:cNvSpPr txBox="1"/>
          <p:nvPr/>
        </p:nvSpPr>
        <p:spPr>
          <a:xfrm>
            <a:off x="7408039" y="2983521"/>
            <a:ext cx="254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cuts inputs to production (ex. labor)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56C553-8634-0453-0CFB-E4D4B2904B68}"/>
              </a:ext>
            </a:extLst>
          </p:cNvPr>
          <p:cNvSpPr txBox="1"/>
          <p:nvPr/>
        </p:nvSpPr>
        <p:spPr>
          <a:xfrm>
            <a:off x="7408040" y="3886076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184C50-6856-72B6-2392-677DC5FD193C}"/>
              </a:ext>
            </a:extLst>
          </p:cNvPr>
          <p:cNvSpPr txBox="1"/>
          <p:nvPr/>
        </p:nvSpPr>
        <p:spPr>
          <a:xfrm>
            <a:off x="7408040" y="1661126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73359F4-A6E7-1B96-A0C3-374562737AA5}"/>
              </a:ext>
            </a:extLst>
          </p:cNvPr>
          <p:cNvCxnSpPr>
            <a:cxnSpLocks/>
          </p:cNvCxnSpPr>
          <p:nvPr/>
        </p:nvCxnSpPr>
        <p:spPr>
          <a:xfrm>
            <a:off x="4149279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B3BC7B-370E-1CA5-6E93-4F5FD81DBC5D}"/>
              </a:ext>
            </a:extLst>
          </p:cNvPr>
          <p:cNvCxnSpPr>
            <a:cxnSpLocks/>
          </p:cNvCxnSpPr>
          <p:nvPr/>
        </p:nvCxnSpPr>
        <p:spPr>
          <a:xfrm>
            <a:off x="7408040" y="2165279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16">
            <a:extLst>
              <a:ext uri="{FF2B5EF4-FFF2-40B4-BE49-F238E27FC236}">
                <a16:creationId xmlns:a16="http://schemas.microsoft.com/office/drawing/2014/main" id="{7DE2832E-4D93-9BEA-1A00-5EDA2AEE1585}"/>
              </a:ext>
            </a:extLst>
          </p:cNvPr>
          <p:cNvSpPr/>
          <p:nvPr/>
        </p:nvSpPr>
        <p:spPr>
          <a:xfrm>
            <a:off x="4024855" y="3769475"/>
            <a:ext cx="6047361" cy="831702"/>
          </a:xfrm>
          <a:prstGeom prst="round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6E4E66-A7CB-10ED-292B-CC533034DE0D}"/>
              </a:ext>
            </a:extLst>
          </p:cNvPr>
          <p:cNvSpPr txBox="1"/>
          <p:nvPr/>
        </p:nvSpPr>
        <p:spPr>
          <a:xfrm>
            <a:off x="10212830" y="3862160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49" name="Rectangle: Rounded Corners 16">
            <a:extLst>
              <a:ext uri="{FF2B5EF4-FFF2-40B4-BE49-F238E27FC236}">
                <a16:creationId xmlns:a16="http://schemas.microsoft.com/office/drawing/2014/main" id="{7A5C3B37-30AF-4F56-A9F8-D526D36F022B}"/>
              </a:ext>
            </a:extLst>
          </p:cNvPr>
          <p:cNvSpPr/>
          <p:nvPr/>
        </p:nvSpPr>
        <p:spPr>
          <a:xfrm>
            <a:off x="4024855" y="2879540"/>
            <a:ext cx="6047361" cy="831702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811830-4364-EC2C-D63C-2022A0AB434F}"/>
              </a:ext>
            </a:extLst>
          </p:cNvPr>
          <p:cNvSpPr txBox="1"/>
          <p:nvPr/>
        </p:nvSpPr>
        <p:spPr>
          <a:xfrm>
            <a:off x="10212830" y="2973792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Correlation: Systematic Risk?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AD4AFE-B7F3-47A8-AC83-6811CF9ACED3}"/>
              </a:ext>
            </a:extLst>
          </p:cNvPr>
          <p:cNvSpPr txBox="1"/>
          <p:nvPr/>
        </p:nvSpPr>
        <p:spPr>
          <a:xfrm>
            <a:off x="7437859" y="5098985"/>
            <a:ext cx="157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77CBE69-5F4C-B7DF-2F67-B3ABC1CF4964}"/>
              </a:ext>
            </a:extLst>
          </p:cNvPr>
          <p:cNvSpPr/>
          <p:nvPr/>
        </p:nvSpPr>
        <p:spPr>
          <a:xfrm>
            <a:off x="7394803" y="3010854"/>
            <a:ext cx="281029" cy="281029"/>
          </a:xfrm>
          <a:prstGeom prst="ellipse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4C8A1A1-465B-2631-FAFE-CAFB1A7C1E40}"/>
              </a:ext>
            </a:extLst>
          </p:cNvPr>
          <p:cNvCxnSpPr>
            <a:cxnSpLocks/>
          </p:cNvCxnSpPr>
          <p:nvPr/>
        </p:nvCxnSpPr>
        <p:spPr>
          <a:xfrm>
            <a:off x="7437859" y="3249178"/>
            <a:ext cx="0" cy="217016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09C68D4-1376-6DFE-2756-644AD1235940}"/>
              </a:ext>
            </a:extLst>
          </p:cNvPr>
          <p:cNvSpPr txBox="1"/>
          <p:nvPr/>
        </p:nvSpPr>
        <p:spPr>
          <a:xfrm>
            <a:off x="335668" y="1661126"/>
            <a:ext cx="324441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risk of the firm is driven by its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firm has an abandonment option for each of the projects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To the extent that a project is subject to macroeconomic changes, so is the value of the abandonment option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If the firm tends to exercise the abandonment option (restructure) when aggregate growth expectations are low, the firm’s projects are likely exposed to macroeconomic (systematic) risk</a:t>
            </a:r>
          </a:p>
        </p:txBody>
      </p:sp>
    </p:spTree>
    <p:extLst>
      <p:ext uri="{BB962C8B-B14F-4D97-AF65-F5344CB8AC3E}">
        <p14:creationId xmlns:p14="http://schemas.microsoft.com/office/powerpoint/2010/main" val="409912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47" grpId="0" animBg="1"/>
      <p:bldP spid="48" grpId="0"/>
      <p:bldP spid="49" grpId="0" animBg="1"/>
      <p:bldP spid="50" grpId="0"/>
      <p:bldP spid="51" grpId="0"/>
      <p:bldP spid="52" grpId="0" animBg="1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6E1AC7-F46A-1F9F-3704-ABBB1FC1CE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279"/>
          <a:stretch/>
        </p:blipFill>
        <p:spPr>
          <a:xfrm>
            <a:off x="2820102" y="1990008"/>
            <a:ext cx="2231247" cy="3275301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6F2841-0363-4D72-3154-75D935A1B11F}"/>
              </a:ext>
            </a:extLst>
          </p:cNvPr>
          <p:cNvSpPr txBox="1"/>
          <p:nvPr/>
        </p:nvSpPr>
        <p:spPr>
          <a:xfrm>
            <a:off x="4180796" y="5745547"/>
            <a:ext cx="3975162" cy="369332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has an aggregate component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D84F1FF-CE51-122E-272C-26040D60308E}"/>
              </a:ext>
            </a:extLst>
          </p:cNvPr>
          <p:cNvSpPr/>
          <p:nvPr/>
        </p:nvSpPr>
        <p:spPr>
          <a:xfrm>
            <a:off x="4046191" y="5694574"/>
            <a:ext cx="4249647" cy="48355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243C6-831A-DF80-4B29-E263985DE5A3}"/>
              </a:ext>
            </a:extLst>
          </p:cNvPr>
          <p:cNvSpPr txBox="1"/>
          <p:nvPr/>
        </p:nvSpPr>
        <p:spPr>
          <a:xfrm>
            <a:off x="524298" y="4361505"/>
            <a:ext cx="229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observations</a:t>
            </a:r>
          </a:p>
          <a:p>
            <a:r>
              <a:rPr lang="en-US" dirty="0"/>
              <a:t>(Tobit regression)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ED7FCEF-2276-4E76-37D6-6472C728FC6E}"/>
              </a:ext>
            </a:extLst>
          </p:cNvPr>
          <p:cNvSpPr/>
          <p:nvPr/>
        </p:nvSpPr>
        <p:spPr>
          <a:xfrm>
            <a:off x="4088740" y="4550245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6CCF8E-FB5C-FCB9-EAF4-4691B1E2E6DF}"/>
              </a:ext>
            </a:extLst>
          </p:cNvPr>
          <p:cNvCxnSpPr>
            <a:cxnSpLocks/>
          </p:cNvCxnSpPr>
          <p:nvPr/>
        </p:nvCxnSpPr>
        <p:spPr>
          <a:xfrm>
            <a:off x="614351" y="4669942"/>
            <a:ext cx="3474389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215CC4C-9FBA-07E7-096D-AD3DDC7D2DE8}"/>
              </a:ext>
            </a:extLst>
          </p:cNvPr>
          <p:cNvSpPr/>
          <p:nvPr/>
        </p:nvSpPr>
        <p:spPr>
          <a:xfrm>
            <a:off x="4088740" y="2430918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F3661D-A6CD-5AB6-1F7C-7C53FBAF2F21}"/>
              </a:ext>
            </a:extLst>
          </p:cNvPr>
          <p:cNvSpPr txBox="1"/>
          <p:nvPr/>
        </p:nvSpPr>
        <p:spPr>
          <a:xfrm>
            <a:off x="2351545" y="1572082"/>
            <a:ext cx="1856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 restructuring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D531C5-00CE-AB48-6BB8-2026414EE391}"/>
              </a:ext>
            </a:extLst>
          </p:cNvPr>
          <p:cNvCxnSpPr>
            <a:cxnSpLocks/>
          </p:cNvCxnSpPr>
          <p:nvPr/>
        </p:nvCxnSpPr>
        <p:spPr>
          <a:xfrm>
            <a:off x="4151085" y="1662135"/>
            <a:ext cx="0" cy="7687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81667243-D9AD-0115-573A-B0393B47407E}"/>
              </a:ext>
            </a:extLst>
          </p:cNvPr>
          <p:cNvSpPr txBox="1"/>
          <p:nvPr/>
        </p:nvSpPr>
        <p:spPr>
          <a:xfrm>
            <a:off x="4585749" y="287701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7E2CDA-DEF4-FD3E-CAD9-DADF75BB9E86}"/>
              </a:ext>
            </a:extLst>
          </p:cNvPr>
          <p:cNvSpPr txBox="1"/>
          <p:nvPr/>
        </p:nvSpPr>
        <p:spPr>
          <a:xfrm>
            <a:off x="5207682" y="2785236"/>
            <a:ext cx="3012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  <a:p>
            <a:pPr algn="ctr"/>
            <a:r>
              <a:rPr lang="en-US" dirty="0"/>
              <a:t>(a major input to production, correlated with aggregate demand shocks)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59C3D7-D8A0-97FD-F54F-ECDF808CE0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315"/>
          <a:stretch/>
        </p:blipFill>
        <p:spPr>
          <a:xfrm>
            <a:off x="8356885" y="1947334"/>
            <a:ext cx="2285471" cy="334991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E45749-0965-D61A-05AA-E76859657092}"/>
              </a:ext>
            </a:extLst>
          </p:cNvPr>
          <p:cNvSpPr txBox="1"/>
          <p:nvPr/>
        </p:nvSpPr>
        <p:spPr>
          <a:xfrm>
            <a:off x="5848950" y="4332600"/>
            <a:ext cx="2296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Quarterly observations</a:t>
            </a:r>
          </a:p>
          <a:p>
            <a:r>
              <a:rPr lang="en-US" dirty="0"/>
              <a:t>(OLS regression, Newey-West (4) errors)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9CAF6CB-6916-9B67-1489-55985A5ECEA5}"/>
              </a:ext>
            </a:extLst>
          </p:cNvPr>
          <p:cNvSpPr/>
          <p:nvPr/>
        </p:nvSpPr>
        <p:spPr>
          <a:xfrm>
            <a:off x="9907381" y="4551420"/>
            <a:ext cx="40893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AEE89F-D33E-B954-1313-DDED1B5BC6E1}"/>
              </a:ext>
            </a:extLst>
          </p:cNvPr>
          <p:cNvCxnSpPr>
            <a:cxnSpLocks/>
          </p:cNvCxnSpPr>
          <p:nvPr/>
        </p:nvCxnSpPr>
        <p:spPr>
          <a:xfrm>
            <a:off x="5948847" y="4641037"/>
            <a:ext cx="395853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E22AC31-7C90-E0E7-0513-49642A27E541}"/>
              </a:ext>
            </a:extLst>
          </p:cNvPr>
          <p:cNvSpPr/>
          <p:nvPr/>
        </p:nvSpPr>
        <p:spPr>
          <a:xfrm>
            <a:off x="9621917" y="2402013"/>
            <a:ext cx="99189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47B133-2887-46D7-47DF-6582269B56AE}"/>
              </a:ext>
            </a:extLst>
          </p:cNvPr>
          <p:cNvCxnSpPr>
            <a:cxnSpLocks/>
          </p:cNvCxnSpPr>
          <p:nvPr/>
        </p:nvCxnSpPr>
        <p:spPr>
          <a:xfrm>
            <a:off x="2921169" y="3105169"/>
            <a:ext cx="6216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FB8C5A0-875B-2482-C729-6916E25C9F45}"/>
              </a:ext>
            </a:extLst>
          </p:cNvPr>
          <p:cNvSpPr txBox="1"/>
          <p:nvPr/>
        </p:nvSpPr>
        <p:spPr>
          <a:xfrm>
            <a:off x="7527173" y="1217181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D14F034-1515-F8C7-C90C-827F76BB1C4C}"/>
              </a:ext>
            </a:extLst>
          </p:cNvPr>
          <p:cNvCxnSpPr>
            <a:cxnSpLocks/>
          </p:cNvCxnSpPr>
          <p:nvPr/>
        </p:nvCxnSpPr>
        <p:spPr>
          <a:xfrm>
            <a:off x="9806605" y="1343630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B2CE4CC-6882-A54E-F420-FAEC01EC8376}"/>
              </a:ext>
            </a:extLst>
          </p:cNvPr>
          <p:cNvSpPr txBox="1"/>
          <p:nvPr/>
        </p:nvSpPr>
        <p:spPr>
          <a:xfrm>
            <a:off x="10193141" y="2854123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354044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67" grpId="0"/>
      <p:bldP spid="7" grpId="0"/>
      <p:bldP spid="10" grpId="0"/>
      <p:bldP spid="11" grpId="0" animBg="1"/>
      <p:bldP spid="13" grpId="0" animBg="1"/>
      <p:bldP spid="15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The restructuring-based measure of systematic risk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728EDF-5AFC-1B28-AA43-FD478A71C0CA}"/>
              </a:ext>
            </a:extLst>
          </p:cNvPr>
          <p:cNvSpPr txBox="1"/>
          <p:nvPr/>
        </p:nvSpPr>
        <p:spPr>
          <a:xfrm>
            <a:off x="1563755" y="1753297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/>
              <p:nvPr/>
            </p:nvSpPr>
            <p:spPr>
              <a:xfrm>
                <a:off x="3305149" y="1753297"/>
                <a:ext cx="6157691" cy="409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𝐶𝐴𝑃𝑀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𝑚𝑘𝑡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5273B-1249-4600-4B2A-8D00B6818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149" y="1753297"/>
                <a:ext cx="6157691" cy="409023"/>
              </a:xfrm>
              <a:prstGeom prst="rect">
                <a:avLst/>
              </a:prstGeom>
              <a:blipFill>
                <a:blip r:embed="rId2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EA69C10-28D5-6890-F269-9436FA3932D0}"/>
              </a:ext>
            </a:extLst>
          </p:cNvPr>
          <p:cNvSpPr txBox="1"/>
          <p:nvPr/>
        </p:nvSpPr>
        <p:spPr>
          <a:xfrm>
            <a:off x="1543583" y="2479446"/>
            <a:ext cx="184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measure: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/>
              <p:nvPr/>
            </p:nvSpPr>
            <p:spPr>
              <a:xfrm>
                <a:off x="3720938" y="2598099"/>
                <a:ext cx="4988858" cy="409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𝐸𝑀𝑃𝐿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8B65A2-4CF2-1B7F-F82C-572C9D97E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938" y="2598099"/>
                <a:ext cx="4988858" cy="409023"/>
              </a:xfrm>
              <a:prstGeom prst="rect">
                <a:avLst/>
              </a:prstGeom>
              <a:blipFill>
                <a:blip r:embed="rId3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4615E74-3860-6BE4-123F-0B9C09AE7A9F}"/>
              </a:ext>
            </a:extLst>
          </p:cNvPr>
          <p:cNvSpPr txBox="1"/>
          <p:nvPr/>
        </p:nvSpPr>
        <p:spPr>
          <a:xfrm>
            <a:off x="4132141" y="1519478"/>
            <a:ext cx="1101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Firm returns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B6B65D-2FDA-0CE1-E03B-01DBB06B5AE4}"/>
              </a:ext>
            </a:extLst>
          </p:cNvPr>
          <p:cNvSpPr txBox="1"/>
          <p:nvPr/>
        </p:nvSpPr>
        <p:spPr>
          <a:xfrm>
            <a:off x="6895507" y="1519478"/>
            <a:ext cx="1242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Market returns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D7D41B-E61E-7635-95EA-B2394C1FE4CF}"/>
              </a:ext>
            </a:extLst>
          </p:cNvPr>
          <p:cNvSpPr txBox="1"/>
          <p:nvPr/>
        </p:nvSpPr>
        <p:spPr>
          <a:xfrm>
            <a:off x="4580992" y="3301699"/>
            <a:ext cx="1493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Negative firm restructuring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3CB534-5551-5DDD-3B93-D8005137CBA8}"/>
              </a:ext>
            </a:extLst>
          </p:cNvPr>
          <p:cNvSpPr txBox="1"/>
          <p:nvPr/>
        </p:nvSpPr>
        <p:spPr>
          <a:xfrm>
            <a:off x="6962743" y="3304210"/>
            <a:ext cx="1948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Aggregate annual employment growth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A2E09EE-C495-9D8F-CF14-0EBD37CE3DBF}"/>
              </a:ext>
            </a:extLst>
          </p:cNvPr>
          <p:cNvSpPr/>
          <p:nvPr/>
        </p:nvSpPr>
        <p:spPr>
          <a:xfrm>
            <a:off x="4430184" y="2598099"/>
            <a:ext cx="800098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3B41DC-40A7-FD4B-64B4-5442F5CDE686}"/>
              </a:ext>
            </a:extLst>
          </p:cNvPr>
          <p:cNvCxnSpPr>
            <a:cxnSpLocks/>
          </p:cNvCxnSpPr>
          <p:nvPr/>
        </p:nvCxnSpPr>
        <p:spPr>
          <a:xfrm flipV="1">
            <a:off x="4633794" y="3034173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759E89A-FC41-EA34-77CF-083B5A2BA64E}"/>
              </a:ext>
            </a:extLst>
          </p:cNvPr>
          <p:cNvSpPr/>
          <p:nvPr/>
        </p:nvSpPr>
        <p:spPr>
          <a:xfrm>
            <a:off x="6776696" y="2598099"/>
            <a:ext cx="73632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379EE1-9AC3-40BF-6B27-1B5DE77AC648}"/>
              </a:ext>
            </a:extLst>
          </p:cNvPr>
          <p:cNvCxnSpPr>
            <a:cxnSpLocks/>
          </p:cNvCxnSpPr>
          <p:nvPr/>
        </p:nvCxnSpPr>
        <p:spPr>
          <a:xfrm flipV="1">
            <a:off x="6980306" y="3034173"/>
            <a:ext cx="0" cy="685518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16D7C3E-752C-8C5B-11C8-71DA0CC7FDC6}"/>
              </a:ext>
            </a:extLst>
          </p:cNvPr>
          <p:cNvSpPr txBox="1"/>
          <p:nvPr/>
        </p:nvSpPr>
        <p:spPr>
          <a:xfrm>
            <a:off x="1536859" y="3057344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(Higher is more systematic risk)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624614-B40F-8F7D-68B9-AAB8F2A9EE7F}"/>
              </a:ext>
            </a:extLst>
          </p:cNvPr>
          <p:cNvSpPr txBox="1"/>
          <p:nvPr/>
        </p:nvSpPr>
        <p:spPr>
          <a:xfrm>
            <a:off x="1543583" y="4264301"/>
            <a:ext cx="1841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income measure: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/>
              <p:nvPr/>
            </p:nvSpPr>
            <p:spPr>
              <a:xfrm>
                <a:off x="3720938" y="4382954"/>
                <a:ext cx="4988858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𝑜𝑖𝑔𝑟𝑜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𝑂𝐼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EAA130-392B-94C5-86D9-365918D7C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938" y="4382954"/>
                <a:ext cx="4988858" cy="396391"/>
              </a:xfrm>
              <a:prstGeom prst="rect">
                <a:avLst/>
              </a:prstGeom>
              <a:blipFill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0BB02EDE-3ADF-1D1C-9603-044579977FD8}"/>
              </a:ext>
            </a:extLst>
          </p:cNvPr>
          <p:cNvSpPr txBox="1"/>
          <p:nvPr/>
        </p:nvSpPr>
        <p:spPr>
          <a:xfrm>
            <a:off x="4735638" y="5180690"/>
            <a:ext cx="14931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Operating income growth scaled by beginning assets 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8B38A01-D0CD-7194-3FBB-AD22C3457B92}"/>
              </a:ext>
            </a:extLst>
          </p:cNvPr>
          <p:cNvSpPr/>
          <p:nvPr/>
        </p:nvSpPr>
        <p:spPr>
          <a:xfrm>
            <a:off x="4469192" y="4382954"/>
            <a:ext cx="968380" cy="436074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9A32BC-7CD4-9BF9-3345-168B8BDAB2F4}"/>
              </a:ext>
            </a:extLst>
          </p:cNvPr>
          <p:cNvCxnSpPr>
            <a:cxnSpLocks/>
          </p:cNvCxnSpPr>
          <p:nvPr/>
        </p:nvCxnSpPr>
        <p:spPr>
          <a:xfrm flipV="1">
            <a:off x="4774991" y="4819028"/>
            <a:ext cx="0" cy="1006190"/>
          </a:xfrm>
          <a:prstGeom prst="line">
            <a:avLst/>
          </a:prstGeom>
          <a:ln w="952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2E2FE4A-FFF6-3921-0FF5-080647017EF9}"/>
              </a:ext>
            </a:extLst>
          </p:cNvPr>
          <p:cNvSpPr txBox="1"/>
          <p:nvPr/>
        </p:nvSpPr>
        <p:spPr>
          <a:xfrm>
            <a:off x="1536859" y="4842199"/>
            <a:ext cx="2557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(As a control)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638D1EC-BA2E-D2EA-A05A-558F5D72A3CC}"/>
              </a:ext>
            </a:extLst>
          </p:cNvPr>
          <p:cNvCxnSpPr>
            <a:cxnSpLocks/>
          </p:cNvCxnSpPr>
          <p:nvPr/>
        </p:nvCxnSpPr>
        <p:spPr>
          <a:xfrm>
            <a:off x="2228319" y="2320454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1F8AA72-45B7-31E1-744D-B94CE7D17B03}"/>
              </a:ext>
            </a:extLst>
          </p:cNvPr>
          <p:cNvSpPr txBox="1"/>
          <p:nvPr/>
        </p:nvSpPr>
        <p:spPr>
          <a:xfrm>
            <a:off x="9293414" y="1773142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4DD04F-1148-1754-503C-FC150B42F39A}"/>
              </a:ext>
            </a:extLst>
          </p:cNvPr>
          <p:cNvSpPr txBox="1"/>
          <p:nvPr/>
        </p:nvSpPr>
        <p:spPr>
          <a:xfrm>
            <a:off x="9293414" y="2617944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Tobit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68891A-C09D-A077-DD5F-712F77A4BFB8}"/>
              </a:ext>
            </a:extLst>
          </p:cNvPr>
          <p:cNvSpPr txBox="1"/>
          <p:nvPr/>
        </p:nvSpPr>
        <p:spPr>
          <a:xfrm>
            <a:off x="9293414" y="4396483"/>
            <a:ext cx="100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DC0849-999B-FAF8-5DC4-9D166FF824A2}"/>
              </a:ext>
            </a:extLst>
          </p:cNvPr>
          <p:cNvCxnSpPr>
            <a:cxnSpLocks/>
          </p:cNvCxnSpPr>
          <p:nvPr/>
        </p:nvCxnSpPr>
        <p:spPr>
          <a:xfrm>
            <a:off x="2228319" y="4149254"/>
            <a:ext cx="749319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61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21" grpId="0"/>
      <p:bldP spid="24" grpId="0"/>
      <p:bldP spid="25" grpId="0" animBg="1"/>
      <p:bldP spid="29" grpId="0" animBg="1"/>
      <p:bldP spid="32" grpId="0"/>
      <p:bldP spid="33" grpId="0"/>
      <p:bldP spid="34" grpId="0"/>
      <p:bldP spid="35" grpId="0"/>
      <p:bldP spid="37" grpId="0" animBg="1"/>
      <p:bldP spid="41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F0AEBC-F82B-F4E2-7728-9B8FE320FACE}"/>
              </a:ext>
            </a:extLst>
          </p:cNvPr>
          <p:cNvSpPr txBox="1"/>
          <p:nvPr/>
        </p:nvSpPr>
        <p:spPr>
          <a:xfrm>
            <a:off x="790542" y="3310734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Operating-income based risk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9E144E-2230-79C5-70C5-A968A74B5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120" y="1353289"/>
            <a:ext cx="5690058" cy="2601045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7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Firm-specific systematic risk test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52C21F-A13B-FFF8-20B9-C221DC8EFD41}"/>
              </a:ext>
            </a:extLst>
          </p:cNvPr>
          <p:cNvSpPr txBox="1"/>
          <p:nvPr/>
        </p:nvSpPr>
        <p:spPr>
          <a:xfrm>
            <a:off x="9513682" y="1291326"/>
            <a:ext cx="2307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Returns-based systematic risk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A2B35F9-9014-840E-C362-E84FEE51B5C1}"/>
              </a:ext>
            </a:extLst>
          </p:cNvPr>
          <p:cNvSpPr txBox="1"/>
          <p:nvPr/>
        </p:nvSpPr>
        <p:spPr>
          <a:xfrm>
            <a:off x="790542" y="2139184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12A6AE7-D503-AF1E-1AA3-62D2EFC8CF33}"/>
              </a:ext>
            </a:extLst>
          </p:cNvPr>
          <p:cNvSpPr txBox="1"/>
          <p:nvPr/>
        </p:nvSpPr>
        <p:spPr>
          <a:xfrm>
            <a:off x="790542" y="272734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Ranked restructuring-based risk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4778C31-4D02-D739-4617-AC1355EAC017}"/>
              </a:ext>
            </a:extLst>
          </p:cNvPr>
          <p:cNvCxnSpPr>
            <a:cxnSpLocks/>
          </p:cNvCxnSpPr>
          <p:nvPr/>
        </p:nvCxnSpPr>
        <p:spPr>
          <a:xfrm>
            <a:off x="898115" y="2441979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E573CCC-3FD5-E529-FFFC-62396C4B9AD8}"/>
              </a:ext>
            </a:extLst>
          </p:cNvPr>
          <p:cNvCxnSpPr>
            <a:cxnSpLocks/>
          </p:cNvCxnSpPr>
          <p:nvPr/>
        </p:nvCxnSpPr>
        <p:spPr>
          <a:xfrm>
            <a:off x="898115" y="3028199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99C4079-E263-BC6B-E18C-4B3EC2CB9E7B}"/>
              </a:ext>
            </a:extLst>
          </p:cNvPr>
          <p:cNvCxnSpPr>
            <a:cxnSpLocks/>
          </p:cNvCxnSpPr>
          <p:nvPr/>
        </p:nvCxnSpPr>
        <p:spPr>
          <a:xfrm>
            <a:off x="898115" y="3602077"/>
            <a:ext cx="37340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A696296F-1B3A-827A-414D-55839E264218}"/>
              </a:ext>
            </a:extLst>
          </p:cNvPr>
          <p:cNvSpPr txBox="1"/>
          <p:nvPr/>
        </p:nvSpPr>
        <p:spPr>
          <a:xfrm>
            <a:off x="1985180" y="5131436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relation is not explained alternatively by operating earnings.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3FBF18CF-EBAD-C78B-B7B0-9A113299DDD9}"/>
              </a:ext>
            </a:extLst>
          </p:cNvPr>
          <p:cNvSpPr/>
          <p:nvPr/>
        </p:nvSpPr>
        <p:spPr>
          <a:xfrm>
            <a:off x="1792706" y="5116868"/>
            <a:ext cx="7677669" cy="123294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2551C1-19FD-036F-9283-F419ABEC426C}"/>
              </a:ext>
            </a:extLst>
          </p:cNvPr>
          <p:cNvCxnSpPr>
            <a:cxnSpLocks/>
          </p:cNvCxnSpPr>
          <p:nvPr/>
        </p:nvCxnSpPr>
        <p:spPr>
          <a:xfrm>
            <a:off x="8686800" y="1888526"/>
            <a:ext cx="2212089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3523AE2-2527-2018-EBC6-71ED3538E23D}"/>
              </a:ext>
            </a:extLst>
          </p:cNvPr>
          <p:cNvSpPr txBox="1"/>
          <p:nvPr/>
        </p:nvSpPr>
        <p:spPr>
          <a:xfrm>
            <a:off x="5913731" y="21689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1DD1B6-F85B-E32C-3F69-B6D79B05BD5F}"/>
              </a:ext>
            </a:extLst>
          </p:cNvPr>
          <p:cNvSpPr txBox="1"/>
          <p:nvPr/>
        </p:nvSpPr>
        <p:spPr>
          <a:xfrm>
            <a:off x="7972390" y="2168981"/>
            <a:ext cx="4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5E2420-82BF-5631-24B0-B7CDCDCDC9F5}"/>
              </a:ext>
            </a:extLst>
          </p:cNvPr>
          <p:cNvSpPr txBox="1"/>
          <p:nvPr/>
        </p:nvSpPr>
        <p:spPr>
          <a:xfrm>
            <a:off x="6946093" y="276414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D55262-5291-537A-7833-78E2AA261F00}"/>
              </a:ext>
            </a:extLst>
          </p:cNvPr>
          <p:cNvSpPr txBox="1"/>
          <p:nvPr/>
        </p:nvSpPr>
        <p:spPr>
          <a:xfrm>
            <a:off x="9008194" y="276414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9AEFA2-DA1F-09BC-56D1-F9A859D42B91}"/>
              </a:ext>
            </a:extLst>
          </p:cNvPr>
          <p:cNvSpPr txBox="1"/>
          <p:nvPr/>
        </p:nvSpPr>
        <p:spPr>
          <a:xfrm>
            <a:off x="790541" y="4000797"/>
            <a:ext cx="2373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Labor leverage controls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E339BC-79A7-47C5-02A9-D43A8F34327B}"/>
              </a:ext>
            </a:extLst>
          </p:cNvPr>
          <p:cNvSpPr txBox="1"/>
          <p:nvPr/>
        </p:nvSpPr>
        <p:spPr>
          <a:xfrm>
            <a:off x="790542" y="4283747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Obs</a:t>
            </a:r>
            <a:r>
              <a:rPr lang="en-US" dirty="0"/>
              <a:t> (firms)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427593-4190-96D4-0D25-6307F1334110}"/>
              </a:ext>
            </a:extLst>
          </p:cNvPr>
          <p:cNvSpPr txBox="1"/>
          <p:nvPr/>
        </p:nvSpPr>
        <p:spPr>
          <a:xfrm>
            <a:off x="790542" y="4581728"/>
            <a:ext cx="309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R-squared (OLS)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10B326-F64F-5316-73F9-0872D6375AB1}"/>
              </a:ext>
            </a:extLst>
          </p:cNvPr>
          <p:cNvSpPr txBox="1"/>
          <p:nvPr/>
        </p:nvSpPr>
        <p:spPr>
          <a:xfrm>
            <a:off x="5478273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28DE7A-5615-2062-9773-21B6C554BC02}"/>
              </a:ext>
            </a:extLst>
          </p:cNvPr>
          <p:cNvSpPr txBox="1"/>
          <p:nvPr/>
        </p:nvSpPr>
        <p:spPr>
          <a:xfrm>
            <a:off x="6496102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0F0D93-DB1E-1B05-10E2-11C1B4B29808}"/>
              </a:ext>
            </a:extLst>
          </p:cNvPr>
          <p:cNvSpPr txBox="1"/>
          <p:nvPr/>
        </p:nvSpPr>
        <p:spPr>
          <a:xfrm>
            <a:off x="7516383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7E11FD-1259-1578-E01B-63FDA049261E}"/>
              </a:ext>
            </a:extLst>
          </p:cNvPr>
          <p:cNvSpPr txBox="1"/>
          <p:nvPr/>
        </p:nvSpPr>
        <p:spPr>
          <a:xfrm>
            <a:off x="8570232" y="4000797"/>
            <a:ext cx="51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645D9E-9EE5-C87B-941D-8AB5E454EFDA}"/>
              </a:ext>
            </a:extLst>
          </p:cNvPr>
          <p:cNvSpPr txBox="1"/>
          <p:nvPr/>
        </p:nvSpPr>
        <p:spPr>
          <a:xfrm>
            <a:off x="5293895" y="4283747"/>
            <a:ext cx="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2,688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3406A6-C718-C99C-726B-1F953685E06F}"/>
              </a:ext>
            </a:extLst>
          </p:cNvPr>
          <p:cNvSpPr txBox="1"/>
          <p:nvPr/>
        </p:nvSpPr>
        <p:spPr>
          <a:xfrm>
            <a:off x="6311726" y="4283747"/>
            <a:ext cx="69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2,688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EDC9E09-AF8C-EE63-B889-929FA4B16FC4}"/>
              </a:ext>
            </a:extLst>
          </p:cNvPr>
          <p:cNvSpPr txBox="1"/>
          <p:nvPr/>
        </p:nvSpPr>
        <p:spPr>
          <a:xfrm>
            <a:off x="7336256" y="4283747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2,495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8F8CBE8-5A33-4C61-A385-D6129D6BE1AF}"/>
              </a:ext>
            </a:extLst>
          </p:cNvPr>
          <p:cNvSpPr txBox="1"/>
          <p:nvPr/>
        </p:nvSpPr>
        <p:spPr>
          <a:xfrm>
            <a:off x="8384088" y="4283747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2,495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A8D1873-5B94-5F39-2262-34F8AFA8271B}"/>
              </a:ext>
            </a:extLst>
          </p:cNvPr>
          <p:cNvSpPr txBox="1"/>
          <p:nvPr/>
        </p:nvSpPr>
        <p:spPr>
          <a:xfrm>
            <a:off x="5293895" y="4585360"/>
            <a:ext cx="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0.004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71DB6FA-4C9A-A322-1F06-28B68B138BC9}"/>
              </a:ext>
            </a:extLst>
          </p:cNvPr>
          <p:cNvSpPr txBox="1"/>
          <p:nvPr/>
        </p:nvSpPr>
        <p:spPr>
          <a:xfrm>
            <a:off x="6311726" y="4585360"/>
            <a:ext cx="69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0.014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1FD8906-9D10-40B2-31C0-220A8BF10694}"/>
              </a:ext>
            </a:extLst>
          </p:cNvPr>
          <p:cNvSpPr txBox="1"/>
          <p:nvPr/>
        </p:nvSpPr>
        <p:spPr>
          <a:xfrm>
            <a:off x="7336256" y="4585360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0.050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2141EED-A6B3-38E8-22CB-1A6F84EF079B}"/>
              </a:ext>
            </a:extLst>
          </p:cNvPr>
          <p:cNvSpPr txBox="1"/>
          <p:nvPr/>
        </p:nvSpPr>
        <p:spPr>
          <a:xfrm>
            <a:off x="8384088" y="4585360"/>
            <a:ext cx="6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0.057</a:t>
            </a:r>
          </a:p>
        </p:txBody>
      </p:sp>
    </p:spTree>
    <p:extLst>
      <p:ext uri="{BB962C8B-B14F-4D97-AF65-F5344CB8AC3E}">
        <p14:creationId xmlns:p14="http://schemas.microsoft.com/office/powerpoint/2010/main" val="342233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17" grpId="0"/>
      <p:bldP spid="22" grpId="0"/>
      <p:bldP spid="23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64F1DEEB-48BA-3D66-0C60-1F11451815B3}"/>
              </a:ext>
            </a:extLst>
          </p:cNvPr>
          <p:cNvSpPr txBox="1"/>
          <p:nvPr/>
        </p:nvSpPr>
        <p:spPr>
          <a:xfrm>
            <a:off x="9526472" y="2740851"/>
            <a:ext cx="233122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Monotonically increasing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n-US" dirty="0"/>
              <a:t>Highest three portfolios are significantly higher than the lowest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49350F-4394-76B3-D64B-37FDE2D6B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613" y="1576149"/>
            <a:ext cx="6408773" cy="381454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Portfolio systematic risk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30098" y="1531740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19782" y="2095860"/>
            <a:ext cx="3248371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0" y="2354853"/>
            <a:ext cx="230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exposure to the market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01734" y="2931005"/>
            <a:ext cx="2779140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D26137F-E0C8-49C1-8EEC-3CDF5DC3969A}"/>
              </a:ext>
            </a:extLst>
          </p:cNvPr>
          <p:cNvSpPr txBox="1"/>
          <p:nvPr/>
        </p:nvSpPr>
        <p:spPr>
          <a:xfrm>
            <a:off x="512050" y="3322347"/>
            <a:ext cx="1912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Fama</a:t>
            </a:r>
            <a:r>
              <a:rPr lang="en-US" dirty="0"/>
              <a:t>-French-Carhart factor betas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3929777-1AA0-6A4F-5EF7-25A793488AFA}"/>
              </a:ext>
            </a:extLst>
          </p:cNvPr>
          <p:cNvSpPr/>
          <p:nvPr/>
        </p:nvSpPr>
        <p:spPr>
          <a:xfrm>
            <a:off x="2965936" y="3135373"/>
            <a:ext cx="673907" cy="1537745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3307C26-0106-5127-7FDE-D47464BACAE7}"/>
              </a:ext>
            </a:extLst>
          </p:cNvPr>
          <p:cNvCxnSpPr>
            <a:cxnSpLocks/>
          </p:cNvCxnSpPr>
          <p:nvPr/>
        </p:nvCxnSpPr>
        <p:spPr>
          <a:xfrm>
            <a:off x="601734" y="4181165"/>
            <a:ext cx="236420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7370B2B-FA5B-DFAC-E86E-68287ECC4186}"/>
              </a:ext>
            </a:extLst>
          </p:cNvPr>
          <p:cNvSpPr txBox="1"/>
          <p:nvPr/>
        </p:nvSpPr>
        <p:spPr>
          <a:xfrm>
            <a:off x="8119498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E8084F96-A652-6B22-900C-A30F553E66E9}"/>
              </a:ext>
            </a:extLst>
          </p:cNvPr>
          <p:cNvSpPr/>
          <p:nvPr/>
        </p:nvSpPr>
        <p:spPr>
          <a:xfrm>
            <a:off x="4252291" y="2661128"/>
            <a:ext cx="5038610" cy="280146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F32141D-014A-9554-C722-320230201EFF}"/>
              </a:ext>
            </a:extLst>
          </p:cNvPr>
          <p:cNvCxnSpPr>
            <a:cxnSpLocks/>
          </p:cNvCxnSpPr>
          <p:nvPr/>
        </p:nvCxnSpPr>
        <p:spPr>
          <a:xfrm>
            <a:off x="9290901" y="2802892"/>
            <a:ext cx="1826278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B29883-480D-C725-AE64-A6E475FCCE2A}"/>
              </a:ext>
            </a:extLst>
          </p:cNvPr>
          <p:cNvSpPr txBox="1"/>
          <p:nvPr/>
        </p:nvSpPr>
        <p:spPr>
          <a:xfrm>
            <a:off x="7138924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399E85-166A-8F1C-CBB3-C3CD77E84D90}"/>
              </a:ext>
            </a:extLst>
          </p:cNvPr>
          <p:cNvSpPr txBox="1"/>
          <p:nvPr/>
        </p:nvSpPr>
        <p:spPr>
          <a:xfrm>
            <a:off x="9100072" y="260235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D569F2-99CC-EF9B-CE57-DCC8E29B81D6}"/>
              </a:ext>
            </a:extLst>
          </p:cNvPr>
          <p:cNvSpPr txBox="1"/>
          <p:nvPr/>
        </p:nvSpPr>
        <p:spPr>
          <a:xfrm>
            <a:off x="2207765" y="5678875"/>
            <a:ext cx="7479180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</p:txBody>
      </p:sp>
      <p:sp>
        <p:nvSpPr>
          <p:cNvPr id="22" name="Rounded Rectangle 81">
            <a:extLst>
              <a:ext uri="{FF2B5EF4-FFF2-40B4-BE49-F238E27FC236}">
                <a16:creationId xmlns:a16="http://schemas.microsoft.com/office/drawing/2014/main" id="{CCD4961C-EAA2-CA4A-D5A4-EBC5C06C60C6}"/>
              </a:ext>
            </a:extLst>
          </p:cNvPr>
          <p:cNvSpPr/>
          <p:nvPr/>
        </p:nvSpPr>
        <p:spPr>
          <a:xfrm>
            <a:off x="2015291" y="5676340"/>
            <a:ext cx="7677669" cy="66089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7BA42F-DF6B-42BE-AE45-31962A5EC540}"/>
              </a:ext>
            </a:extLst>
          </p:cNvPr>
          <p:cNvSpPr txBox="1"/>
          <p:nvPr/>
        </p:nvSpPr>
        <p:spPr>
          <a:xfrm>
            <a:off x="530098" y="4496358"/>
            <a:ext cx="179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OLS (similar results using </a:t>
            </a:r>
            <a:r>
              <a:rPr lang="en-US" dirty="0" err="1"/>
              <a:t>Fama</a:t>
            </a:r>
            <a:r>
              <a:rPr lang="en-US" dirty="0"/>
              <a:t>-MacBeth)</a:t>
            </a:r>
          </a:p>
        </p:txBody>
      </p:sp>
    </p:spTree>
    <p:extLst>
      <p:ext uri="{BB962C8B-B14F-4D97-AF65-F5344CB8AC3E}">
        <p14:creationId xmlns:p14="http://schemas.microsoft.com/office/powerpoint/2010/main" val="233006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" grpId="0"/>
      <p:bldP spid="15" grpId="0"/>
      <p:bldP spid="27" grpId="0"/>
      <p:bldP spid="28" grpId="0" animBg="1"/>
      <p:bldP spid="36" grpId="0"/>
      <p:bldP spid="40" grpId="0" animBg="1"/>
      <p:bldP spid="18" grpId="0"/>
      <p:bldP spid="19" grpId="0"/>
      <p:bldP spid="21" grpId="0" animBg="1"/>
      <p:bldP spid="22" grpId="0" animBg="1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262719-EF79-2DFA-D150-6EC6CC201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291" y="1811475"/>
            <a:ext cx="7570594" cy="2197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Double-sort portfolio systematic risk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9FAA0-68F9-BA8A-3981-473270E49521}"/>
              </a:ext>
            </a:extLst>
          </p:cNvPr>
          <p:cNvSpPr txBox="1"/>
          <p:nvPr/>
        </p:nvSpPr>
        <p:spPr>
          <a:xfrm>
            <a:off x="530097" y="1267680"/>
            <a:ext cx="179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risk portfolio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A5AA67-78BA-4A13-F3EC-5F3D21B03E32}"/>
              </a:ext>
            </a:extLst>
          </p:cNvPr>
          <p:cNvCxnSpPr>
            <a:cxnSpLocks/>
          </p:cNvCxnSpPr>
          <p:nvPr/>
        </p:nvCxnSpPr>
        <p:spPr>
          <a:xfrm>
            <a:off x="619782" y="2095860"/>
            <a:ext cx="3248371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3BF4700-9F58-56C1-5957-9FBD2AE6FD43}"/>
              </a:ext>
            </a:extLst>
          </p:cNvPr>
          <p:cNvSpPr txBox="1"/>
          <p:nvPr/>
        </p:nvSpPr>
        <p:spPr>
          <a:xfrm>
            <a:off x="512051" y="2354853"/>
            <a:ext cx="1599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Operating earnings-based alternative portfolio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E299D-55E2-5D3C-663D-2D469129929A}"/>
              </a:ext>
            </a:extLst>
          </p:cNvPr>
          <p:cNvCxnSpPr>
            <a:cxnSpLocks/>
          </p:cNvCxnSpPr>
          <p:nvPr/>
        </p:nvCxnSpPr>
        <p:spPr>
          <a:xfrm>
            <a:off x="619782" y="2413647"/>
            <a:ext cx="3206455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0399E85-166A-8F1C-CBB3-C3CD77E84D90}"/>
              </a:ext>
            </a:extLst>
          </p:cNvPr>
          <p:cNvSpPr txBox="1"/>
          <p:nvPr/>
        </p:nvSpPr>
        <p:spPr>
          <a:xfrm>
            <a:off x="9376798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D569F2-99CC-EF9B-CE57-DCC8E29B81D6}"/>
              </a:ext>
            </a:extLst>
          </p:cNvPr>
          <p:cNvSpPr txBox="1"/>
          <p:nvPr/>
        </p:nvSpPr>
        <p:spPr>
          <a:xfrm>
            <a:off x="2116817" y="4567553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increase is not explained by information in operating earnings</a:t>
            </a:r>
          </a:p>
        </p:txBody>
      </p:sp>
      <p:sp>
        <p:nvSpPr>
          <p:cNvPr id="22" name="Rounded Rectangle 81">
            <a:extLst>
              <a:ext uri="{FF2B5EF4-FFF2-40B4-BE49-F238E27FC236}">
                <a16:creationId xmlns:a16="http://schemas.microsoft.com/office/drawing/2014/main" id="{CCD4961C-EAA2-CA4A-D5A4-EBC5C06C60C6}"/>
              </a:ext>
            </a:extLst>
          </p:cNvPr>
          <p:cNvSpPr/>
          <p:nvPr/>
        </p:nvSpPr>
        <p:spPr>
          <a:xfrm>
            <a:off x="1924343" y="4565017"/>
            <a:ext cx="7677669" cy="120032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29343-3D2C-33B8-89A3-8D08735AFE6F}"/>
              </a:ext>
            </a:extLst>
          </p:cNvPr>
          <p:cNvSpPr txBox="1"/>
          <p:nvPr/>
        </p:nvSpPr>
        <p:spPr>
          <a:xfrm>
            <a:off x="8263805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562F6F-B2BA-E658-692F-E20B0D951791}"/>
              </a:ext>
            </a:extLst>
          </p:cNvPr>
          <p:cNvSpPr txBox="1"/>
          <p:nvPr/>
        </p:nvSpPr>
        <p:spPr>
          <a:xfrm>
            <a:off x="7154390" y="2377551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7468E-4C94-995F-CDDC-D4891EFF5EC8}"/>
              </a:ext>
            </a:extLst>
          </p:cNvPr>
          <p:cNvSpPr txBox="1"/>
          <p:nvPr/>
        </p:nvSpPr>
        <p:spPr>
          <a:xfrm>
            <a:off x="9376798" y="2687222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9CE93B-F359-8AEF-16FD-2ED2BA345127}"/>
              </a:ext>
            </a:extLst>
          </p:cNvPr>
          <p:cNvSpPr txBox="1"/>
          <p:nvPr/>
        </p:nvSpPr>
        <p:spPr>
          <a:xfrm>
            <a:off x="9376798" y="2983748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9EA27-4EC7-3F40-0B14-546594D3CB78}"/>
              </a:ext>
            </a:extLst>
          </p:cNvPr>
          <p:cNvSpPr txBox="1"/>
          <p:nvPr/>
        </p:nvSpPr>
        <p:spPr>
          <a:xfrm>
            <a:off x="8263877" y="2983748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06423E-7C50-6A0B-6339-039783A1210B}"/>
              </a:ext>
            </a:extLst>
          </p:cNvPr>
          <p:cNvSpPr txBox="1"/>
          <p:nvPr/>
        </p:nvSpPr>
        <p:spPr>
          <a:xfrm>
            <a:off x="9375529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69AEB3-CCD9-CCAD-ACE8-4AA1C9D6A91B}"/>
              </a:ext>
            </a:extLst>
          </p:cNvPr>
          <p:cNvSpPr txBox="1"/>
          <p:nvPr/>
        </p:nvSpPr>
        <p:spPr>
          <a:xfrm>
            <a:off x="8262608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CDEFAD-B841-7566-14F0-1FA4311479BF}"/>
              </a:ext>
            </a:extLst>
          </p:cNvPr>
          <p:cNvSpPr txBox="1"/>
          <p:nvPr/>
        </p:nvSpPr>
        <p:spPr>
          <a:xfrm>
            <a:off x="7154390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45A066-FB44-254B-AE43-BF838120BBE0}"/>
              </a:ext>
            </a:extLst>
          </p:cNvPr>
          <p:cNvSpPr txBox="1"/>
          <p:nvPr/>
        </p:nvSpPr>
        <p:spPr>
          <a:xfrm>
            <a:off x="6043057" y="3291525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B3934B-AFBD-673B-514F-6C7838CC2A63}"/>
              </a:ext>
            </a:extLst>
          </p:cNvPr>
          <p:cNvSpPr txBox="1"/>
          <p:nvPr/>
        </p:nvSpPr>
        <p:spPr>
          <a:xfrm>
            <a:off x="9375529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500E4D-0B3E-5564-6828-F2982A3C0BF5}"/>
              </a:ext>
            </a:extLst>
          </p:cNvPr>
          <p:cNvSpPr txBox="1"/>
          <p:nvPr/>
        </p:nvSpPr>
        <p:spPr>
          <a:xfrm>
            <a:off x="8262608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1D9758-7271-4D37-75A6-13E3A571F8C1}"/>
              </a:ext>
            </a:extLst>
          </p:cNvPr>
          <p:cNvSpPr txBox="1"/>
          <p:nvPr/>
        </p:nvSpPr>
        <p:spPr>
          <a:xfrm>
            <a:off x="7154390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CE9AC7-1BED-525E-728C-9AA6922D1372}"/>
              </a:ext>
            </a:extLst>
          </p:cNvPr>
          <p:cNvSpPr txBox="1"/>
          <p:nvPr/>
        </p:nvSpPr>
        <p:spPr>
          <a:xfrm>
            <a:off x="6043057" y="359406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25CB91-4C19-916B-8DB2-D78929797DBF}"/>
              </a:ext>
            </a:extLst>
          </p:cNvPr>
          <p:cNvSpPr txBox="1"/>
          <p:nvPr/>
        </p:nvSpPr>
        <p:spPr>
          <a:xfrm>
            <a:off x="10176709" y="2354853"/>
            <a:ext cx="19256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 is increasing in restructuring-based measure at all levels of OI-based measure</a:t>
            </a:r>
          </a:p>
        </p:txBody>
      </p:sp>
      <p:sp>
        <p:nvSpPr>
          <p:cNvPr id="33" name="Rounded Rectangle 27">
            <a:extLst>
              <a:ext uri="{FF2B5EF4-FFF2-40B4-BE49-F238E27FC236}">
                <a16:creationId xmlns:a16="http://schemas.microsoft.com/office/drawing/2014/main" id="{C8363881-BB44-1C18-1810-469C3B1105F8}"/>
              </a:ext>
            </a:extLst>
          </p:cNvPr>
          <p:cNvSpPr/>
          <p:nvPr/>
        </p:nvSpPr>
        <p:spPr>
          <a:xfrm>
            <a:off x="8573216" y="2354853"/>
            <a:ext cx="1028796" cy="161779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90B2B62-5A49-009D-4EEA-0E69DA0A7481}"/>
              </a:ext>
            </a:extLst>
          </p:cNvPr>
          <p:cNvCxnSpPr>
            <a:cxnSpLocks/>
          </p:cNvCxnSpPr>
          <p:nvPr/>
        </p:nvCxnSpPr>
        <p:spPr>
          <a:xfrm>
            <a:off x="9612347" y="3763189"/>
            <a:ext cx="2161308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1565E-BBAB-0343-81EA-463BEF8DF530}"/>
                  </a:ext>
                </a:extLst>
              </p:cNvPr>
              <p:cNvSpPr txBox="1"/>
              <p:nvPr/>
            </p:nvSpPr>
            <p:spPr>
              <a:xfrm>
                <a:off x="5856407" y="1412293"/>
                <a:ext cx="1925641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𝐹𝐹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71565E-BBAB-0343-81EA-463BEF8DF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407" y="1412293"/>
                <a:ext cx="1925641" cy="396391"/>
              </a:xfrm>
              <a:prstGeom prst="rect">
                <a:avLst/>
              </a:prstGeom>
              <a:blipFill>
                <a:blip r:embed="rId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602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9" grpId="0"/>
      <p:bldP spid="21" grpId="0" animBg="1"/>
      <p:bldP spid="22" grpId="0" animBg="1"/>
      <p:bldP spid="7" grpId="0"/>
      <p:bldP spid="8" grpId="0"/>
      <p:bldP spid="11" grpId="0"/>
      <p:bldP spid="12" grpId="0"/>
      <p:bldP spid="13" grpId="0"/>
      <p:bldP spid="14" grpId="0"/>
      <p:bldP spid="16" grpId="0"/>
      <p:bldP spid="20" grpId="0"/>
      <p:bldP spid="24" grpId="0"/>
      <p:bldP spid="25" grpId="0"/>
      <p:bldP spid="26" grpId="0"/>
      <p:bldP spid="29" grpId="0"/>
      <p:bldP spid="30" grpId="0"/>
      <p:bldP spid="32" grpId="0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F0D96B-7A1F-BA84-8305-4978B62D2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001" y="1278239"/>
            <a:ext cx="7324205" cy="40947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10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Out-of-sample portfolio systematic risk 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/>
              <p:nvPr/>
            </p:nvSpPr>
            <p:spPr>
              <a:xfrm>
                <a:off x="346160" y="1780499"/>
                <a:ext cx="1940951" cy="2046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Restructuring-based risk portfolio, based on estimates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prior to estimation of FF factor loadings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BBBCC4-52BB-E94A-A2DE-3D434889F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60" y="1780499"/>
                <a:ext cx="1940951" cy="2046458"/>
              </a:xfrm>
              <a:prstGeom prst="rect">
                <a:avLst/>
              </a:prstGeom>
              <a:blipFill>
                <a:blip r:embed="rId3"/>
                <a:stretch>
                  <a:fillRect l="-2830" t="-1488" r="-1572" b="-3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1E5973-C6E9-57F4-D402-06D9244C16DC}"/>
              </a:ext>
            </a:extLst>
          </p:cNvPr>
          <p:cNvCxnSpPr>
            <a:cxnSpLocks/>
          </p:cNvCxnSpPr>
          <p:nvPr/>
        </p:nvCxnSpPr>
        <p:spPr>
          <a:xfrm>
            <a:off x="430369" y="1833755"/>
            <a:ext cx="3094884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6CF6364-3E1B-4FD9-6194-D9895FD9DAB5}"/>
              </a:ext>
            </a:extLst>
          </p:cNvPr>
          <p:cNvSpPr txBox="1"/>
          <p:nvPr/>
        </p:nvSpPr>
        <p:spPr>
          <a:xfrm>
            <a:off x="9522340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684A919A-ECF9-CEA8-B5F4-543F6DF5F369}"/>
              </a:ext>
            </a:extLst>
          </p:cNvPr>
          <p:cNvSpPr/>
          <p:nvPr/>
        </p:nvSpPr>
        <p:spPr>
          <a:xfrm>
            <a:off x="3916812" y="2495694"/>
            <a:ext cx="5949082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3C9F3F3-23C7-1EA8-A0CA-D8873CBCDDCC}"/>
              </a:ext>
            </a:extLst>
          </p:cNvPr>
          <p:cNvCxnSpPr>
            <a:cxnSpLocks/>
          </p:cNvCxnSpPr>
          <p:nvPr/>
        </p:nvCxnSpPr>
        <p:spPr>
          <a:xfrm>
            <a:off x="9867896" y="2615391"/>
            <a:ext cx="1911020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CEC169D-8D96-7B20-AF2D-57B856FE15FB}"/>
              </a:ext>
            </a:extLst>
          </p:cNvPr>
          <p:cNvSpPr txBox="1"/>
          <p:nvPr/>
        </p:nvSpPr>
        <p:spPr>
          <a:xfrm>
            <a:off x="10013687" y="2574296"/>
            <a:ext cx="21354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Increasing, monotonically through portfolio 4.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Highest 4 portfolios are significantly higher than the lowest portfolio.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1C728-FA9A-B472-809B-E677F1CE9E67}"/>
              </a:ext>
            </a:extLst>
          </p:cNvPr>
          <p:cNvSpPr txBox="1"/>
          <p:nvPr/>
        </p:nvSpPr>
        <p:spPr>
          <a:xfrm>
            <a:off x="8312377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98F1D-0F66-D718-4FE7-FC7385D1E0DA}"/>
              </a:ext>
            </a:extLst>
          </p:cNvPr>
          <p:cNvSpPr txBox="1"/>
          <p:nvPr/>
        </p:nvSpPr>
        <p:spPr>
          <a:xfrm>
            <a:off x="7094436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2B0CBA-A589-5B21-192A-6D6E2BFEEE13}"/>
              </a:ext>
            </a:extLst>
          </p:cNvPr>
          <p:cNvSpPr txBox="1"/>
          <p:nvPr/>
        </p:nvSpPr>
        <p:spPr>
          <a:xfrm>
            <a:off x="5884473" y="2388747"/>
            <a:ext cx="254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F8502-E209-59BD-F770-1B592C960150}"/>
              </a:ext>
            </a:extLst>
          </p:cNvPr>
          <p:cNvSpPr txBox="1"/>
          <p:nvPr/>
        </p:nvSpPr>
        <p:spPr>
          <a:xfrm>
            <a:off x="2405577" y="5504090"/>
            <a:ext cx="7479180" cy="1200329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restructuring-based measure of systematic risk is associated with higher returns-based measures of systematic risk.</a:t>
            </a:r>
          </a:p>
          <a:p>
            <a:endParaRPr lang="en-US" dirty="0"/>
          </a:p>
          <a:p>
            <a:r>
              <a:rPr lang="en-US" dirty="0"/>
              <a:t>The increase is not explained by overlapping beta calculations.</a:t>
            </a:r>
          </a:p>
        </p:txBody>
      </p:sp>
      <p:sp>
        <p:nvSpPr>
          <p:cNvPr id="13" name="Rounded Rectangle 81">
            <a:extLst>
              <a:ext uri="{FF2B5EF4-FFF2-40B4-BE49-F238E27FC236}">
                <a16:creationId xmlns:a16="http://schemas.microsoft.com/office/drawing/2014/main" id="{E943EDEC-5D21-F622-5424-A8C4D5ED057D}"/>
              </a:ext>
            </a:extLst>
          </p:cNvPr>
          <p:cNvSpPr/>
          <p:nvPr/>
        </p:nvSpPr>
        <p:spPr>
          <a:xfrm>
            <a:off x="2213103" y="5501554"/>
            <a:ext cx="7677669" cy="120032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4049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5" grpId="0"/>
      <p:bldP spid="56" grpId="0" animBg="1"/>
      <p:bldP spid="63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11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1534710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Does risky firm restructuring predict aggregate demand shocks?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AE28B-8E30-4227-395E-5FA81A6EE043}"/>
              </a:ext>
            </a:extLst>
          </p:cNvPr>
          <p:cNvSpPr txBox="1"/>
          <p:nvPr/>
        </p:nvSpPr>
        <p:spPr>
          <a:xfrm>
            <a:off x="2522410" y="230935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B8CE9-ABA0-DCDA-7000-27DB46BA94F3}"/>
              </a:ext>
            </a:extLst>
          </p:cNvPr>
          <p:cNvSpPr txBox="1"/>
          <p:nvPr/>
        </p:nvSpPr>
        <p:spPr>
          <a:xfrm>
            <a:off x="2522409" y="2975420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08A0-FA67-B3E5-F5ED-0FF276180E36}"/>
              </a:ext>
            </a:extLst>
          </p:cNvPr>
          <p:cNvSpPr txBox="1"/>
          <p:nvPr/>
        </p:nvSpPr>
        <p:spPr>
          <a:xfrm>
            <a:off x="2522410" y="3877975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911DB-54DB-10EC-DA51-78B2717E56B0}"/>
              </a:ext>
            </a:extLst>
          </p:cNvPr>
          <p:cNvSpPr txBox="1"/>
          <p:nvPr/>
        </p:nvSpPr>
        <p:spPr>
          <a:xfrm>
            <a:off x="2522410" y="165302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7D20B-0DC5-2B5D-2415-AA7C3D4F71D2}"/>
              </a:ext>
            </a:extLst>
          </p:cNvPr>
          <p:cNvSpPr txBox="1"/>
          <p:nvPr/>
        </p:nvSpPr>
        <p:spPr>
          <a:xfrm>
            <a:off x="5781171" y="230935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95B8-8A87-4EA2-1C7A-8BCBDEA63D54}"/>
              </a:ext>
            </a:extLst>
          </p:cNvPr>
          <p:cNvSpPr txBox="1"/>
          <p:nvPr/>
        </p:nvSpPr>
        <p:spPr>
          <a:xfrm>
            <a:off x="5781170" y="2975420"/>
            <a:ext cx="259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 (restructuring)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4A8C-9459-5F5F-B9FD-2E85217AD0E9}"/>
              </a:ext>
            </a:extLst>
          </p:cNvPr>
          <p:cNvSpPr txBox="1"/>
          <p:nvPr/>
        </p:nvSpPr>
        <p:spPr>
          <a:xfrm>
            <a:off x="5781171" y="3877975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808CC-DB36-6FCF-C93D-865D7BB47025}"/>
              </a:ext>
            </a:extLst>
          </p:cNvPr>
          <p:cNvSpPr txBox="1"/>
          <p:nvPr/>
        </p:nvSpPr>
        <p:spPr>
          <a:xfrm>
            <a:off x="5781171" y="165302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66FE9F-21CD-4058-15D2-6CE822B3C654}"/>
              </a:ext>
            </a:extLst>
          </p:cNvPr>
          <p:cNvCxnSpPr>
            <a:cxnSpLocks/>
          </p:cNvCxnSpPr>
          <p:nvPr/>
        </p:nvCxnSpPr>
        <p:spPr>
          <a:xfrm>
            <a:off x="2522410" y="215717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B5EC50-0392-05F8-22C3-F499E028A1A6}"/>
              </a:ext>
            </a:extLst>
          </p:cNvPr>
          <p:cNvCxnSpPr>
            <a:cxnSpLocks/>
          </p:cNvCxnSpPr>
          <p:nvPr/>
        </p:nvCxnSpPr>
        <p:spPr>
          <a:xfrm>
            <a:off x="5781171" y="215717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DE6D17-2FA4-BC7C-1F80-66D18F29412D}"/>
              </a:ext>
            </a:extLst>
          </p:cNvPr>
          <p:cNvSpPr txBox="1"/>
          <p:nvPr/>
        </p:nvSpPr>
        <p:spPr>
          <a:xfrm>
            <a:off x="679449" y="2965691"/>
            <a:ext cx="1979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Correlation: Systematic Risk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89E292-EBAA-78FD-CF7F-555B12B1E91E}"/>
              </a:ext>
            </a:extLst>
          </p:cNvPr>
          <p:cNvSpPr txBox="1"/>
          <p:nvPr/>
        </p:nvSpPr>
        <p:spPr>
          <a:xfrm>
            <a:off x="8734644" y="2883087"/>
            <a:ext cx="29771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firms that demonstrate labor divestment patterns consistent with the aggregate market actually realize macroeconomic demand shocks after restructuring?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4199D18-9FFE-BCAF-21F5-DFC20E9976A3}"/>
              </a:ext>
            </a:extLst>
          </p:cNvPr>
          <p:cNvSpPr/>
          <p:nvPr/>
        </p:nvSpPr>
        <p:spPr>
          <a:xfrm>
            <a:off x="2459977" y="2975420"/>
            <a:ext cx="5919216" cy="63655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9EFDB6D-6892-8A12-F05C-5BA2A28384DF}"/>
              </a:ext>
            </a:extLst>
          </p:cNvPr>
          <p:cNvSpPr/>
          <p:nvPr/>
        </p:nvSpPr>
        <p:spPr>
          <a:xfrm>
            <a:off x="2459977" y="3882864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C759B22-3F71-CC15-03DB-80790BE0D35C}"/>
              </a:ext>
            </a:extLst>
          </p:cNvPr>
          <p:cNvSpPr/>
          <p:nvPr/>
        </p:nvSpPr>
        <p:spPr>
          <a:xfrm>
            <a:off x="5628527" y="3882864"/>
            <a:ext cx="2764686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19B033FD-286E-693E-32D1-2155C2E659F6}"/>
              </a:ext>
            </a:extLst>
          </p:cNvPr>
          <p:cNvCxnSpPr>
            <a:stCxn id="17" idx="2"/>
            <a:endCxn id="23" idx="2"/>
          </p:cNvCxnSpPr>
          <p:nvPr/>
        </p:nvCxnSpPr>
        <p:spPr>
          <a:xfrm rot="16200000" flipH="1">
            <a:off x="2301981" y="2979075"/>
            <a:ext cx="907393" cy="2173286"/>
          </a:xfrm>
          <a:prstGeom prst="bentConnector3">
            <a:avLst>
              <a:gd name="adj1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904B823B-F3E8-E0FD-3CC5-18448F340D8E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1669034" y="3612022"/>
            <a:ext cx="5341836" cy="907393"/>
          </a:xfrm>
          <a:prstGeom prst="bentConnector4">
            <a:avLst>
              <a:gd name="adj1" fmla="val 87"/>
              <a:gd name="adj2" fmla="val 125193"/>
            </a:avLst>
          </a:prstGeom>
          <a:ln w="9525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72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realize aggregate demand shocks?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1EB7B4D-D935-F8B0-9404-2BCEE03948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09964"/>
              </p:ext>
            </p:extLst>
          </p:nvPr>
        </p:nvGraphicFramePr>
        <p:xfrm>
          <a:off x="433142" y="1101362"/>
          <a:ext cx="5924700" cy="5195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DCFD89-8500-E4E4-88AB-DED0EE326DB6}"/>
                  </a:ext>
                </a:extLst>
              </p:cNvPr>
              <p:cNvSpPr txBox="1"/>
              <p:nvPr/>
            </p:nvSpPr>
            <p:spPr>
              <a:xfrm rot="16200000">
                <a:off x="-794373" y="3204890"/>
                <a:ext cx="2228382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Portfolio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DCFD89-8500-E4E4-88AB-DED0EE326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794373" y="3204890"/>
                <a:ext cx="2228382" cy="384464"/>
              </a:xfrm>
              <a:prstGeom prst="rect">
                <a:avLst/>
              </a:prstGeom>
              <a:blipFill>
                <a:blip r:embed="rId3"/>
                <a:stretch>
                  <a:fillRect l="-3226" r="-22581" b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C469D2D-4036-08D9-0572-84164C81F66B}"/>
              </a:ext>
            </a:extLst>
          </p:cNvPr>
          <p:cNvSpPr txBox="1"/>
          <p:nvPr/>
        </p:nvSpPr>
        <p:spPr>
          <a:xfrm>
            <a:off x="5492139" y="186815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BB6EC6-C2F9-B498-087D-C21B0CFE50CD}"/>
              </a:ext>
            </a:extLst>
          </p:cNvPr>
          <p:cNvSpPr txBox="1"/>
          <p:nvPr/>
        </p:nvSpPr>
        <p:spPr>
          <a:xfrm>
            <a:off x="4473412" y="277637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2FA1E3-994D-ECA6-E136-0A75CCEC0C2A}"/>
              </a:ext>
            </a:extLst>
          </p:cNvPr>
          <p:cNvSpPr txBox="1"/>
          <p:nvPr/>
        </p:nvSpPr>
        <p:spPr>
          <a:xfrm>
            <a:off x="3074196" y="3680505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DC91DD-A317-BB5E-2F34-F2937B53F08B}"/>
              </a:ext>
            </a:extLst>
          </p:cNvPr>
          <p:cNvSpPr txBox="1"/>
          <p:nvPr/>
        </p:nvSpPr>
        <p:spPr>
          <a:xfrm>
            <a:off x="2583243" y="4588769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C1DEF6A5-EB9E-E9A4-F5E9-238B334EA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689952"/>
              </p:ext>
            </p:extLst>
          </p:nvPr>
        </p:nvGraphicFramePr>
        <p:xfrm>
          <a:off x="5971218" y="1080097"/>
          <a:ext cx="6300564" cy="5409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38C964F9-BB79-3419-A26A-23D116517C9E}"/>
              </a:ext>
            </a:extLst>
          </p:cNvPr>
          <p:cNvSpPr txBox="1"/>
          <p:nvPr/>
        </p:nvSpPr>
        <p:spPr>
          <a:xfrm>
            <a:off x="10831254" y="459490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DB5AB3-843F-6E74-9EBC-5E8EAD0BE838}"/>
              </a:ext>
            </a:extLst>
          </p:cNvPr>
          <p:cNvSpPr txBox="1"/>
          <p:nvPr/>
        </p:nvSpPr>
        <p:spPr>
          <a:xfrm>
            <a:off x="11598815" y="277637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F1943D-7570-939B-F693-DEAFA045269C}"/>
              </a:ext>
            </a:extLst>
          </p:cNvPr>
          <p:cNvSpPr txBox="1"/>
          <p:nvPr/>
        </p:nvSpPr>
        <p:spPr>
          <a:xfrm>
            <a:off x="10855802" y="3698916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208A3C-3D6D-2423-D15B-AF8C27F3844A}"/>
              </a:ext>
            </a:extLst>
          </p:cNvPr>
          <p:cNvSpPr txBox="1"/>
          <p:nvPr/>
        </p:nvSpPr>
        <p:spPr>
          <a:xfrm>
            <a:off x="11219724" y="1868151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3D8549-4664-05C6-987D-EF47AE853203}"/>
              </a:ext>
            </a:extLst>
          </p:cNvPr>
          <p:cNvSpPr txBox="1"/>
          <p:nvPr/>
        </p:nvSpPr>
        <p:spPr>
          <a:xfrm>
            <a:off x="730245" y="6256230"/>
            <a:ext cx="465600" cy="29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595305-034E-F2EE-A421-3964A68702E3}"/>
              </a:ext>
            </a:extLst>
          </p:cNvPr>
          <p:cNvSpPr txBox="1"/>
          <p:nvPr/>
        </p:nvSpPr>
        <p:spPr>
          <a:xfrm>
            <a:off x="1000164" y="6281608"/>
            <a:ext cx="7610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Significantly different smaller than portfolio 1. Figures x1000.</a:t>
            </a:r>
          </a:p>
        </p:txBody>
      </p:sp>
    </p:spTree>
    <p:extLst>
      <p:ext uri="{BB962C8B-B14F-4D97-AF65-F5344CB8AC3E}">
        <p14:creationId xmlns:p14="http://schemas.microsoft.com/office/powerpoint/2010/main" val="318252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7" grpId="0"/>
      <p:bldP spid="21" grpId="0"/>
      <p:bldP spid="23" grpId="0"/>
      <p:bldP spid="24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1CA2E7-BA16-CE45-BC90-5F1D7F52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5460E86-DF97-4A69-F555-E8BD0BB81C40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Other tests fill out the story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A150FD-EA49-1A04-F9C1-3C8056D5D452}"/>
              </a:ext>
            </a:extLst>
          </p:cNvPr>
          <p:cNvSpPr txBox="1"/>
          <p:nvPr/>
        </p:nvSpPr>
        <p:spPr>
          <a:xfrm>
            <a:off x="4142111" y="1141707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 know less about the macroeconomy relative to the firm</a:t>
            </a:r>
            <a:r>
              <a:rPr lang="en-US" baseline="30000" dirty="0"/>
              <a:t> (Hutton, Lee, Shu, 2012)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C4D2FA-EADC-BE79-8252-2FBA8F08D79C}"/>
              </a:ext>
            </a:extLst>
          </p:cNvPr>
          <p:cNvSpPr txBox="1"/>
          <p:nvPr/>
        </p:nvSpPr>
        <p:spPr>
          <a:xfrm>
            <a:off x="423586" y="1141707"/>
            <a:ext cx="2949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Further evidence restructuring is in response to aggregate shocks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16A542-AC0A-2F64-8E0F-3C18AB7BAAF5}"/>
                  </a:ext>
                </a:extLst>
              </p:cNvPr>
              <p:cNvSpPr txBox="1"/>
              <p:nvPr/>
            </p:nvSpPr>
            <p:spPr>
              <a:xfrm>
                <a:off x="7585225" y="1141707"/>
                <a:ext cx="4183190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firms reverse more of their restructuring accruals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16A542-AC0A-2F64-8E0F-3C18AB7BA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1141707"/>
                <a:ext cx="4183190" cy="661463"/>
              </a:xfrm>
              <a:prstGeom prst="rect">
                <a:avLst/>
              </a:prstGeom>
              <a:blipFill>
                <a:blip r:embed="rId2"/>
                <a:stretch>
                  <a:fillRect l="-1212" t="-185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6042C92-3A2E-1568-82B5-20DC16317567}"/>
              </a:ext>
            </a:extLst>
          </p:cNvPr>
          <p:cNvSpPr txBox="1"/>
          <p:nvPr/>
        </p:nvSpPr>
        <p:spPr>
          <a:xfrm>
            <a:off x="4142111" y="2418973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VIX is also a predictor of aggregate demand shocks</a:t>
            </a:r>
            <a:r>
              <a:rPr lang="en-US" baseline="30000" dirty="0"/>
              <a:t> (Foerster et al., 2014; Leduc and Liu, 2016)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B2FB47-44C9-9125-F573-E267DD5644DA}"/>
              </a:ext>
            </a:extLst>
          </p:cNvPr>
          <p:cNvSpPr txBox="1"/>
          <p:nvPr/>
        </p:nvSpPr>
        <p:spPr>
          <a:xfrm>
            <a:off x="423586" y="2418973"/>
            <a:ext cx="2949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 is more than just labor costs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7B146-A1EA-712B-89B7-AD3FA4CE627A}"/>
              </a:ext>
            </a:extLst>
          </p:cNvPr>
          <p:cNvSpPr txBox="1"/>
          <p:nvPr/>
        </p:nvSpPr>
        <p:spPr>
          <a:xfrm>
            <a:off x="7585225" y="2418973"/>
            <a:ext cx="4183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Replacing aggregate employment growth with negative VIX provides the same results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7B0950-F248-4575-9F17-FCD6EEF90D35}"/>
              </a:ext>
            </a:extLst>
          </p:cNvPr>
          <p:cNvSpPr txBox="1"/>
          <p:nvPr/>
        </p:nvSpPr>
        <p:spPr>
          <a:xfrm>
            <a:off x="4142111" y="3337665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Capital expenditure is also an important input to production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3239F7-113B-C643-1CA7-61EAE21A0E76}"/>
                  </a:ext>
                </a:extLst>
              </p:cNvPr>
              <p:cNvSpPr txBox="1"/>
              <p:nvPr/>
            </p:nvSpPr>
            <p:spPr>
              <a:xfrm>
                <a:off x="7585225" y="3337665"/>
                <a:ext cx="4183190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Forming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from both labor and capital expenditure growth provides the same results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3239F7-113B-C643-1CA7-61EAE21A0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3337665"/>
                <a:ext cx="4183190" cy="938462"/>
              </a:xfrm>
              <a:prstGeom prst="rect">
                <a:avLst/>
              </a:prstGeom>
              <a:blipFill>
                <a:blip r:embed="rId3"/>
                <a:stretch>
                  <a:fillRect l="-1212" t="-2703" r="-909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09190E6-1737-20F6-B7C4-CC385F6F156A}"/>
              </a:ext>
            </a:extLst>
          </p:cNvPr>
          <p:cNvSpPr txBox="1"/>
          <p:nvPr/>
        </p:nvSpPr>
        <p:spPr>
          <a:xfrm>
            <a:off x="4142111" y="4671214"/>
            <a:ext cx="285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 risk is also an industry characteristic</a:t>
            </a:r>
            <a:r>
              <a:rPr lang="en-US" baseline="30000" dirty="0"/>
              <a:t> (Chan et al., 2007)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129BEC-2B6E-02E6-0BF5-64D5A5F41A72}"/>
              </a:ext>
            </a:extLst>
          </p:cNvPr>
          <p:cNvSpPr txBox="1"/>
          <p:nvPr/>
        </p:nvSpPr>
        <p:spPr>
          <a:xfrm>
            <a:off x="423586" y="4671214"/>
            <a:ext cx="2949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Firms with no restructuring are left 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E96169-87E1-81F4-0013-62959E44C719}"/>
                  </a:ext>
                </a:extLst>
              </p:cNvPr>
              <p:cNvSpPr txBox="1"/>
              <p:nvPr/>
            </p:nvSpPr>
            <p:spPr>
              <a:xfrm>
                <a:off x="7585225" y="4671214"/>
                <a:ext cx="4183190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Calculating industry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is effective for determining the systematic risk of non-restructuring firms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E96169-87E1-81F4-0013-62959E44C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225" y="4671214"/>
                <a:ext cx="4183190" cy="938462"/>
              </a:xfrm>
              <a:prstGeom prst="rect">
                <a:avLst/>
              </a:prstGeom>
              <a:blipFill>
                <a:blip r:embed="rId4"/>
                <a:stretch>
                  <a:fillRect l="-1212" t="-1333"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D04238E-8E6E-5DCC-4666-C96F37DFED08}"/>
              </a:ext>
            </a:extLst>
          </p:cNvPr>
          <p:cNvCxnSpPr>
            <a:cxnSpLocks/>
          </p:cNvCxnSpPr>
          <p:nvPr/>
        </p:nvCxnSpPr>
        <p:spPr>
          <a:xfrm>
            <a:off x="1798115" y="2279916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B896F77-4C20-A46F-AFD8-C4AF6D22C464}"/>
              </a:ext>
            </a:extLst>
          </p:cNvPr>
          <p:cNvCxnSpPr>
            <a:cxnSpLocks/>
          </p:cNvCxnSpPr>
          <p:nvPr/>
        </p:nvCxnSpPr>
        <p:spPr>
          <a:xfrm>
            <a:off x="1798115" y="4513747"/>
            <a:ext cx="859167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978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14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Conclusion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459255" y="2248524"/>
            <a:ext cx="9687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There is evidence that restructuring costs, taken in context of expected demand shocks, can provide systematic risk information.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997DC9B-B8B4-44A6-9238-2C161E66D8B7}"/>
              </a:ext>
            </a:extLst>
          </p:cNvPr>
          <p:cNvSpPr/>
          <p:nvPr/>
        </p:nvSpPr>
        <p:spPr>
          <a:xfrm>
            <a:off x="1186916" y="2202432"/>
            <a:ext cx="9818168" cy="1640335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3E724A-BB95-D8D5-3AEE-D5CF4D9DE62B}"/>
              </a:ext>
            </a:extLst>
          </p:cNvPr>
          <p:cNvSpPr txBox="1"/>
          <p:nvPr/>
        </p:nvSpPr>
        <p:spPr>
          <a:xfrm>
            <a:off x="1459255" y="4000857"/>
            <a:ext cx="9404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Firms exposed to systematic risk need to restructure in response to expected aggregate demand shocks</a:t>
            </a:r>
          </a:p>
        </p:txBody>
      </p:sp>
    </p:spTree>
    <p:extLst>
      <p:ext uri="{BB962C8B-B14F-4D97-AF65-F5344CB8AC3E}">
        <p14:creationId xmlns:p14="http://schemas.microsoft.com/office/powerpoint/2010/main" val="3867974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2EAADD-502A-CD6B-C9EF-2485424D5E26}"/>
              </a:ext>
            </a:extLst>
          </p:cNvPr>
          <p:cNvSpPr txBox="1"/>
          <p:nvPr/>
        </p:nvSpPr>
        <p:spPr>
          <a:xfrm>
            <a:off x="1252435" y="3052852"/>
            <a:ext cx="9687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253924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Restructuring as labor divestment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CC2BBD-E7D3-DDAD-7D32-9E5BC2E9D52F}"/>
              </a:ext>
            </a:extLst>
          </p:cNvPr>
          <p:cNvSpPr txBox="1"/>
          <p:nvPr/>
        </p:nvSpPr>
        <p:spPr>
          <a:xfrm>
            <a:off x="619626" y="1256131"/>
            <a:ext cx="176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Negative firm-year restructuring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EAB5DD-7F2D-9097-B1DB-48816A12AC70}"/>
              </a:ext>
            </a:extLst>
          </p:cNvPr>
          <p:cNvSpPr txBox="1"/>
          <p:nvPr/>
        </p:nvSpPr>
        <p:spPr>
          <a:xfrm>
            <a:off x="3358286" y="1256299"/>
            <a:ext cx="2369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growth in number of employees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979E1CF7-890C-F47E-B0AB-FA36AA3C3670}"/>
              </a:ext>
            </a:extLst>
          </p:cNvPr>
          <p:cNvSpPr/>
          <p:nvPr/>
        </p:nvSpPr>
        <p:spPr>
          <a:xfrm rot="5400000">
            <a:off x="2838310" y="-478600"/>
            <a:ext cx="365124" cy="4911850"/>
          </a:xfrm>
          <a:prstGeom prst="rightBrace">
            <a:avLst>
              <a:gd name="adj1" fmla="val 8333"/>
              <a:gd name="adj2" fmla="val 52838"/>
            </a:avLst>
          </a:prstGeom>
          <a:noFill/>
          <a:ln w="127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1A5097-1F50-033F-B21B-748DEBAC0300}"/>
              </a:ext>
            </a:extLst>
          </p:cNvPr>
          <p:cNvSpPr txBox="1"/>
          <p:nvPr/>
        </p:nvSpPr>
        <p:spPr>
          <a:xfrm>
            <a:off x="2149216" y="2661374"/>
            <a:ext cx="1632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Pearson: 0.25</a:t>
            </a:r>
            <a:endParaRPr lang="en-US" baseline="30000" dirty="0"/>
          </a:p>
          <a:p>
            <a:r>
              <a:rPr lang="en-US" dirty="0"/>
              <a:t>Spearman: 0.22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061890-D110-E7D9-75A8-4A3491B688B1}"/>
              </a:ext>
            </a:extLst>
          </p:cNvPr>
          <p:cNvSpPr txBox="1"/>
          <p:nvPr/>
        </p:nvSpPr>
        <p:spPr>
          <a:xfrm>
            <a:off x="2053555" y="2215343"/>
            <a:ext cx="1632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Correlations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55706-7758-F759-5A97-ACE56E62E3D3}"/>
              </a:ext>
            </a:extLst>
          </p:cNvPr>
          <p:cNvCxnSpPr>
            <a:cxnSpLocks/>
          </p:cNvCxnSpPr>
          <p:nvPr/>
        </p:nvCxnSpPr>
        <p:spPr>
          <a:xfrm>
            <a:off x="1937016" y="2594451"/>
            <a:ext cx="1769139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BE34F0E-D77D-1E14-4594-2C30A910286D}"/>
              </a:ext>
            </a:extLst>
          </p:cNvPr>
          <p:cNvSpPr txBox="1"/>
          <p:nvPr/>
        </p:nvSpPr>
        <p:spPr>
          <a:xfrm>
            <a:off x="564947" y="1994712"/>
            <a:ext cx="110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(Restructuring reflects only one side of the change)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15AA70-3142-8CE7-3243-12B33F2498A3}"/>
              </a:ext>
            </a:extLst>
          </p:cNvPr>
          <p:cNvSpPr txBox="1"/>
          <p:nvPr/>
        </p:nvSpPr>
        <p:spPr>
          <a:xfrm>
            <a:off x="1066141" y="5435188"/>
            <a:ext cx="3772642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correlates negatively with firm-level employment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C6ED17F-159F-8052-5EC6-EEE829AB52F2}"/>
              </a:ext>
            </a:extLst>
          </p:cNvPr>
          <p:cNvSpPr/>
          <p:nvPr/>
        </p:nvSpPr>
        <p:spPr>
          <a:xfrm>
            <a:off x="964252" y="5423176"/>
            <a:ext cx="3874531" cy="681622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E7A66609-2573-532C-9844-AC0DEA823C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3729712"/>
              </p:ext>
            </p:extLst>
          </p:nvPr>
        </p:nvGraphicFramePr>
        <p:xfrm>
          <a:off x="5952434" y="1215746"/>
          <a:ext cx="5486401" cy="2087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986108DD-B721-F923-2E36-A2162BF8D900}"/>
              </a:ext>
            </a:extLst>
          </p:cNvPr>
          <p:cNvSpPr txBox="1"/>
          <p:nvPr/>
        </p:nvSpPr>
        <p:spPr>
          <a:xfrm>
            <a:off x="6699449" y="3554912"/>
            <a:ext cx="519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 is a censored variable.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08CAA30-D939-EC13-6F82-98FAB5A34A7B}"/>
              </a:ext>
            </a:extLst>
          </p:cNvPr>
          <p:cNvSpPr txBox="1"/>
          <p:nvPr/>
        </p:nvSpPr>
        <p:spPr>
          <a:xfrm>
            <a:off x="6699449" y="4151526"/>
            <a:ext cx="519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Tobit regression: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E22D085-56D0-E7C4-88A3-4F444048C8FF}"/>
                  </a:ext>
                </a:extLst>
              </p:cNvPr>
              <p:cNvSpPr txBox="1"/>
              <p:nvPr/>
            </p:nvSpPr>
            <p:spPr>
              <a:xfrm>
                <a:off x="6845619" y="4748140"/>
                <a:ext cx="5049459" cy="321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𝐸𝑚𝑝𝑙𝑜𝑦𝑒𝑒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𝐺𝑟𝑜𝑤𝑡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ε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E22D085-56D0-E7C4-88A3-4F444048C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619" y="4748140"/>
                <a:ext cx="5049459" cy="321178"/>
              </a:xfrm>
              <a:prstGeom prst="rect">
                <a:avLst/>
              </a:prstGeom>
              <a:blipFill>
                <a:blip r:embed="rId3"/>
                <a:stretch>
                  <a:fillRect t="-3704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BD85318-BB7A-1745-9DA4-3A06629BD659}"/>
              </a:ext>
            </a:extLst>
          </p:cNvPr>
          <p:cNvCxnSpPr>
            <a:cxnSpLocks/>
          </p:cNvCxnSpPr>
          <p:nvPr/>
        </p:nvCxnSpPr>
        <p:spPr>
          <a:xfrm>
            <a:off x="8574684" y="5117472"/>
            <a:ext cx="0" cy="451799"/>
          </a:xfrm>
          <a:prstGeom prst="straightConnector1">
            <a:avLst/>
          </a:prstGeom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7000">
                  <a:schemeClr val="tx1"/>
                </a:gs>
                <a:gs pos="100000">
                  <a:schemeClr val="bg1"/>
                </a:gs>
              </a:gsLst>
              <a:lin ang="5400000" scaled="1"/>
            </a:gra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8EAC73A-150D-9932-005E-925E5BFD3D93}"/>
              </a:ext>
            </a:extLst>
          </p:cNvPr>
          <p:cNvSpPr txBox="1"/>
          <p:nvPr/>
        </p:nvSpPr>
        <p:spPr>
          <a:xfrm>
            <a:off x="8291350" y="5581283"/>
            <a:ext cx="19769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0.38</a:t>
            </a:r>
          </a:p>
          <a:p>
            <a:r>
              <a:rPr lang="en-US" sz="1200" dirty="0"/>
              <a:t>(13.98)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58961F3-3438-D0F0-676B-110D74F02AE6}"/>
              </a:ext>
            </a:extLst>
          </p:cNvPr>
          <p:cNvSpPr txBox="1"/>
          <p:nvPr/>
        </p:nvSpPr>
        <p:spPr>
          <a:xfrm>
            <a:off x="531727" y="3737652"/>
            <a:ext cx="51956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Consistent with: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John, Lang, and Netter (1992): restructuring relates to a departure of 5% of employees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Hann, Li, and </a:t>
            </a:r>
            <a:r>
              <a:rPr lang="en-US" dirty="0" err="1"/>
              <a:t>Ogneva</a:t>
            </a:r>
            <a:r>
              <a:rPr lang="en-US" dirty="0"/>
              <a:t> (2021): Restructuring, via SPI, is informative about cutting labor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0C4448-4838-08B9-4002-9AB083A570B9}"/>
              </a:ext>
            </a:extLst>
          </p:cNvPr>
          <p:cNvSpPr txBox="1"/>
          <p:nvPr/>
        </p:nvSpPr>
        <p:spPr>
          <a:xfrm>
            <a:off x="7053015" y="1113905"/>
            <a:ext cx="4385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For illustrative purposes only (not actual data)</a:t>
            </a:r>
          </a:p>
        </p:txBody>
      </p:sp>
    </p:spTree>
    <p:extLst>
      <p:ext uri="{BB962C8B-B14F-4D97-AF65-F5344CB8AC3E}">
        <p14:creationId xmlns:p14="http://schemas.microsoft.com/office/powerpoint/2010/main" val="131001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  <p:bldP spid="11" grpId="0"/>
      <p:bldP spid="12" grpId="0"/>
      <p:bldP spid="16" grpId="0"/>
      <p:bldP spid="17" grpId="0" animBg="1"/>
      <p:bldP spid="18" grpId="0" animBg="1"/>
      <p:bldGraphic spid="14" grpId="0">
        <p:bldAsOne/>
      </p:bldGraphic>
      <p:bldP spid="39" grpId="0"/>
      <p:bldP spid="40" grpId="0"/>
      <p:bldP spid="41" grpId="0"/>
      <p:bldP spid="44" grpId="0"/>
      <p:bldP spid="45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8FFA0-A3AA-41EF-79F5-3548BA11C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9274"/>
          </a:xfrm>
        </p:spPr>
        <p:txBody>
          <a:bodyPr>
            <a:noAutofit/>
          </a:bodyPr>
          <a:lstStyle/>
          <a:p>
            <a:r>
              <a:rPr lang="en-US" sz="3500" dirty="0"/>
              <a:t>Does restructuring need to be layoffs?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B450C0-088A-D582-5B6B-9AD4594F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7C9539-040E-1CB9-67BE-A0A5EBA88D76}"/>
              </a:ext>
            </a:extLst>
          </p:cNvPr>
          <p:cNvSpPr txBox="1"/>
          <p:nvPr/>
        </p:nvSpPr>
        <p:spPr>
          <a:xfrm>
            <a:off x="243719" y="1294447"/>
            <a:ext cx="38710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Yes: restructuring = layoffs = expected demand shock</a:t>
            </a:r>
            <a:endParaRPr lang="en-US" sz="2800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81094F-4C2A-29DC-EEFC-FF677A177F55}"/>
              </a:ext>
            </a:extLst>
          </p:cNvPr>
          <p:cNvSpPr txBox="1"/>
          <p:nvPr/>
        </p:nvSpPr>
        <p:spPr>
          <a:xfrm>
            <a:off x="243719" y="3113722"/>
            <a:ext cx="38710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The paper is about labor flows indicating risk, a broadly interesting idea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The paper is about the risk relevance of financial statement information (an accounting idea)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But it is a noisy measure of layoffs, and will be criticized for this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29B830-A414-C26C-00E9-C13613876F1A}"/>
              </a:ext>
            </a:extLst>
          </p:cNvPr>
          <p:cNvSpPr txBox="1"/>
          <p:nvPr/>
        </p:nvSpPr>
        <p:spPr>
          <a:xfrm>
            <a:off x="4114800" y="3113722"/>
            <a:ext cx="41625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Can avoid measurement debates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Paper is about the risk relevance of financial statements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So then, why restructuring?</a:t>
            </a:r>
          </a:p>
          <a:p>
            <a:pPr marL="631825" lvl="1" indent="-1746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Why not goodwill impairment, changes in SG&amp;A, MD&amp;A, etc.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Paper is not about labor flows indicating risk, only restructuring expense, diminishing the contribution</a:t>
            </a:r>
          </a:p>
          <a:p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dirty="0"/>
          </a:p>
          <a:p>
            <a:pPr marL="631825" lvl="1" indent="-174625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12FE8B-A387-0969-E3E6-A70D2402C31B}"/>
              </a:ext>
            </a:extLst>
          </p:cNvPr>
          <p:cNvSpPr txBox="1"/>
          <p:nvPr/>
        </p:nvSpPr>
        <p:spPr>
          <a:xfrm>
            <a:off x="4114800" y="1348680"/>
            <a:ext cx="41625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No: restructuring =  expected demand shock</a:t>
            </a:r>
            <a:endParaRPr lang="en-US" sz="2800" baseline="30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41E902-7A23-45E9-D52E-462D17C42DAF}"/>
              </a:ext>
            </a:extLst>
          </p:cNvPr>
          <p:cNvSpPr txBox="1"/>
          <p:nvPr/>
        </p:nvSpPr>
        <p:spPr>
          <a:xfrm>
            <a:off x="8137563" y="3113722"/>
            <a:ext cx="40108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The paper is about labor flows indicating risk, a broadly interesting idea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Need to do substantial work/investment to find a broadly available measure of layoffs</a:t>
            </a:r>
          </a:p>
          <a:p>
            <a:pPr marL="635000" lvl="1" indent="-177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Change in employees?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Paper is not about the risk relevance of financial statement information</a:t>
            </a:r>
          </a:p>
          <a:p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dirty="0"/>
          </a:p>
          <a:p>
            <a:pPr marL="631825" lvl="1" indent="-174625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050C2-CC78-3E1D-0750-D6E37EE68459}"/>
              </a:ext>
            </a:extLst>
          </p:cNvPr>
          <p:cNvSpPr txBox="1"/>
          <p:nvPr/>
        </p:nvSpPr>
        <p:spPr>
          <a:xfrm>
            <a:off x="8137562" y="1294447"/>
            <a:ext cx="41625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No: layoffs =  expected demand shock</a:t>
            </a:r>
            <a:endParaRPr lang="en-US" sz="2800" baseline="30000" dirty="0"/>
          </a:p>
        </p:txBody>
      </p:sp>
    </p:spTree>
    <p:extLst>
      <p:ext uri="{BB962C8B-B14F-4D97-AF65-F5344CB8AC3E}">
        <p14:creationId xmlns:p14="http://schemas.microsoft.com/office/powerpoint/2010/main" val="2919473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5298BEB5-22C6-2F21-B906-01E933B5E3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2050" y="398744"/>
                <a:ext cx="10952748" cy="58289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 baseline="0">
                    <a:solidFill>
                      <a:schemeClr val="tx1"/>
                    </a:solidFill>
                    <a:latin typeface="Palatino" pitchFamily="2" charset="77"/>
                    <a:ea typeface="+mj-ea"/>
                    <a:cs typeface="+mj-cs"/>
                  </a:defRPr>
                </a:lvl1pPr>
              </a:lstStyle>
              <a:p>
                <a:r>
                  <a:rPr lang="en-US" sz="3600" dirty="0"/>
                  <a:t>Industry-level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9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9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9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900" i="1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endParaRPr lang="en-US" sz="2900" dirty="0"/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5298BEB5-22C6-2F21-B906-01E933B5E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050" y="398744"/>
                <a:ext cx="10952748" cy="582892"/>
              </a:xfrm>
              <a:prstGeom prst="rect">
                <a:avLst/>
              </a:prstGeom>
              <a:blipFill>
                <a:blip r:embed="rId2"/>
                <a:stretch>
                  <a:fillRect l="-1622" t="-25532" b="-34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B24AB53-E6B9-709A-CE03-0E172927B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804" y="1986208"/>
            <a:ext cx="6369939" cy="4196567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894E46B-2BD6-EFAE-B27D-B27D4E1FFE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8571396"/>
              </p:ext>
            </p:extLst>
          </p:nvPr>
        </p:nvGraphicFramePr>
        <p:xfrm>
          <a:off x="8653922" y="309179"/>
          <a:ext cx="2946054" cy="1566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B1F9648-3632-AE23-72E1-CC80D86E7D23}"/>
              </a:ext>
            </a:extLst>
          </p:cNvPr>
          <p:cNvSpPr txBox="1"/>
          <p:nvPr/>
        </p:nvSpPr>
        <p:spPr>
          <a:xfrm>
            <a:off x="10123780" y="785879"/>
            <a:ext cx="123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 (63%)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7DE0F3-FA36-B2D9-9A6A-B3C412D656BD}"/>
              </a:ext>
            </a:extLst>
          </p:cNvPr>
          <p:cNvSpPr txBox="1"/>
          <p:nvPr/>
        </p:nvSpPr>
        <p:spPr>
          <a:xfrm>
            <a:off x="9319425" y="627486"/>
            <a:ext cx="56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D4537-8512-872B-9C8E-46DB7D660840}"/>
              </a:ext>
            </a:extLst>
          </p:cNvPr>
          <p:cNvSpPr txBox="1"/>
          <p:nvPr/>
        </p:nvSpPr>
        <p:spPr>
          <a:xfrm>
            <a:off x="5378115" y="508880"/>
            <a:ext cx="337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 with some restructuring between 2001 and 2020 </a:t>
            </a:r>
            <a:r>
              <a:rPr lang="en-US" sz="1200" dirty="0"/>
              <a:t>(# </a:t>
            </a:r>
            <a:r>
              <a:rPr lang="en-US" sz="1200" dirty="0" err="1"/>
              <a:t>obs</a:t>
            </a:r>
            <a:r>
              <a:rPr lang="en-US" sz="1200" dirty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A3A3AF-75AA-77B9-6987-DA767A2FBE5B}"/>
                  </a:ext>
                </a:extLst>
              </p:cNvPr>
              <p:cNvSpPr txBox="1"/>
              <p:nvPr/>
            </p:nvSpPr>
            <p:spPr>
              <a:xfrm>
                <a:off x="194008" y="2106755"/>
                <a:ext cx="4636671" cy="396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𝑖𝑛𝑑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𝐸𝑀𝑃𝐿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𝐸𝑀𝑃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A3A3AF-75AA-77B9-6987-DA767A2FB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08" y="2106755"/>
                <a:ext cx="4636671" cy="396391"/>
              </a:xfrm>
              <a:prstGeom prst="rect">
                <a:avLst/>
              </a:prstGeom>
              <a:blipFill>
                <a:blip r:embed="rId5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9967B26-08D2-04E0-7B4D-46681047B9B8}"/>
              </a:ext>
            </a:extLst>
          </p:cNvPr>
          <p:cNvCxnSpPr>
            <a:cxnSpLocks/>
          </p:cNvCxnSpPr>
          <p:nvPr/>
        </p:nvCxnSpPr>
        <p:spPr>
          <a:xfrm flipV="1">
            <a:off x="348916" y="2476238"/>
            <a:ext cx="5378119" cy="1665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D324544-18C7-3E00-3338-7B49310AE0CD}"/>
                  </a:ext>
                </a:extLst>
              </p:cNvPr>
              <p:cNvSpPr txBox="1"/>
              <p:nvPr/>
            </p:nvSpPr>
            <p:spPr>
              <a:xfrm>
                <a:off x="282740" y="2521194"/>
                <a:ext cx="3375716" cy="2070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4625" indent="-174625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𝑟𝑒𝑠𝑡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the cross-sectional average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𝑟𝑒𝑠𝑡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by NAICS2</a:t>
                </a:r>
              </a:p>
              <a:p>
                <a:pPr marL="174625" indent="-174625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𝐸𝑀𝑃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still aggregate employment growth</a:t>
                </a:r>
              </a:p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dirty="0"/>
                  <a:t>All firms in the same industry have the same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(ties create unbalanced portfolios)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D324544-18C7-3E00-3338-7B49310AE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40" y="2521194"/>
                <a:ext cx="3375716" cy="2070823"/>
              </a:xfrm>
              <a:prstGeom prst="rect">
                <a:avLst/>
              </a:prstGeom>
              <a:blipFill>
                <a:blip r:embed="rId6"/>
                <a:stretch>
                  <a:fillRect l="-1083" t="-1180" r="-361" b="-4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78B60A3-F0FE-D4CA-7026-40B2B21B3695}"/>
              </a:ext>
            </a:extLst>
          </p:cNvPr>
          <p:cNvCxnSpPr>
            <a:cxnSpLocks/>
          </p:cNvCxnSpPr>
          <p:nvPr/>
        </p:nvCxnSpPr>
        <p:spPr>
          <a:xfrm>
            <a:off x="348916" y="5882840"/>
            <a:ext cx="66084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CBDFFF5-5E99-1F08-085B-0FD681241146}"/>
              </a:ext>
            </a:extLst>
          </p:cNvPr>
          <p:cNvSpPr txBox="1"/>
          <p:nvPr/>
        </p:nvSpPr>
        <p:spPr>
          <a:xfrm>
            <a:off x="247500" y="5299886"/>
            <a:ext cx="4300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Only include the 37% of firms with no restructuring expense between 2001 and 2020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6C0E47-6173-97F9-297E-C1C6CECC07C7}"/>
              </a:ext>
            </a:extLst>
          </p:cNvPr>
          <p:cNvSpPr txBox="1"/>
          <p:nvPr/>
        </p:nvSpPr>
        <p:spPr>
          <a:xfrm>
            <a:off x="7977966" y="2906105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F34649-25C9-D57F-7565-CDD17FCEAC30}"/>
              </a:ext>
            </a:extLst>
          </p:cNvPr>
          <p:cNvSpPr txBox="1"/>
          <p:nvPr/>
        </p:nvSpPr>
        <p:spPr>
          <a:xfrm>
            <a:off x="8994634" y="2906105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579ED8-3241-2397-2AAB-42A4729FB3B2}"/>
              </a:ext>
            </a:extLst>
          </p:cNvPr>
          <p:cNvSpPr txBox="1"/>
          <p:nvPr/>
        </p:nvSpPr>
        <p:spPr>
          <a:xfrm>
            <a:off x="10011302" y="2906105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E59034-A3B9-9011-B830-FBD9F1B3AF11}"/>
              </a:ext>
            </a:extLst>
          </p:cNvPr>
          <p:cNvSpPr txBox="1"/>
          <p:nvPr/>
        </p:nvSpPr>
        <p:spPr>
          <a:xfrm>
            <a:off x="11033957" y="2906105"/>
            <a:ext cx="25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24" name="Rounded Rectangle 55">
            <a:extLst>
              <a:ext uri="{FF2B5EF4-FFF2-40B4-BE49-F238E27FC236}">
                <a16:creationId xmlns:a16="http://schemas.microsoft.com/office/drawing/2014/main" id="{808A930B-A7F8-4326-20E1-17237DC85195}"/>
              </a:ext>
            </a:extLst>
          </p:cNvPr>
          <p:cNvSpPr/>
          <p:nvPr/>
        </p:nvSpPr>
        <p:spPr>
          <a:xfrm>
            <a:off x="6238376" y="2947093"/>
            <a:ext cx="5065488" cy="276999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89B3D1-F40A-3285-113C-718FCDBA6303}"/>
              </a:ext>
            </a:extLst>
          </p:cNvPr>
          <p:cNvSpPr txBox="1"/>
          <p:nvPr/>
        </p:nvSpPr>
        <p:spPr>
          <a:xfrm>
            <a:off x="7569395" y="2698861"/>
            <a:ext cx="4030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Monotonically increasing</a:t>
            </a:r>
          </a:p>
        </p:txBody>
      </p:sp>
    </p:spTree>
    <p:extLst>
      <p:ext uri="{BB962C8B-B14F-4D97-AF65-F5344CB8AC3E}">
        <p14:creationId xmlns:p14="http://schemas.microsoft.com/office/powerpoint/2010/main" val="80006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9" grpId="0"/>
      <p:bldP spid="20" grpId="0"/>
      <p:bldP spid="21" grpId="0"/>
      <p:bldP spid="22" grpId="0"/>
      <p:bldP spid="23" grpId="0"/>
      <p:bldP spid="24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19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Alternative expected aggregate demand shock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030E58-934C-DEEB-9514-388274C73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806" y="1138362"/>
            <a:ext cx="5921542" cy="12774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6FED1E-B92D-4385-E996-561F3275D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806" y="2572566"/>
            <a:ext cx="5145432" cy="33828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0F3DC13-09AD-A7C1-246A-47323DB5436D}"/>
              </a:ext>
            </a:extLst>
          </p:cNvPr>
          <p:cNvSpPr txBox="1"/>
          <p:nvPr/>
        </p:nvSpPr>
        <p:spPr>
          <a:xfrm>
            <a:off x="397751" y="1570122"/>
            <a:ext cx="3115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VIX as of the period of restructuring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45A4BE-8E58-5EFF-84C8-0621854AFD6D}"/>
              </a:ext>
            </a:extLst>
          </p:cNvPr>
          <p:cNvCxnSpPr>
            <a:cxnSpLocks/>
          </p:cNvCxnSpPr>
          <p:nvPr/>
        </p:nvCxnSpPr>
        <p:spPr>
          <a:xfrm>
            <a:off x="487280" y="2152240"/>
            <a:ext cx="371174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FACC546-0F65-DE00-54D9-79FC8E1BD0D8}"/>
                  </a:ext>
                </a:extLst>
              </p:cNvPr>
              <p:cNvSpPr txBox="1"/>
              <p:nvPr/>
            </p:nvSpPr>
            <p:spPr>
              <a:xfrm>
                <a:off x="397751" y="2337199"/>
                <a:ext cx="3410244" cy="397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𝑟𝑒𝑠𝑡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𝑉𝐼𝑋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𝑉𝐼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FACC546-0F65-DE00-54D9-79FC8E1BD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1" y="2337199"/>
                <a:ext cx="3410244" cy="397160"/>
              </a:xfrm>
              <a:prstGeom prst="rect">
                <a:avLst/>
              </a:prstGeom>
              <a:blipFill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62495D-3F24-5AEC-1F4B-181EDB9BE48F}"/>
              </a:ext>
            </a:extLst>
          </p:cNvPr>
          <p:cNvCxnSpPr>
            <a:cxnSpLocks/>
          </p:cNvCxnSpPr>
          <p:nvPr/>
        </p:nvCxnSpPr>
        <p:spPr>
          <a:xfrm>
            <a:off x="487280" y="2375691"/>
            <a:ext cx="371174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C984BB-6674-4CCF-012D-62AF17F292A2}"/>
                  </a:ext>
                </a:extLst>
              </p:cNvPr>
              <p:cNvSpPr txBox="1"/>
              <p:nvPr/>
            </p:nvSpPr>
            <p:spPr>
              <a:xfrm>
                <a:off x="397751" y="2723561"/>
                <a:ext cx="3115471" cy="2063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dirty="0"/>
                  <a:t>Tobit estimation by firm</a:t>
                </a:r>
              </a:p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dirty="0"/>
                  <a:t>Restructuring is negative, higher VIX is more uncertainty</a:t>
                </a:r>
              </a:p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chemeClr val="tx1"/>
                    </a:solidFill>
                  </a:rPr>
                  <a:t>Lower </a:t>
                </a:r>
                <a:r>
                  <a:rPr lang="en-US" dirty="0">
                    <a:solidFill>
                      <a:schemeClr val="tx1"/>
                    </a:solidFill>
                  </a:rPr>
                  <a:t>(more negative)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𝑉𝐼𝑋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means </a:t>
                </a:r>
                <a:r>
                  <a:rPr lang="en-US" i="1" dirty="0">
                    <a:solidFill>
                      <a:schemeClr val="tx1"/>
                    </a:solidFill>
                  </a:rPr>
                  <a:t>higher</a:t>
                </a:r>
                <a:r>
                  <a:rPr lang="en-US" dirty="0">
                    <a:solidFill>
                      <a:schemeClr val="tx1"/>
                    </a:solidFill>
                  </a:rPr>
                  <a:t> systematic risk and </a:t>
                </a:r>
                <a:r>
                  <a:rPr lang="en-US" i="1" dirty="0">
                    <a:solidFill>
                      <a:schemeClr val="tx1"/>
                    </a:solidFill>
                  </a:rPr>
                  <a:t>higher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C984BB-6674-4CCF-012D-62AF17F29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1" y="2723561"/>
                <a:ext cx="3115471" cy="2063194"/>
              </a:xfrm>
              <a:prstGeom prst="rect">
                <a:avLst/>
              </a:prstGeom>
              <a:blipFill>
                <a:blip r:embed="rId5"/>
                <a:stretch>
                  <a:fillRect l="-1174" t="-1775" b="-4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FCE6139-05A4-59F9-C398-71EF5451070F}"/>
                  </a:ext>
                </a:extLst>
              </p:cNvPr>
              <p:cNvSpPr txBox="1"/>
              <p:nvPr/>
            </p:nvSpPr>
            <p:spPr>
              <a:xfrm>
                <a:off x="9790402" y="1277991"/>
                <a:ext cx="2337429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Firms with 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restructure when VIX is higher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FCE6139-05A4-59F9-C398-71EF54510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0402" y="1277991"/>
                <a:ext cx="2337429" cy="938462"/>
              </a:xfrm>
              <a:prstGeom prst="rect">
                <a:avLst/>
              </a:prstGeom>
              <a:blipFill>
                <a:blip r:embed="rId6"/>
                <a:stretch>
                  <a:fillRect l="-2089" t="-3896" b="-9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0F5484-8F49-54EF-4722-EC21CA52AE53}"/>
                  </a:ext>
                </a:extLst>
              </p:cNvPr>
              <p:cNvSpPr txBox="1"/>
              <p:nvPr/>
            </p:nvSpPr>
            <p:spPr>
              <a:xfrm>
                <a:off x="9790402" y="2303500"/>
                <a:ext cx="2337429" cy="66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Firms with 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have lower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𝑉𝐼𝑋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0F5484-8F49-54EF-4722-EC21CA52A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0402" y="2303500"/>
                <a:ext cx="2337429" cy="663067"/>
              </a:xfrm>
              <a:prstGeom prst="rect">
                <a:avLst/>
              </a:prstGeom>
              <a:blipFill>
                <a:blip r:embed="rId7"/>
                <a:stretch>
                  <a:fillRect l="-2089" t="-5505" b="-13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E75439D-1885-6499-C572-9FBA7B227905}"/>
              </a:ext>
            </a:extLst>
          </p:cNvPr>
          <p:cNvCxnSpPr>
            <a:cxnSpLocks/>
          </p:cNvCxnSpPr>
          <p:nvPr/>
        </p:nvCxnSpPr>
        <p:spPr>
          <a:xfrm>
            <a:off x="8740942" y="2152240"/>
            <a:ext cx="2905331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86F99A7-03C6-5A26-36F5-108659864185}"/>
              </a:ext>
            </a:extLst>
          </p:cNvPr>
          <p:cNvCxnSpPr>
            <a:cxnSpLocks/>
          </p:cNvCxnSpPr>
          <p:nvPr/>
        </p:nvCxnSpPr>
        <p:spPr>
          <a:xfrm>
            <a:off x="8740942" y="2374278"/>
            <a:ext cx="2905331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55">
            <a:extLst>
              <a:ext uri="{FF2B5EF4-FFF2-40B4-BE49-F238E27FC236}">
                <a16:creationId xmlns:a16="http://schemas.microsoft.com/office/drawing/2014/main" id="{B9270050-A1CC-96AE-06E1-D5018D55E732}"/>
              </a:ext>
            </a:extLst>
          </p:cNvPr>
          <p:cNvSpPr/>
          <p:nvPr/>
        </p:nvSpPr>
        <p:spPr>
          <a:xfrm>
            <a:off x="4908884" y="3344417"/>
            <a:ext cx="3925595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12B8069-547D-B784-50ED-DDC3E888CC8B}"/>
              </a:ext>
            </a:extLst>
          </p:cNvPr>
          <p:cNvCxnSpPr>
            <a:cxnSpLocks/>
          </p:cNvCxnSpPr>
          <p:nvPr/>
        </p:nvCxnSpPr>
        <p:spPr>
          <a:xfrm flipH="1">
            <a:off x="8834479" y="3401758"/>
            <a:ext cx="2739900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8EE2997-4FC9-D63C-237E-171B45333C86}"/>
              </a:ext>
            </a:extLst>
          </p:cNvPr>
          <p:cNvSpPr txBox="1"/>
          <p:nvPr/>
        </p:nvSpPr>
        <p:spPr>
          <a:xfrm>
            <a:off x="7032003" y="3305191"/>
            <a:ext cx="254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9F46AFD-45D7-9D62-4CBA-494C106D991B}"/>
              </a:ext>
            </a:extLst>
          </p:cNvPr>
          <p:cNvSpPr txBox="1"/>
          <p:nvPr/>
        </p:nvSpPr>
        <p:spPr>
          <a:xfrm>
            <a:off x="7847235" y="3305191"/>
            <a:ext cx="254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‡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96D2E2-9D5F-CD0C-896B-574324FCF50E}"/>
              </a:ext>
            </a:extLst>
          </p:cNvPr>
          <p:cNvSpPr txBox="1"/>
          <p:nvPr/>
        </p:nvSpPr>
        <p:spPr>
          <a:xfrm>
            <a:off x="8676483" y="3305191"/>
            <a:ext cx="254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115525-AE26-CDAA-EF47-C536201A768D}"/>
                  </a:ext>
                </a:extLst>
              </p:cNvPr>
              <p:cNvSpPr txBox="1"/>
              <p:nvPr/>
            </p:nvSpPr>
            <p:spPr>
              <a:xfrm>
                <a:off x="9447503" y="3387868"/>
                <a:ext cx="2337429" cy="940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Firms with lower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𝑉𝐼𝑋</m:t>
                        </m:r>
                      </m:sup>
                    </m:sSubSup>
                  </m:oMath>
                </a14:m>
                <a:r>
                  <a:rPr lang="en-US" dirty="0"/>
                  <a:t> have higher systematic risk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115525-AE26-CDAA-EF47-C536201A7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7503" y="3387868"/>
                <a:ext cx="2337429" cy="940066"/>
              </a:xfrm>
              <a:prstGeom prst="rect">
                <a:avLst/>
              </a:prstGeom>
              <a:blipFill>
                <a:blip r:embed="rId8"/>
                <a:stretch>
                  <a:fillRect l="-2350" t="-1948" b="-9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9D00C553-68B3-BEEA-51C2-D99F3B80DC8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9208" t="8386" r="6395" b="85524"/>
          <a:stretch/>
        </p:blipFill>
        <p:spPr>
          <a:xfrm>
            <a:off x="7834311" y="1590521"/>
            <a:ext cx="235479" cy="18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2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3" grpId="0"/>
      <p:bldP spid="24" grpId="0"/>
      <p:bldP spid="25" grpId="0"/>
      <p:bldP spid="32" grpId="0" animBg="1"/>
      <p:bldP spid="35" grpId="0"/>
      <p:bldP spid="36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20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Alternative expected aggregate demand shock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AE28B-8E30-4227-395E-5FA81A6EE043}"/>
              </a:ext>
            </a:extLst>
          </p:cNvPr>
          <p:cNvSpPr txBox="1"/>
          <p:nvPr/>
        </p:nvSpPr>
        <p:spPr>
          <a:xfrm>
            <a:off x="705641" y="193637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B8CE9-ABA0-DCDA-7000-27DB46BA94F3}"/>
              </a:ext>
            </a:extLst>
          </p:cNvPr>
          <p:cNvSpPr txBox="1"/>
          <p:nvPr/>
        </p:nvSpPr>
        <p:spPr>
          <a:xfrm>
            <a:off x="705640" y="2602440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08A0-FA67-B3E5-F5ED-0FF276180E36}"/>
              </a:ext>
            </a:extLst>
          </p:cNvPr>
          <p:cNvSpPr txBox="1"/>
          <p:nvPr/>
        </p:nvSpPr>
        <p:spPr>
          <a:xfrm>
            <a:off x="705641" y="3504995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911DB-54DB-10EC-DA51-78B2717E56B0}"/>
              </a:ext>
            </a:extLst>
          </p:cNvPr>
          <p:cNvSpPr txBox="1"/>
          <p:nvPr/>
        </p:nvSpPr>
        <p:spPr>
          <a:xfrm>
            <a:off x="705641" y="128004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7D20B-0DC5-2B5D-2415-AA7C3D4F71D2}"/>
              </a:ext>
            </a:extLst>
          </p:cNvPr>
          <p:cNvSpPr txBox="1"/>
          <p:nvPr/>
        </p:nvSpPr>
        <p:spPr>
          <a:xfrm>
            <a:off x="3964402" y="193637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95B8-8A87-4EA2-1C7A-8BCBDEA63D54}"/>
              </a:ext>
            </a:extLst>
          </p:cNvPr>
          <p:cNvSpPr txBox="1"/>
          <p:nvPr/>
        </p:nvSpPr>
        <p:spPr>
          <a:xfrm>
            <a:off x="3964401" y="2602440"/>
            <a:ext cx="259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 (restructuring)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4A8C-9459-5F5F-B9FD-2E85217AD0E9}"/>
              </a:ext>
            </a:extLst>
          </p:cNvPr>
          <p:cNvSpPr txBox="1"/>
          <p:nvPr/>
        </p:nvSpPr>
        <p:spPr>
          <a:xfrm>
            <a:off x="3964402" y="3504995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808CC-DB36-6FCF-C93D-865D7BB47025}"/>
              </a:ext>
            </a:extLst>
          </p:cNvPr>
          <p:cNvSpPr txBox="1"/>
          <p:nvPr/>
        </p:nvSpPr>
        <p:spPr>
          <a:xfrm>
            <a:off x="3964402" y="128004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66FE9F-21CD-4058-15D2-6CE822B3C654}"/>
              </a:ext>
            </a:extLst>
          </p:cNvPr>
          <p:cNvCxnSpPr>
            <a:cxnSpLocks/>
          </p:cNvCxnSpPr>
          <p:nvPr/>
        </p:nvCxnSpPr>
        <p:spPr>
          <a:xfrm>
            <a:off x="705641" y="178419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B5EC50-0392-05F8-22C3-F499E028A1A6}"/>
              </a:ext>
            </a:extLst>
          </p:cNvPr>
          <p:cNvCxnSpPr>
            <a:cxnSpLocks/>
          </p:cNvCxnSpPr>
          <p:nvPr/>
        </p:nvCxnSpPr>
        <p:spPr>
          <a:xfrm>
            <a:off x="3964402" y="178419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21">
            <a:extLst>
              <a:ext uri="{FF2B5EF4-FFF2-40B4-BE49-F238E27FC236}">
                <a16:creationId xmlns:a16="http://schemas.microsoft.com/office/drawing/2014/main" id="{39143CCA-CF03-E7A7-08F8-7173A92395CF}"/>
              </a:ext>
            </a:extLst>
          </p:cNvPr>
          <p:cNvSpPr/>
          <p:nvPr/>
        </p:nvSpPr>
        <p:spPr>
          <a:xfrm>
            <a:off x="598266" y="2628931"/>
            <a:ext cx="5919216" cy="63655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E222F-1505-1857-69A7-C24C6DF41ED9}"/>
              </a:ext>
            </a:extLst>
          </p:cNvPr>
          <p:cNvSpPr/>
          <p:nvPr/>
        </p:nvSpPr>
        <p:spPr>
          <a:xfrm rot="20863631">
            <a:off x="857755" y="2527094"/>
            <a:ext cx="2460458" cy="748355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  <a:prstDash val="sysDash"/>
          </a:ln>
          <a:effectLst>
            <a:glow>
              <a:schemeClr val="accent1">
                <a:alpha val="40000"/>
              </a:schemeClr>
            </a:glow>
            <a:softEdge rad="254000"/>
          </a:effectLst>
          <a:scene3d>
            <a:camera prst="orthographicFront"/>
            <a:lightRig rig="balanced" dir="t"/>
          </a:scene3d>
          <a:sp3d extrusionH="139700" contourW="12700" prstMaterial="metal">
            <a:bevelT/>
            <a:bevelB/>
            <a:extrusionClr>
              <a:schemeClr val="tx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>
              <a:bevelB w="38100" h="38100"/>
            </a:sp3d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Aggregate uncertainty (VIX)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8439D9-7428-BAA4-EADF-9F81539B2E56}"/>
              </a:ext>
            </a:extLst>
          </p:cNvPr>
          <p:cNvSpPr txBox="1"/>
          <p:nvPr/>
        </p:nvSpPr>
        <p:spPr>
          <a:xfrm>
            <a:off x="7223163" y="1649377"/>
            <a:ext cx="41625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Aggregate labor declines can be criticized as a measure of aggregate demand shocks (e.g., supply shocks, technology shocks)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Another macroeconomic effect of expected demand shocks is increased uncertainty about the aggregate market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VIX uses implied volatilities across the S&amp;P 500 to construct an aggregate uncertainty index (“fear index”)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VIX is associated with aggregate demand shocks and lower growth </a:t>
            </a:r>
            <a:r>
              <a:rPr lang="en-US" baseline="30000" dirty="0"/>
              <a:t>(Foerster et al., 2014; Leduc and Liu, 2016)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754E50-C7A0-06AE-8F44-D9A12C760BDA}"/>
                  </a:ext>
                </a:extLst>
              </p:cNvPr>
              <p:cNvSpPr txBox="1"/>
              <p:nvPr/>
            </p:nvSpPr>
            <p:spPr>
              <a:xfrm>
                <a:off x="675556" y="4844967"/>
                <a:ext cx="5841926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dirty="0"/>
                  <a:t>Do firms with 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restructure during periods of high VIX? 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754E50-C7A0-06AE-8F44-D9A12C760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556" y="4844967"/>
                <a:ext cx="5841926" cy="661463"/>
              </a:xfrm>
              <a:prstGeom prst="rect">
                <a:avLst/>
              </a:prstGeom>
              <a:blipFill>
                <a:blip r:embed="rId2"/>
                <a:stretch>
                  <a:fillRect l="-731" t="-2778" b="-1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8FE5635-5F73-F673-62CD-D86CA01DA83D}"/>
              </a:ext>
            </a:extLst>
          </p:cNvPr>
          <p:cNvCxnSpPr>
            <a:cxnSpLocks/>
          </p:cNvCxnSpPr>
          <p:nvPr/>
        </p:nvCxnSpPr>
        <p:spPr>
          <a:xfrm flipH="1" flipV="1">
            <a:off x="675556" y="3254787"/>
            <a:ext cx="29904" cy="2773034"/>
          </a:xfrm>
          <a:prstGeom prst="line">
            <a:avLst/>
          </a:prstGeom>
          <a:ln w="9525"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14AA7FD-D6E7-BA04-FBE9-17310CE7EFDC}"/>
              </a:ext>
            </a:extLst>
          </p:cNvPr>
          <p:cNvSpPr txBox="1"/>
          <p:nvPr/>
        </p:nvSpPr>
        <p:spPr>
          <a:xfrm>
            <a:off x="675556" y="5467889"/>
            <a:ext cx="6238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Do firms that restructure during periods of higher VIX have higher systematic risk?</a:t>
            </a:r>
          </a:p>
        </p:txBody>
      </p:sp>
    </p:spTree>
    <p:extLst>
      <p:ext uri="{BB962C8B-B14F-4D97-AF65-F5344CB8AC3E}">
        <p14:creationId xmlns:p14="http://schemas.microsoft.com/office/powerpoint/2010/main" val="256421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/>
      <p:bldP spid="27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D16D74AF-8E6C-9F66-2445-48AE074EA942}"/>
              </a:ext>
            </a:extLst>
          </p:cNvPr>
          <p:cNvSpPr txBox="1"/>
          <p:nvPr/>
        </p:nvSpPr>
        <p:spPr>
          <a:xfrm>
            <a:off x="8671031" y="1930824"/>
            <a:ext cx="3357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reversal amount (positive)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21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reverse more restructuring?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6A148B3-6937-F26B-5D6D-FFEE22BAF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707" y="1730459"/>
            <a:ext cx="5228716" cy="477628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0F8B938-2650-F508-A23D-C9DF9476B3F2}"/>
              </a:ext>
            </a:extLst>
          </p:cNvPr>
          <p:cNvSpPr txBox="1"/>
          <p:nvPr/>
        </p:nvSpPr>
        <p:spPr>
          <a:xfrm>
            <a:off x="253372" y="2189748"/>
            <a:ext cx="3115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Ranked restructuring-based measure of systematic risk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97EF3C1-A98C-353B-4B20-2FF7425ADD3A}"/>
              </a:ext>
            </a:extLst>
          </p:cNvPr>
          <p:cNvCxnSpPr>
            <a:cxnSpLocks/>
          </p:cNvCxnSpPr>
          <p:nvPr/>
        </p:nvCxnSpPr>
        <p:spPr>
          <a:xfrm>
            <a:off x="342901" y="2771866"/>
            <a:ext cx="371174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D65A7EF-1EE9-8B95-27CD-CA58E4A176BA}"/>
              </a:ext>
            </a:extLst>
          </p:cNvPr>
          <p:cNvSpPr txBox="1"/>
          <p:nvPr/>
        </p:nvSpPr>
        <p:spPr>
          <a:xfrm>
            <a:off x="6804567" y="1216360"/>
            <a:ext cx="3115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number of reversals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7DB76D2-CC0F-351D-BF56-D4A06A8D9D77}"/>
              </a:ext>
            </a:extLst>
          </p:cNvPr>
          <p:cNvCxnSpPr>
            <a:cxnSpLocks/>
          </p:cNvCxnSpPr>
          <p:nvPr/>
        </p:nvCxnSpPr>
        <p:spPr>
          <a:xfrm>
            <a:off x="6845969" y="1305427"/>
            <a:ext cx="0" cy="949081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A4342A-3D66-209B-417B-C1ED759B68AC}"/>
              </a:ext>
            </a:extLst>
          </p:cNvPr>
          <p:cNvCxnSpPr>
            <a:cxnSpLocks/>
          </p:cNvCxnSpPr>
          <p:nvPr/>
        </p:nvCxnSpPr>
        <p:spPr>
          <a:xfrm flipH="1">
            <a:off x="7772400" y="2227967"/>
            <a:ext cx="401410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55">
            <a:extLst>
              <a:ext uri="{FF2B5EF4-FFF2-40B4-BE49-F238E27FC236}">
                <a16:creationId xmlns:a16="http://schemas.microsoft.com/office/drawing/2014/main" id="{1AFA4AAC-ECA2-EF15-3AD2-751EB0326EAC}"/>
              </a:ext>
            </a:extLst>
          </p:cNvPr>
          <p:cNvSpPr/>
          <p:nvPr/>
        </p:nvSpPr>
        <p:spPr>
          <a:xfrm>
            <a:off x="4759024" y="2561653"/>
            <a:ext cx="3733268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FC3A14E-79C2-9FE7-839D-66F2714C3654}"/>
              </a:ext>
            </a:extLst>
          </p:cNvPr>
          <p:cNvCxnSpPr>
            <a:cxnSpLocks/>
          </p:cNvCxnSpPr>
          <p:nvPr/>
        </p:nvCxnSpPr>
        <p:spPr>
          <a:xfrm flipH="1">
            <a:off x="8492292" y="2618994"/>
            <a:ext cx="318235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41375F7-24A0-B3B6-82C7-70EE16DB426E}"/>
                  </a:ext>
                </a:extLst>
              </p:cNvPr>
              <p:cNvSpPr txBox="1"/>
              <p:nvPr/>
            </p:nvSpPr>
            <p:spPr>
              <a:xfrm>
                <a:off x="8671032" y="2573099"/>
                <a:ext cx="3115471" cy="93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Firms with higher levels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have more frequent and bigger reversals of restructuring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41375F7-24A0-B3B6-82C7-70EE16DB4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1032" y="2573099"/>
                <a:ext cx="3115471" cy="938462"/>
              </a:xfrm>
              <a:prstGeom prst="rect">
                <a:avLst/>
              </a:prstGeom>
              <a:blipFill>
                <a:blip r:embed="rId3"/>
                <a:stretch>
                  <a:fillRect l="-1566" t="-3247" r="-783" b="-9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5A0AEB15-D795-CC06-D015-3D378901D909}"/>
              </a:ext>
            </a:extLst>
          </p:cNvPr>
          <p:cNvSpPr txBox="1"/>
          <p:nvPr/>
        </p:nvSpPr>
        <p:spPr>
          <a:xfrm>
            <a:off x="253372" y="3519731"/>
            <a:ext cx="3115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restructurings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0D387EA-A372-345A-487D-0207493099A6}"/>
              </a:ext>
            </a:extLst>
          </p:cNvPr>
          <p:cNvCxnSpPr>
            <a:cxnSpLocks/>
          </p:cNvCxnSpPr>
          <p:nvPr/>
        </p:nvCxnSpPr>
        <p:spPr>
          <a:xfrm>
            <a:off x="342901" y="3813274"/>
            <a:ext cx="371174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439B823-E49A-D279-5619-4766EF32E13C}"/>
              </a:ext>
            </a:extLst>
          </p:cNvPr>
          <p:cNvSpPr txBox="1"/>
          <p:nvPr/>
        </p:nvSpPr>
        <p:spPr>
          <a:xfrm>
            <a:off x="253372" y="4052084"/>
            <a:ext cx="3115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Dollar value of restructurings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11E47FC-6046-D234-7782-C6CE6E3C721D}"/>
              </a:ext>
            </a:extLst>
          </p:cNvPr>
          <p:cNvCxnSpPr>
            <a:cxnSpLocks/>
          </p:cNvCxnSpPr>
          <p:nvPr/>
        </p:nvCxnSpPr>
        <p:spPr>
          <a:xfrm>
            <a:off x="342901" y="4350727"/>
            <a:ext cx="3711742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744D8DB-01BE-9AAE-51AA-DD0980DC9E4E}"/>
              </a:ext>
            </a:extLst>
          </p:cNvPr>
          <p:cNvSpPr txBox="1"/>
          <p:nvPr/>
        </p:nvSpPr>
        <p:spPr>
          <a:xfrm>
            <a:off x="5249701" y="2518929"/>
            <a:ext cx="46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B78974-2162-C617-FBDA-8656F80AEC24}"/>
              </a:ext>
            </a:extLst>
          </p:cNvPr>
          <p:cNvSpPr txBox="1"/>
          <p:nvPr/>
        </p:nvSpPr>
        <p:spPr>
          <a:xfrm>
            <a:off x="6199962" y="2518929"/>
            <a:ext cx="46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17F5155-B331-27CB-FD53-99C6013CF10D}"/>
              </a:ext>
            </a:extLst>
          </p:cNvPr>
          <p:cNvSpPr txBox="1"/>
          <p:nvPr/>
        </p:nvSpPr>
        <p:spPr>
          <a:xfrm>
            <a:off x="7162487" y="2518929"/>
            <a:ext cx="46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611AA0C-653E-829A-63E2-A40B635B1488}"/>
              </a:ext>
            </a:extLst>
          </p:cNvPr>
          <p:cNvSpPr txBox="1"/>
          <p:nvPr/>
        </p:nvSpPr>
        <p:spPr>
          <a:xfrm>
            <a:off x="8112980" y="2518929"/>
            <a:ext cx="46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355569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1"/>
      <p:bldP spid="17" grpId="1"/>
      <p:bldP spid="24" grpId="1"/>
      <p:bldP spid="33" grpId="0" animBg="1"/>
      <p:bldP spid="35" grpId="0"/>
      <p:bldP spid="38" grpId="0"/>
      <p:bldP spid="40" grpId="0"/>
      <p:bldP spid="43" grpId="0"/>
      <p:bldP spid="44" grpId="0"/>
      <p:bldP spid="45" grpId="0"/>
      <p:bldP spid="4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22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reverse more restructuring?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0AE28B-8E30-4227-395E-5FA81A6EE043}"/>
              </a:ext>
            </a:extLst>
          </p:cNvPr>
          <p:cNvSpPr txBox="1"/>
          <p:nvPr/>
        </p:nvSpPr>
        <p:spPr>
          <a:xfrm>
            <a:off x="705641" y="193637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B8CE9-ABA0-DCDA-7000-27DB46BA94F3}"/>
              </a:ext>
            </a:extLst>
          </p:cNvPr>
          <p:cNvSpPr txBox="1"/>
          <p:nvPr/>
        </p:nvSpPr>
        <p:spPr>
          <a:xfrm>
            <a:off x="705640" y="2602440"/>
            <a:ext cx="266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labor demand response </a:t>
            </a:r>
            <a:r>
              <a:rPr lang="en-US" baseline="30000" dirty="0"/>
              <a:t>(</a:t>
            </a:r>
            <a:r>
              <a:rPr lang="en-US" baseline="30000" dirty="0" err="1"/>
              <a:t>Gali</a:t>
            </a:r>
            <a:r>
              <a:rPr lang="en-US" baseline="30000" dirty="0"/>
              <a:t>, 1999)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E308A0-FA67-B3E5-F5ED-0FF276180E36}"/>
              </a:ext>
            </a:extLst>
          </p:cNvPr>
          <p:cNvSpPr txBox="1"/>
          <p:nvPr/>
        </p:nvSpPr>
        <p:spPr>
          <a:xfrm>
            <a:off x="705641" y="3504995"/>
            <a:ext cx="276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aggregate demand shock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911DB-54DB-10EC-DA51-78B2717E56B0}"/>
              </a:ext>
            </a:extLst>
          </p:cNvPr>
          <p:cNvSpPr txBox="1"/>
          <p:nvPr/>
        </p:nvSpPr>
        <p:spPr>
          <a:xfrm>
            <a:off x="705641" y="128004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aggregate (macroeconomic)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7D20B-0DC5-2B5D-2415-AA7C3D4F71D2}"/>
              </a:ext>
            </a:extLst>
          </p:cNvPr>
          <p:cNvSpPr txBox="1"/>
          <p:nvPr/>
        </p:nvSpPr>
        <p:spPr>
          <a:xfrm>
            <a:off x="3964402" y="1936378"/>
            <a:ext cx="285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demand 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95B8-8A87-4EA2-1C7A-8BCBDEA63D54}"/>
              </a:ext>
            </a:extLst>
          </p:cNvPr>
          <p:cNvSpPr txBox="1"/>
          <p:nvPr/>
        </p:nvSpPr>
        <p:spPr>
          <a:xfrm>
            <a:off x="3964401" y="2602440"/>
            <a:ext cx="259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labor demand response (restructuring)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4A8C-9459-5F5F-B9FD-2E85217AD0E9}"/>
              </a:ext>
            </a:extLst>
          </p:cNvPr>
          <p:cNvSpPr txBox="1"/>
          <p:nvPr/>
        </p:nvSpPr>
        <p:spPr>
          <a:xfrm>
            <a:off x="3964402" y="3504995"/>
            <a:ext cx="236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Actual firm demand shock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E808CC-DB36-6FCF-C93D-865D7BB47025}"/>
              </a:ext>
            </a:extLst>
          </p:cNvPr>
          <p:cNvSpPr txBox="1"/>
          <p:nvPr/>
        </p:nvSpPr>
        <p:spPr>
          <a:xfrm>
            <a:off x="3964402" y="1280045"/>
            <a:ext cx="2949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the firm (microeconomic)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66FE9F-21CD-4058-15D2-6CE822B3C654}"/>
              </a:ext>
            </a:extLst>
          </p:cNvPr>
          <p:cNvCxnSpPr>
            <a:cxnSpLocks/>
          </p:cNvCxnSpPr>
          <p:nvPr/>
        </p:nvCxnSpPr>
        <p:spPr>
          <a:xfrm>
            <a:off x="705641" y="178419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B5EC50-0392-05F8-22C3-F499E028A1A6}"/>
              </a:ext>
            </a:extLst>
          </p:cNvPr>
          <p:cNvCxnSpPr>
            <a:cxnSpLocks/>
          </p:cNvCxnSpPr>
          <p:nvPr/>
        </p:nvCxnSpPr>
        <p:spPr>
          <a:xfrm>
            <a:off x="3964402" y="1784198"/>
            <a:ext cx="266417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21D11B-D1AA-CDDC-2EFA-C3CE6D1E60A1}"/>
                  </a:ext>
                </a:extLst>
              </p:cNvPr>
              <p:cNvSpPr txBox="1"/>
              <p:nvPr/>
            </p:nvSpPr>
            <p:spPr>
              <a:xfrm>
                <a:off x="7223163" y="2191687"/>
                <a:ext cx="4320159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high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/>
                  <a:t>firms, the expected demand shock is macroeconomic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21D11B-D1AA-CDDC-2EFA-C3CE6D1E6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163" y="2191687"/>
                <a:ext cx="4320159" cy="661463"/>
              </a:xfrm>
              <a:prstGeom prst="rect">
                <a:avLst/>
              </a:prstGeom>
              <a:blipFill>
                <a:blip r:embed="rId2"/>
                <a:stretch>
                  <a:fillRect l="-1269" t="-2778" b="-1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995AB69-8210-13E9-2146-72D29C203D3A}"/>
              </a:ext>
            </a:extLst>
          </p:cNvPr>
          <p:cNvCxnSpPr>
            <a:cxnSpLocks/>
          </p:cNvCxnSpPr>
          <p:nvPr/>
        </p:nvCxnSpPr>
        <p:spPr>
          <a:xfrm>
            <a:off x="705640" y="2233173"/>
            <a:ext cx="10527843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05CD49A-BCEA-73AE-651C-81430439A17A}"/>
              </a:ext>
            </a:extLst>
          </p:cNvPr>
          <p:cNvSpPr txBox="1"/>
          <p:nvPr/>
        </p:nvSpPr>
        <p:spPr>
          <a:xfrm>
            <a:off x="7223164" y="2827597"/>
            <a:ext cx="37496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Firms know less about macroeconomic shocks versus firm-specific shocks </a:t>
            </a:r>
            <a:r>
              <a:rPr lang="en-US" baseline="30000" dirty="0"/>
              <a:t>(Hutton, Lee, Shu, 2012)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Firms are operating with more uncertainty about the macroeconomic shock versus firm shocks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Firms restructuring because of aggregate shocks are more likely to mis-estimate and need to revise restructuring accruals</a:t>
            </a:r>
          </a:p>
        </p:txBody>
      </p:sp>
      <p:sp>
        <p:nvSpPr>
          <p:cNvPr id="19" name="Rounded Rectangle 21">
            <a:extLst>
              <a:ext uri="{FF2B5EF4-FFF2-40B4-BE49-F238E27FC236}">
                <a16:creationId xmlns:a16="http://schemas.microsoft.com/office/drawing/2014/main" id="{39143CCA-CF03-E7A7-08F8-7173A92395CF}"/>
              </a:ext>
            </a:extLst>
          </p:cNvPr>
          <p:cNvSpPr/>
          <p:nvPr/>
        </p:nvSpPr>
        <p:spPr>
          <a:xfrm>
            <a:off x="598266" y="2628931"/>
            <a:ext cx="5919216" cy="636551"/>
          </a:xfrm>
          <a:prstGeom prst="roundRect">
            <a:avLst>
              <a:gd name="adj" fmla="val 20000"/>
            </a:avLst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0627D2-7CD3-A79B-8416-5F9C10AE8465}"/>
                  </a:ext>
                </a:extLst>
              </p:cNvPr>
              <p:cNvSpPr txBox="1"/>
              <p:nvPr/>
            </p:nvSpPr>
            <p:spPr>
              <a:xfrm>
                <a:off x="7387391" y="5689919"/>
                <a:ext cx="3304398" cy="6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firms will reverse more of their restructuring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0627D2-7CD3-A79B-8416-5F9C10AE8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391" y="5689919"/>
                <a:ext cx="3304398" cy="661463"/>
              </a:xfrm>
              <a:prstGeom prst="rect">
                <a:avLst/>
              </a:prstGeom>
              <a:blipFill>
                <a:blip r:embed="rId3"/>
                <a:stretch>
                  <a:fillRect l="-1661" t="-1835" b="-13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nded Rectangle 21">
            <a:extLst>
              <a:ext uri="{FF2B5EF4-FFF2-40B4-BE49-F238E27FC236}">
                <a16:creationId xmlns:a16="http://schemas.microsoft.com/office/drawing/2014/main" id="{275F047D-D0EB-F8F1-F6EC-D41FCC20F895}"/>
              </a:ext>
            </a:extLst>
          </p:cNvPr>
          <p:cNvSpPr/>
          <p:nvPr/>
        </p:nvSpPr>
        <p:spPr>
          <a:xfrm>
            <a:off x="7297153" y="5717315"/>
            <a:ext cx="3142623" cy="63655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8136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8D452F7-DF17-8518-0D78-48D5DF432D10}"/>
              </a:ext>
            </a:extLst>
          </p:cNvPr>
          <p:cNvGraphicFramePr>
            <a:graphicFrameLocks/>
          </p:cNvGraphicFramePr>
          <p:nvPr/>
        </p:nvGraphicFramePr>
        <p:xfrm>
          <a:off x="8244015" y="1726532"/>
          <a:ext cx="3691311" cy="4517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6159320-D4FC-D89A-0527-FF1BEA79945A}"/>
              </a:ext>
            </a:extLst>
          </p:cNvPr>
          <p:cNvGraphicFramePr>
            <a:graphicFrameLocks/>
          </p:cNvGraphicFramePr>
          <p:nvPr/>
        </p:nvGraphicFramePr>
        <p:xfrm>
          <a:off x="4319816" y="1525587"/>
          <a:ext cx="3845995" cy="4718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543201A-EDAF-303B-97FE-427CDC120396}"/>
              </a:ext>
            </a:extLst>
          </p:cNvPr>
          <p:cNvGraphicFramePr>
            <a:graphicFrameLocks/>
          </p:cNvGraphicFramePr>
          <p:nvPr/>
        </p:nvGraphicFramePr>
        <p:xfrm>
          <a:off x="410579" y="1872680"/>
          <a:ext cx="3495623" cy="4371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23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Do risky firms realize firm and aggregate demand shocks?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B26652-FBF2-1ACE-1581-9E529723F505}"/>
              </a:ext>
            </a:extLst>
          </p:cNvPr>
          <p:cNvSpPr txBox="1"/>
          <p:nvPr/>
        </p:nvSpPr>
        <p:spPr>
          <a:xfrm>
            <a:off x="1140715" y="1177813"/>
            <a:ext cx="19577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Post-restructuring firm sales growth</a:t>
            </a:r>
          </a:p>
          <a:p>
            <a:pPr algn="ctr"/>
            <a:r>
              <a:rPr lang="en-US" sz="1200" dirty="0"/>
              <a:t>(2-year growth starting year 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5D66E6F-BA33-3D46-D51C-E88B95F78AD6}"/>
                  </a:ext>
                </a:extLst>
              </p:cNvPr>
              <p:cNvSpPr txBox="1"/>
              <p:nvPr/>
            </p:nvSpPr>
            <p:spPr>
              <a:xfrm>
                <a:off x="1170558" y="6123956"/>
                <a:ext cx="1987310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Portfolio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5D66E6F-BA33-3D46-D51C-E88B95F78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558" y="6123956"/>
                <a:ext cx="1987310" cy="384464"/>
              </a:xfrm>
              <a:prstGeom prst="rect">
                <a:avLst/>
              </a:prstGeom>
              <a:blipFill>
                <a:blip r:embed="rId5"/>
                <a:stretch>
                  <a:fillRect l="-2454" t="-4762" b="-25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08643169-DA91-4985-CC30-CCC37BA059EF}"/>
              </a:ext>
            </a:extLst>
          </p:cNvPr>
          <p:cNvSpPr txBox="1"/>
          <p:nvPr/>
        </p:nvSpPr>
        <p:spPr>
          <a:xfrm rot="16200000">
            <a:off x="6916" y="4791395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Non-restructuring years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771249-9060-C01C-49C2-14FA7E401A1E}"/>
              </a:ext>
            </a:extLst>
          </p:cNvPr>
          <p:cNvSpPr txBox="1"/>
          <p:nvPr/>
        </p:nvSpPr>
        <p:spPr>
          <a:xfrm rot="16200000">
            <a:off x="198504" y="4791395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Restructuring years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E0D591-6551-AE3E-DDC9-1F7A0235B73D}"/>
              </a:ext>
            </a:extLst>
          </p:cNvPr>
          <p:cNvSpPr txBox="1"/>
          <p:nvPr/>
        </p:nvSpPr>
        <p:spPr>
          <a:xfrm rot="16200000">
            <a:off x="1997632" y="3962300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5E6DAE-2B21-0BBE-F349-36AE860AEDB7}"/>
              </a:ext>
            </a:extLst>
          </p:cNvPr>
          <p:cNvSpPr txBox="1"/>
          <p:nvPr/>
        </p:nvSpPr>
        <p:spPr>
          <a:xfrm rot="16200000">
            <a:off x="2592809" y="462343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52D452-DB63-821D-F37A-15806E322759}"/>
              </a:ext>
            </a:extLst>
          </p:cNvPr>
          <p:cNvSpPr txBox="1"/>
          <p:nvPr/>
        </p:nvSpPr>
        <p:spPr>
          <a:xfrm rot="16200000">
            <a:off x="3995690" y="479139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Non-restructuring years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5CC7E3-9F0E-122F-116C-ABF15B37EF62}"/>
              </a:ext>
            </a:extLst>
          </p:cNvPr>
          <p:cNvSpPr txBox="1"/>
          <p:nvPr/>
        </p:nvSpPr>
        <p:spPr>
          <a:xfrm rot="16200000">
            <a:off x="4174846" y="479139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Restructuring years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3A70F7-420B-2B07-45A8-62BFACC6FAE9}"/>
              </a:ext>
            </a:extLst>
          </p:cNvPr>
          <p:cNvSpPr txBox="1"/>
          <p:nvPr/>
        </p:nvSpPr>
        <p:spPr>
          <a:xfrm>
            <a:off x="5129400" y="1147036"/>
            <a:ext cx="24777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Post-restructuring aggregate sales growth</a:t>
            </a:r>
          </a:p>
          <a:p>
            <a:pPr algn="ctr"/>
            <a:r>
              <a:rPr lang="en-US" sz="1200" dirty="0"/>
              <a:t>(2-year growth starting year t)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2310D26-3738-2687-7132-9203CD317E9B}"/>
              </a:ext>
            </a:extLst>
          </p:cNvPr>
          <p:cNvSpPr txBox="1"/>
          <p:nvPr/>
        </p:nvSpPr>
        <p:spPr>
          <a:xfrm rot="16200000">
            <a:off x="6159630" y="2851446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FACB5B-5753-900B-C190-2E2BD4941D63}"/>
              </a:ext>
            </a:extLst>
          </p:cNvPr>
          <p:cNvSpPr txBox="1"/>
          <p:nvPr/>
        </p:nvSpPr>
        <p:spPr>
          <a:xfrm rot="16200000">
            <a:off x="6823806" y="2833162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0F9577-085C-3747-C636-9D1C8C6D9B85}"/>
                  </a:ext>
                </a:extLst>
              </p:cNvPr>
              <p:cNvSpPr txBox="1"/>
              <p:nvPr/>
            </p:nvSpPr>
            <p:spPr>
              <a:xfrm>
                <a:off x="5497810" y="6123292"/>
                <a:ext cx="1987310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Portfolio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0F9577-085C-3747-C636-9D1C8C6D9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810" y="6123292"/>
                <a:ext cx="1987310" cy="384464"/>
              </a:xfrm>
              <a:prstGeom prst="rect">
                <a:avLst/>
              </a:prstGeom>
              <a:blipFill>
                <a:blip r:embed="rId6"/>
                <a:stretch>
                  <a:fillRect l="-2761" t="-3125" b="-23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F15B965-6629-0940-2389-75A9371391FF}"/>
              </a:ext>
            </a:extLst>
          </p:cNvPr>
          <p:cNvCxnSpPr>
            <a:cxnSpLocks/>
          </p:cNvCxnSpPr>
          <p:nvPr/>
        </p:nvCxnSpPr>
        <p:spPr>
          <a:xfrm flipV="1">
            <a:off x="4124626" y="1402080"/>
            <a:ext cx="0" cy="4895088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A05934E-3493-4DEC-9198-78527332A716}"/>
              </a:ext>
            </a:extLst>
          </p:cNvPr>
          <p:cNvSpPr txBox="1"/>
          <p:nvPr/>
        </p:nvSpPr>
        <p:spPr>
          <a:xfrm>
            <a:off x="9005753" y="1150158"/>
            <a:ext cx="2167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Post-restructuring GDP growth</a:t>
            </a:r>
          </a:p>
          <a:p>
            <a:pPr algn="ctr"/>
            <a:r>
              <a:rPr lang="en-US" sz="1200" dirty="0"/>
              <a:t>(4-quarter starting after year t)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099E34-DE63-007C-715F-1C0C82921745}"/>
              </a:ext>
            </a:extLst>
          </p:cNvPr>
          <p:cNvSpPr txBox="1"/>
          <p:nvPr/>
        </p:nvSpPr>
        <p:spPr>
          <a:xfrm rot="16200000">
            <a:off x="7915144" y="4791397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Non-restructuring years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348368C-A0F5-7CA2-EACA-7FE0C7024FAF}"/>
              </a:ext>
            </a:extLst>
          </p:cNvPr>
          <p:cNvSpPr txBox="1"/>
          <p:nvPr/>
        </p:nvSpPr>
        <p:spPr>
          <a:xfrm rot="16200000">
            <a:off x="8088284" y="4791397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Restructuring years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5270878-D881-2D95-4F05-6B9B809E064A}"/>
              </a:ext>
            </a:extLst>
          </p:cNvPr>
          <p:cNvSpPr txBox="1"/>
          <p:nvPr/>
        </p:nvSpPr>
        <p:spPr>
          <a:xfrm rot="16200000">
            <a:off x="10518400" y="2198734"/>
            <a:ext cx="8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Sig. diff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A744825-2277-1569-7A33-0544C91FD0C1}"/>
              </a:ext>
            </a:extLst>
          </p:cNvPr>
          <p:cNvSpPr txBox="1"/>
          <p:nvPr/>
        </p:nvSpPr>
        <p:spPr>
          <a:xfrm rot="16200000">
            <a:off x="11162400" y="2419434"/>
            <a:ext cx="8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Sig. diff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C693EBC-CA9E-A9C1-4420-6D0B07F33B65}"/>
                  </a:ext>
                </a:extLst>
              </p:cNvPr>
              <p:cNvSpPr txBox="1"/>
              <p:nvPr/>
            </p:nvSpPr>
            <p:spPr>
              <a:xfrm>
                <a:off x="9322088" y="6123956"/>
                <a:ext cx="1987310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Portfolio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C693EBC-CA9E-A9C1-4420-6D0B07F33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2088" y="6123956"/>
                <a:ext cx="1987310" cy="384464"/>
              </a:xfrm>
              <a:prstGeom prst="rect">
                <a:avLst/>
              </a:prstGeom>
              <a:blipFill>
                <a:blip r:embed="rId7"/>
                <a:stretch>
                  <a:fillRect l="-2454" t="-4762" b="-25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9ECAB10-E7F3-5E9F-5759-FFA9078FCE59}"/>
              </a:ext>
            </a:extLst>
          </p:cNvPr>
          <p:cNvSpPr txBox="1"/>
          <p:nvPr/>
        </p:nvSpPr>
        <p:spPr>
          <a:xfrm rot="16200000">
            <a:off x="4843672" y="2706167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876D06-AEEA-C1DB-E6E7-080E8944047D}"/>
              </a:ext>
            </a:extLst>
          </p:cNvPr>
          <p:cNvSpPr txBox="1"/>
          <p:nvPr/>
        </p:nvSpPr>
        <p:spPr>
          <a:xfrm rot="16200000">
            <a:off x="5519518" y="2833163"/>
            <a:ext cx="192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Significant difference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84904-F366-52CD-099F-FAF9A862B1BE}"/>
              </a:ext>
            </a:extLst>
          </p:cNvPr>
          <p:cNvSpPr txBox="1"/>
          <p:nvPr/>
        </p:nvSpPr>
        <p:spPr>
          <a:xfrm rot="16200000">
            <a:off x="9895846" y="2093707"/>
            <a:ext cx="8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Sig. diff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F6830F-62CD-F67F-F8CB-F290B48D8103}"/>
              </a:ext>
            </a:extLst>
          </p:cNvPr>
          <p:cNvSpPr txBox="1"/>
          <p:nvPr/>
        </p:nvSpPr>
        <p:spPr>
          <a:xfrm rot="16200000">
            <a:off x="9274773" y="2109962"/>
            <a:ext cx="8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Sig. diff</a:t>
            </a:r>
          </a:p>
        </p:txBody>
      </p:sp>
    </p:spTree>
    <p:extLst>
      <p:ext uri="{BB962C8B-B14F-4D97-AF65-F5344CB8AC3E}">
        <p14:creationId xmlns:p14="http://schemas.microsoft.com/office/powerpoint/2010/main" val="150675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7" grpId="0">
        <p:bldAsOne/>
      </p:bldGraphic>
      <p:bldP spid="29" grpId="0"/>
      <p:bldP spid="30" grpId="0"/>
      <p:bldP spid="31" grpId="0"/>
      <p:bldP spid="32" grpId="0"/>
      <p:bldP spid="33" grpId="0"/>
      <p:bldP spid="35" grpId="0"/>
      <p:bldP spid="40" grpId="0"/>
      <p:bldP spid="41" grpId="0"/>
      <p:bldP spid="42" grpId="0"/>
      <p:bldP spid="43" grpId="0"/>
      <p:bldP spid="44" grpId="0"/>
      <p:bldP spid="45" grpId="0"/>
      <p:bldP spid="8" grpId="0"/>
      <p:bldP spid="9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24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512050" y="398744"/>
            <a:ext cx="10952748" cy="58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The restructuring-based measure of systematic 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46FF9E-4D34-86F7-7591-F687040B4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920" y="1347537"/>
            <a:ext cx="6557460" cy="1372777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6F38D7-52D0-2E44-8E99-C6CE6FAAF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444" y="3388741"/>
            <a:ext cx="5047940" cy="3264473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189924A-7AF0-5E06-4C5B-4B5F5B456C05}"/>
              </a:ext>
            </a:extLst>
          </p:cNvPr>
          <p:cNvSpPr txBox="1"/>
          <p:nvPr/>
        </p:nvSpPr>
        <p:spPr>
          <a:xfrm>
            <a:off x="512050" y="1534967"/>
            <a:ext cx="4736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Restructuring-based measure of systematic risk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B6985A-7F8E-8777-B290-738E9C491CF5}"/>
              </a:ext>
            </a:extLst>
          </p:cNvPr>
          <p:cNvSpPr txBox="1"/>
          <p:nvPr/>
        </p:nvSpPr>
        <p:spPr>
          <a:xfrm>
            <a:off x="512050" y="1806972"/>
            <a:ext cx="526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Ranked restructuring-based measure of systematic risk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7048AE-0143-91B3-01C5-62557D605564}"/>
              </a:ext>
            </a:extLst>
          </p:cNvPr>
          <p:cNvSpPr txBox="1"/>
          <p:nvPr/>
        </p:nvSpPr>
        <p:spPr>
          <a:xfrm>
            <a:off x="512050" y="2078977"/>
            <a:ext cx="526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Conventional market beta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510B83-19F4-3A32-8DEA-E536C40AE7D9}"/>
              </a:ext>
            </a:extLst>
          </p:cNvPr>
          <p:cNvSpPr txBox="1"/>
          <p:nvPr/>
        </p:nvSpPr>
        <p:spPr>
          <a:xfrm>
            <a:off x="512050" y="2350982"/>
            <a:ext cx="526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Alternative operating earnings-based measure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2D5BF14-CD50-E414-6874-69E080F4FDB2}"/>
              </a:ext>
            </a:extLst>
          </p:cNvPr>
          <p:cNvCxnSpPr>
            <a:cxnSpLocks/>
          </p:cNvCxnSpPr>
          <p:nvPr/>
        </p:nvCxnSpPr>
        <p:spPr>
          <a:xfrm>
            <a:off x="601579" y="1843068"/>
            <a:ext cx="5733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764D812-2C38-8096-21DA-EA0985F2CCF3}"/>
              </a:ext>
            </a:extLst>
          </p:cNvPr>
          <p:cNvCxnSpPr>
            <a:cxnSpLocks/>
          </p:cNvCxnSpPr>
          <p:nvPr/>
        </p:nvCxnSpPr>
        <p:spPr>
          <a:xfrm>
            <a:off x="601579" y="2128176"/>
            <a:ext cx="5733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8FEB805-BFAE-5A7F-10A2-93BBF946761A}"/>
              </a:ext>
            </a:extLst>
          </p:cNvPr>
          <p:cNvCxnSpPr>
            <a:cxnSpLocks/>
          </p:cNvCxnSpPr>
          <p:nvPr/>
        </p:nvCxnSpPr>
        <p:spPr>
          <a:xfrm>
            <a:off x="601579" y="2392752"/>
            <a:ext cx="5733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5CA0934-3ABE-CCED-3090-881591DCA494}"/>
              </a:ext>
            </a:extLst>
          </p:cNvPr>
          <p:cNvCxnSpPr>
            <a:cxnSpLocks/>
          </p:cNvCxnSpPr>
          <p:nvPr/>
        </p:nvCxnSpPr>
        <p:spPr>
          <a:xfrm>
            <a:off x="601579" y="2669478"/>
            <a:ext cx="573304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15">
            <a:extLst>
              <a:ext uri="{FF2B5EF4-FFF2-40B4-BE49-F238E27FC236}">
                <a16:creationId xmlns:a16="http://schemas.microsoft.com/office/drawing/2014/main" id="{C6699580-8726-0D86-D8A3-ABACAC568214}"/>
              </a:ext>
            </a:extLst>
          </p:cNvPr>
          <p:cNvSpPr/>
          <p:nvPr/>
        </p:nvSpPr>
        <p:spPr>
          <a:xfrm>
            <a:off x="7312623" y="1650240"/>
            <a:ext cx="892914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56933C1-63CB-5A12-AEFB-B685ABC2A71F}"/>
              </a:ext>
            </a:extLst>
          </p:cNvPr>
          <p:cNvCxnSpPr>
            <a:cxnSpLocks/>
          </p:cNvCxnSpPr>
          <p:nvPr/>
        </p:nvCxnSpPr>
        <p:spPr>
          <a:xfrm flipV="1">
            <a:off x="7453563" y="1886251"/>
            <a:ext cx="0" cy="1193833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60F2B1D-5C98-E094-EFD7-EC0A1E65BCE0}"/>
              </a:ext>
            </a:extLst>
          </p:cNvPr>
          <p:cNvSpPr txBox="1"/>
          <p:nvPr/>
        </p:nvSpPr>
        <p:spPr>
          <a:xfrm>
            <a:off x="7427496" y="2746993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Highly skewed</a:t>
            </a:r>
          </a:p>
        </p:txBody>
      </p:sp>
      <p:sp>
        <p:nvSpPr>
          <p:cNvPr id="46" name="Rounded Rectangle 15">
            <a:extLst>
              <a:ext uri="{FF2B5EF4-FFF2-40B4-BE49-F238E27FC236}">
                <a16:creationId xmlns:a16="http://schemas.microsoft.com/office/drawing/2014/main" id="{F8A00A4C-9880-4FFA-B732-DCD9F24B84DD}"/>
              </a:ext>
            </a:extLst>
          </p:cNvPr>
          <p:cNvSpPr/>
          <p:nvPr/>
        </p:nvSpPr>
        <p:spPr>
          <a:xfrm>
            <a:off x="1726534" y="3926216"/>
            <a:ext cx="2568742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552F487-8F7F-747A-D844-323EC11D3D26}"/>
              </a:ext>
            </a:extLst>
          </p:cNvPr>
          <p:cNvCxnSpPr>
            <a:cxnSpLocks/>
          </p:cNvCxnSpPr>
          <p:nvPr/>
        </p:nvCxnSpPr>
        <p:spPr>
          <a:xfrm>
            <a:off x="4295275" y="4055117"/>
            <a:ext cx="5835316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80A72AD-AB88-F54F-19C7-3974A900ADDD}"/>
              </a:ext>
            </a:extLst>
          </p:cNvPr>
          <p:cNvSpPr txBox="1"/>
          <p:nvPr/>
        </p:nvSpPr>
        <p:spPr>
          <a:xfrm>
            <a:off x="6498488" y="3723017"/>
            <a:ext cx="3830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Positive correlation with systematic risk</a:t>
            </a:r>
          </a:p>
        </p:txBody>
      </p:sp>
      <p:sp>
        <p:nvSpPr>
          <p:cNvPr id="52" name="Rounded Rectangle 15">
            <a:extLst>
              <a:ext uri="{FF2B5EF4-FFF2-40B4-BE49-F238E27FC236}">
                <a16:creationId xmlns:a16="http://schemas.microsoft.com/office/drawing/2014/main" id="{6936D22A-DCD1-C5ED-6840-C96D77FA97A5}"/>
              </a:ext>
            </a:extLst>
          </p:cNvPr>
          <p:cNvSpPr/>
          <p:nvPr/>
        </p:nvSpPr>
        <p:spPr>
          <a:xfrm>
            <a:off x="3627522" y="4902971"/>
            <a:ext cx="721895" cy="1750240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9E07A12-9101-4696-3E73-57A534301AFC}"/>
              </a:ext>
            </a:extLst>
          </p:cNvPr>
          <p:cNvCxnSpPr>
            <a:cxnSpLocks/>
          </p:cNvCxnSpPr>
          <p:nvPr/>
        </p:nvCxnSpPr>
        <p:spPr>
          <a:xfrm>
            <a:off x="4349417" y="5151996"/>
            <a:ext cx="5835316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DC0403E-1754-6398-7B28-7C5CBD51F80B}"/>
                  </a:ext>
                </a:extLst>
              </p:cNvPr>
              <p:cNvSpPr txBox="1"/>
              <p:nvPr/>
            </p:nvSpPr>
            <p:spPr>
              <a:xfrm>
                <a:off x="6483018" y="4818000"/>
                <a:ext cx="4898857" cy="38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Higher dependence on labor, higher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𝐸𝑀𝑃𝐿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DC0403E-1754-6398-7B28-7C5CBD51F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018" y="4818000"/>
                <a:ext cx="4898857" cy="384464"/>
              </a:xfrm>
              <a:prstGeom prst="rect">
                <a:avLst/>
              </a:prstGeom>
              <a:blipFill>
                <a:blip r:embed="rId4"/>
                <a:stretch>
                  <a:fillRect l="-995" t="-3175" b="-25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ounded Rectangle 15">
            <a:extLst>
              <a:ext uri="{FF2B5EF4-FFF2-40B4-BE49-F238E27FC236}">
                <a16:creationId xmlns:a16="http://schemas.microsoft.com/office/drawing/2014/main" id="{DB9C451F-66C4-DE88-18EE-0D022492C6FE}"/>
              </a:ext>
            </a:extLst>
          </p:cNvPr>
          <p:cNvSpPr/>
          <p:nvPr/>
        </p:nvSpPr>
        <p:spPr>
          <a:xfrm>
            <a:off x="6701590" y="1941895"/>
            <a:ext cx="627586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FDEF7FF-8119-9FC8-1A77-E9A69AE58ED1}"/>
              </a:ext>
            </a:extLst>
          </p:cNvPr>
          <p:cNvCxnSpPr>
            <a:cxnSpLocks/>
          </p:cNvCxnSpPr>
          <p:nvPr/>
        </p:nvCxnSpPr>
        <p:spPr>
          <a:xfrm flipV="1">
            <a:off x="6787755" y="2177906"/>
            <a:ext cx="0" cy="1193833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8D54A4D-409F-CF6A-56DB-8DC7CA051E77}"/>
              </a:ext>
            </a:extLst>
          </p:cNvPr>
          <p:cNvSpPr txBox="1"/>
          <p:nvPr/>
        </p:nvSpPr>
        <p:spPr>
          <a:xfrm>
            <a:off x="6742885" y="3059668"/>
            <a:ext cx="2431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firms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A3DECC7-592D-98D8-78B5-2EB80E57CCC6}"/>
              </a:ext>
            </a:extLst>
          </p:cNvPr>
          <p:cNvSpPr txBox="1"/>
          <p:nvPr/>
        </p:nvSpPr>
        <p:spPr>
          <a:xfrm>
            <a:off x="67321" y="4867088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Sales per </a:t>
            </a:r>
            <a:r>
              <a:rPr lang="en-US" sz="1400" dirty="0" err="1"/>
              <a:t>empl</a:t>
            </a:r>
            <a:r>
              <a:rPr lang="en-US" sz="1400" dirty="0"/>
              <a:t>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D791EB2-1ED2-3E36-DCB6-5D93F8F106D7}"/>
              </a:ext>
            </a:extLst>
          </p:cNvPr>
          <p:cNvSpPr txBox="1"/>
          <p:nvPr/>
        </p:nvSpPr>
        <p:spPr>
          <a:xfrm>
            <a:off x="67321" y="5103321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# employees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7546A40-4A03-E1B5-5802-F8C8439D9DA0}"/>
              </a:ext>
            </a:extLst>
          </p:cNvPr>
          <p:cNvSpPr txBox="1"/>
          <p:nvPr/>
        </p:nvSpPr>
        <p:spPr>
          <a:xfrm>
            <a:off x="67321" y="5355542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Ext. labor share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1BF63C0-9806-6857-B397-FE713B8B36A7}"/>
              </a:ext>
            </a:extLst>
          </p:cNvPr>
          <p:cNvSpPr txBox="1"/>
          <p:nvPr/>
        </p:nvSpPr>
        <p:spPr>
          <a:xfrm>
            <a:off x="67321" y="5612170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Debt/equity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8EC987-9F1F-2795-1C6B-625F76C6968E}"/>
              </a:ext>
            </a:extLst>
          </p:cNvPr>
          <p:cNvSpPr txBox="1"/>
          <p:nvPr/>
        </p:nvSpPr>
        <p:spPr>
          <a:xfrm>
            <a:off x="67321" y="5843702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Labor/capital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3F2F1E2-0F64-EAC9-4F28-E43007E4CFBE}"/>
              </a:ext>
            </a:extLst>
          </p:cNvPr>
          <p:cNvSpPr txBox="1"/>
          <p:nvPr/>
        </p:nvSpPr>
        <p:spPr>
          <a:xfrm>
            <a:off x="67321" y="6094569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Total assets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011FB5A-20CD-A01B-63CC-5D0E5E4AF64E}"/>
              </a:ext>
            </a:extLst>
          </p:cNvPr>
          <p:cNvSpPr txBox="1"/>
          <p:nvPr/>
        </p:nvSpPr>
        <p:spPr>
          <a:xfrm>
            <a:off x="67321" y="6334948"/>
            <a:ext cx="1308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PPE/AT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1AD99B2-E82C-8C6E-7389-CC975109D6B3}"/>
              </a:ext>
            </a:extLst>
          </p:cNvPr>
          <p:cNvCxnSpPr>
            <a:cxnSpLocks/>
          </p:cNvCxnSpPr>
          <p:nvPr/>
        </p:nvCxnSpPr>
        <p:spPr>
          <a:xfrm>
            <a:off x="138365" y="5132415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5EBD51A-7ACB-0C25-0E5D-D87045F8B711}"/>
              </a:ext>
            </a:extLst>
          </p:cNvPr>
          <p:cNvCxnSpPr>
            <a:cxnSpLocks/>
          </p:cNvCxnSpPr>
          <p:nvPr/>
        </p:nvCxnSpPr>
        <p:spPr>
          <a:xfrm>
            <a:off x="138365" y="5356489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9DD5BBA-6F89-B9BD-E2DB-C8C844B9212B}"/>
              </a:ext>
            </a:extLst>
          </p:cNvPr>
          <p:cNvCxnSpPr>
            <a:cxnSpLocks/>
          </p:cNvCxnSpPr>
          <p:nvPr/>
        </p:nvCxnSpPr>
        <p:spPr>
          <a:xfrm>
            <a:off x="138365" y="5612170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BFD79A9-5CA8-3678-462C-096AD84F6C24}"/>
              </a:ext>
            </a:extLst>
          </p:cNvPr>
          <p:cNvCxnSpPr>
            <a:cxnSpLocks/>
          </p:cNvCxnSpPr>
          <p:nvPr/>
        </p:nvCxnSpPr>
        <p:spPr>
          <a:xfrm>
            <a:off x="138365" y="5861188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B0BE355-6322-D3E4-A400-D3A179E79E28}"/>
              </a:ext>
            </a:extLst>
          </p:cNvPr>
          <p:cNvCxnSpPr>
            <a:cxnSpLocks/>
          </p:cNvCxnSpPr>
          <p:nvPr/>
        </p:nvCxnSpPr>
        <p:spPr>
          <a:xfrm>
            <a:off x="138365" y="6096378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0D8B8B4-D507-DAEC-FA78-40AA54C75360}"/>
              </a:ext>
            </a:extLst>
          </p:cNvPr>
          <p:cNvCxnSpPr>
            <a:cxnSpLocks/>
          </p:cNvCxnSpPr>
          <p:nvPr/>
        </p:nvCxnSpPr>
        <p:spPr>
          <a:xfrm>
            <a:off x="138365" y="6337331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31C62DE-EDC4-9A8D-2721-B88526CA5D81}"/>
              </a:ext>
            </a:extLst>
          </p:cNvPr>
          <p:cNvCxnSpPr>
            <a:cxnSpLocks/>
          </p:cNvCxnSpPr>
          <p:nvPr/>
        </p:nvCxnSpPr>
        <p:spPr>
          <a:xfrm>
            <a:off x="138365" y="6589994"/>
            <a:ext cx="2502567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CD5D14F7-A3BE-1EBA-10CC-6AFDC7055F97}"/>
              </a:ext>
            </a:extLst>
          </p:cNvPr>
          <p:cNvSpPr txBox="1"/>
          <p:nvPr/>
        </p:nvSpPr>
        <p:spPr>
          <a:xfrm>
            <a:off x="3177534" y="3888216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3F8598A-F608-0B07-8623-0CEFFC41264C}"/>
              </a:ext>
            </a:extLst>
          </p:cNvPr>
          <p:cNvSpPr txBox="1"/>
          <p:nvPr/>
        </p:nvSpPr>
        <p:spPr>
          <a:xfrm>
            <a:off x="4076358" y="3888216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7780A1B-6EEF-60DF-4423-AF4DDC7ED10B}"/>
              </a:ext>
            </a:extLst>
          </p:cNvPr>
          <p:cNvSpPr txBox="1"/>
          <p:nvPr/>
        </p:nvSpPr>
        <p:spPr>
          <a:xfrm>
            <a:off x="4076358" y="4874685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F7B58B2-C67B-4059-A7A1-65B062F36C93}"/>
              </a:ext>
            </a:extLst>
          </p:cNvPr>
          <p:cNvSpPr txBox="1"/>
          <p:nvPr/>
        </p:nvSpPr>
        <p:spPr>
          <a:xfrm>
            <a:off x="4076358" y="5854589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6F6E438-A4B2-B857-C6BE-4110F52E1D83}"/>
              </a:ext>
            </a:extLst>
          </p:cNvPr>
          <p:cNvSpPr txBox="1"/>
          <p:nvPr/>
        </p:nvSpPr>
        <p:spPr>
          <a:xfrm>
            <a:off x="4076358" y="6344535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" name="Rounded Rectangle 15">
            <a:extLst>
              <a:ext uri="{FF2B5EF4-FFF2-40B4-BE49-F238E27FC236}">
                <a16:creationId xmlns:a16="http://schemas.microsoft.com/office/drawing/2014/main" id="{A8F8C78E-7DDF-4B70-15A3-7197CFC2174F}"/>
              </a:ext>
            </a:extLst>
          </p:cNvPr>
          <p:cNvSpPr/>
          <p:nvPr/>
        </p:nvSpPr>
        <p:spPr>
          <a:xfrm>
            <a:off x="10184733" y="1650240"/>
            <a:ext cx="892914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CBE082-9FCB-2465-7A3B-0966B241B3EF}"/>
              </a:ext>
            </a:extLst>
          </p:cNvPr>
          <p:cNvCxnSpPr>
            <a:cxnSpLocks/>
          </p:cNvCxnSpPr>
          <p:nvPr/>
        </p:nvCxnSpPr>
        <p:spPr>
          <a:xfrm flipV="1">
            <a:off x="10318821" y="1886251"/>
            <a:ext cx="6852" cy="1050271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C9CAD7A-A657-6FB7-74C2-EE9D8BC5D5AA}"/>
              </a:ext>
            </a:extLst>
          </p:cNvPr>
          <p:cNvCxnSpPr>
            <a:cxnSpLocks/>
            <a:stCxn id="43" idx="3"/>
          </p:cNvCxnSpPr>
          <p:nvPr/>
        </p:nvCxnSpPr>
        <p:spPr>
          <a:xfrm flipV="1">
            <a:off x="8951496" y="2921186"/>
            <a:ext cx="1374177" cy="10473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A0671C0-3771-2CAA-94BE-12B57EB64585}"/>
              </a:ext>
            </a:extLst>
          </p:cNvPr>
          <p:cNvSpPr txBox="1"/>
          <p:nvPr/>
        </p:nvSpPr>
        <p:spPr>
          <a:xfrm>
            <a:off x="6483018" y="5163310"/>
            <a:ext cx="4898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(More significant Spearman correlations)</a:t>
            </a:r>
          </a:p>
        </p:txBody>
      </p:sp>
    </p:spTree>
    <p:extLst>
      <p:ext uri="{BB962C8B-B14F-4D97-AF65-F5344CB8AC3E}">
        <p14:creationId xmlns:p14="http://schemas.microsoft.com/office/powerpoint/2010/main" val="320537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3" grpId="0"/>
      <p:bldP spid="46" grpId="0" animBg="1"/>
      <p:bldP spid="48" grpId="0"/>
      <p:bldP spid="52" grpId="0" animBg="1"/>
      <p:bldP spid="54" grpId="0"/>
      <p:bldP spid="55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73" grpId="0"/>
      <p:bldP spid="74" grpId="0"/>
      <p:bldP spid="75" grpId="0"/>
      <p:bldP spid="76" grpId="0"/>
      <p:bldP spid="77" grpId="0"/>
      <p:bldP spid="2" grpId="0" animBg="1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3BBE903-55CF-EF88-E904-830969353D95}"/>
              </a:ext>
            </a:extLst>
          </p:cNvPr>
          <p:cNvSpPr txBox="1"/>
          <p:nvPr/>
        </p:nvSpPr>
        <p:spPr>
          <a:xfrm>
            <a:off x="222725" y="2846089"/>
            <a:ext cx="3012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AD91B1-AD74-F7EB-0FDE-6EC8329408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315"/>
          <a:stretch/>
        </p:blipFill>
        <p:spPr>
          <a:xfrm>
            <a:off x="3196106" y="2011399"/>
            <a:ext cx="2285471" cy="334991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6F2841-0363-4D72-3154-75D935A1B11F}"/>
              </a:ext>
            </a:extLst>
          </p:cNvPr>
          <p:cNvSpPr txBox="1"/>
          <p:nvPr/>
        </p:nvSpPr>
        <p:spPr>
          <a:xfrm>
            <a:off x="3576237" y="5814119"/>
            <a:ext cx="6132273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correlates with aggregate employment, even when adjustment costs are higher.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D84F1FF-CE51-122E-272C-26040D60308E}"/>
              </a:ext>
            </a:extLst>
          </p:cNvPr>
          <p:cNvSpPr/>
          <p:nvPr/>
        </p:nvSpPr>
        <p:spPr>
          <a:xfrm>
            <a:off x="3446405" y="5802107"/>
            <a:ext cx="6266498" cy="6463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243C6-831A-DF80-4B29-E263985DE5A3}"/>
              </a:ext>
            </a:extLst>
          </p:cNvPr>
          <p:cNvSpPr txBox="1"/>
          <p:nvPr/>
        </p:nvSpPr>
        <p:spPr>
          <a:xfrm>
            <a:off x="688171" y="4396665"/>
            <a:ext cx="2296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Quarterly observations</a:t>
            </a:r>
          </a:p>
          <a:p>
            <a:r>
              <a:rPr lang="en-US" dirty="0"/>
              <a:t>(OLS regression, Newey-West (4) errors)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ED7FCEF-2276-4E76-37D6-6472C728FC6E}"/>
              </a:ext>
            </a:extLst>
          </p:cNvPr>
          <p:cNvSpPr/>
          <p:nvPr/>
        </p:nvSpPr>
        <p:spPr>
          <a:xfrm>
            <a:off x="4746602" y="4615485"/>
            <a:ext cx="40893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6CCF8E-FB5C-FCB9-EAF4-4691B1E2E6DF}"/>
              </a:ext>
            </a:extLst>
          </p:cNvPr>
          <p:cNvCxnSpPr>
            <a:cxnSpLocks/>
          </p:cNvCxnSpPr>
          <p:nvPr/>
        </p:nvCxnSpPr>
        <p:spPr>
          <a:xfrm>
            <a:off x="788068" y="4705102"/>
            <a:ext cx="395853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215CC4C-9FBA-07E7-096D-AD3DDC7D2DE8}"/>
              </a:ext>
            </a:extLst>
          </p:cNvPr>
          <p:cNvSpPr/>
          <p:nvPr/>
        </p:nvSpPr>
        <p:spPr>
          <a:xfrm>
            <a:off x="4461138" y="2466078"/>
            <a:ext cx="99189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BB7594-2B54-FA50-E604-1F0EE072FF60}"/>
              </a:ext>
            </a:extLst>
          </p:cNvPr>
          <p:cNvCxnSpPr>
            <a:cxnSpLocks/>
          </p:cNvCxnSpPr>
          <p:nvPr/>
        </p:nvCxnSpPr>
        <p:spPr>
          <a:xfrm>
            <a:off x="266338" y="3169234"/>
            <a:ext cx="3710099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EF3661D-A6CD-5AB6-1F7C-7C53FBAF2F21}"/>
              </a:ext>
            </a:extLst>
          </p:cNvPr>
          <p:cNvSpPr txBox="1"/>
          <p:nvPr/>
        </p:nvSpPr>
        <p:spPr>
          <a:xfrm>
            <a:off x="2366394" y="1281246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D531C5-00CE-AB48-6BB8-2026414EE391}"/>
              </a:ext>
            </a:extLst>
          </p:cNvPr>
          <p:cNvCxnSpPr>
            <a:cxnSpLocks/>
          </p:cNvCxnSpPr>
          <p:nvPr/>
        </p:nvCxnSpPr>
        <p:spPr>
          <a:xfrm>
            <a:off x="4645826" y="1407695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9FA7905D-1FF9-16BB-6640-E5B733D5C664}"/>
              </a:ext>
            </a:extLst>
          </p:cNvPr>
          <p:cNvSpPr txBox="1"/>
          <p:nvPr/>
        </p:nvSpPr>
        <p:spPr>
          <a:xfrm>
            <a:off x="10153395" y="2092374"/>
            <a:ext cx="1815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Separate timeseries based on adjustment costs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1667243-D9AD-0115-573A-B0393B47407E}"/>
              </a:ext>
            </a:extLst>
          </p:cNvPr>
          <p:cNvSpPr txBox="1"/>
          <p:nvPr/>
        </p:nvSpPr>
        <p:spPr>
          <a:xfrm>
            <a:off x="5032362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305936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66" grpId="0"/>
      <p:bldP spid="6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3BBE903-55CF-EF88-E904-830969353D95}"/>
              </a:ext>
            </a:extLst>
          </p:cNvPr>
          <p:cNvSpPr txBox="1"/>
          <p:nvPr/>
        </p:nvSpPr>
        <p:spPr>
          <a:xfrm>
            <a:off x="222725" y="2846089"/>
            <a:ext cx="3012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AD91B1-AD74-F7EB-0FDE-6EC832940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106" y="2011399"/>
            <a:ext cx="6784784" cy="3349918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6F2841-0363-4D72-3154-75D935A1B11F}"/>
              </a:ext>
            </a:extLst>
          </p:cNvPr>
          <p:cNvSpPr txBox="1"/>
          <p:nvPr/>
        </p:nvSpPr>
        <p:spPr>
          <a:xfrm>
            <a:off x="3576237" y="5814119"/>
            <a:ext cx="6132273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correlates with aggregate employment, even when adjustment costs are higher.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D84F1FF-CE51-122E-272C-26040D60308E}"/>
              </a:ext>
            </a:extLst>
          </p:cNvPr>
          <p:cNvSpPr/>
          <p:nvPr/>
        </p:nvSpPr>
        <p:spPr>
          <a:xfrm>
            <a:off x="3446405" y="5802107"/>
            <a:ext cx="6266498" cy="6463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243C6-831A-DF80-4B29-E263985DE5A3}"/>
              </a:ext>
            </a:extLst>
          </p:cNvPr>
          <p:cNvSpPr txBox="1"/>
          <p:nvPr/>
        </p:nvSpPr>
        <p:spPr>
          <a:xfrm>
            <a:off x="688171" y="4396665"/>
            <a:ext cx="2296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Quarterly observations</a:t>
            </a:r>
          </a:p>
          <a:p>
            <a:r>
              <a:rPr lang="en-US" dirty="0"/>
              <a:t>(OLS regression, Newey-West (4) errors)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ED7FCEF-2276-4E76-37D6-6472C728FC6E}"/>
              </a:ext>
            </a:extLst>
          </p:cNvPr>
          <p:cNvSpPr/>
          <p:nvPr/>
        </p:nvSpPr>
        <p:spPr>
          <a:xfrm>
            <a:off x="4746602" y="4615485"/>
            <a:ext cx="40893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6CCF8E-FB5C-FCB9-EAF4-4691B1E2E6DF}"/>
              </a:ext>
            </a:extLst>
          </p:cNvPr>
          <p:cNvCxnSpPr>
            <a:cxnSpLocks/>
          </p:cNvCxnSpPr>
          <p:nvPr/>
        </p:nvCxnSpPr>
        <p:spPr>
          <a:xfrm>
            <a:off x="788068" y="4705102"/>
            <a:ext cx="3958534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215CC4C-9FBA-07E7-096D-AD3DDC7D2DE8}"/>
              </a:ext>
            </a:extLst>
          </p:cNvPr>
          <p:cNvSpPr/>
          <p:nvPr/>
        </p:nvSpPr>
        <p:spPr>
          <a:xfrm>
            <a:off x="4461138" y="2466078"/>
            <a:ext cx="991890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BB7594-2B54-FA50-E604-1F0EE072FF60}"/>
              </a:ext>
            </a:extLst>
          </p:cNvPr>
          <p:cNvCxnSpPr>
            <a:cxnSpLocks/>
          </p:cNvCxnSpPr>
          <p:nvPr/>
        </p:nvCxnSpPr>
        <p:spPr>
          <a:xfrm>
            <a:off x="266338" y="3169234"/>
            <a:ext cx="3710099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EF3661D-A6CD-5AB6-1F7C-7C53FBAF2F21}"/>
              </a:ext>
            </a:extLst>
          </p:cNvPr>
          <p:cNvSpPr txBox="1"/>
          <p:nvPr/>
        </p:nvSpPr>
        <p:spPr>
          <a:xfrm>
            <a:off x="2366394" y="1281246"/>
            <a:ext cx="2324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Aggregate restructuring (cross-sectional mean)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D531C5-00CE-AB48-6BB8-2026414EE391}"/>
              </a:ext>
            </a:extLst>
          </p:cNvPr>
          <p:cNvCxnSpPr>
            <a:cxnSpLocks/>
          </p:cNvCxnSpPr>
          <p:nvPr/>
        </p:nvCxnSpPr>
        <p:spPr>
          <a:xfrm>
            <a:off x="4645826" y="1407695"/>
            <a:ext cx="0" cy="10583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C407B9E-5A27-12B8-05FF-5956D69A3BE5}"/>
              </a:ext>
            </a:extLst>
          </p:cNvPr>
          <p:cNvSpPr txBox="1"/>
          <p:nvPr/>
        </p:nvSpPr>
        <p:spPr>
          <a:xfrm>
            <a:off x="6587680" y="1660391"/>
            <a:ext cx="216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adjustment costs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CF15BD98-4741-F2F3-522F-CC31D47CB869}"/>
              </a:ext>
            </a:extLst>
          </p:cNvPr>
          <p:cNvSpPr/>
          <p:nvPr/>
        </p:nvSpPr>
        <p:spPr>
          <a:xfrm>
            <a:off x="6558418" y="1727051"/>
            <a:ext cx="2169847" cy="76831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18ADCF3-50D0-3DB8-EB08-FBDCD14054B8}"/>
              </a:ext>
            </a:extLst>
          </p:cNvPr>
          <p:cNvSpPr txBox="1"/>
          <p:nvPr/>
        </p:nvSpPr>
        <p:spPr>
          <a:xfrm>
            <a:off x="6587680" y="1287262"/>
            <a:ext cx="216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Low adjustment costs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3B270150-4085-9C0C-7B0A-E9325C4CCA39}"/>
              </a:ext>
            </a:extLst>
          </p:cNvPr>
          <p:cNvSpPr/>
          <p:nvPr/>
        </p:nvSpPr>
        <p:spPr>
          <a:xfrm>
            <a:off x="5578549" y="2240975"/>
            <a:ext cx="922899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B2273FCD-8084-58C7-CEB5-F45BA6B31700}"/>
              </a:ext>
            </a:extLst>
          </p:cNvPr>
          <p:cNvSpPr/>
          <p:nvPr/>
        </p:nvSpPr>
        <p:spPr>
          <a:xfrm>
            <a:off x="8825235" y="2240975"/>
            <a:ext cx="1054516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228AEEF-0006-180E-C6A9-F8BA8F7BA312}"/>
              </a:ext>
            </a:extLst>
          </p:cNvPr>
          <p:cNvCxnSpPr>
            <a:cxnSpLocks/>
          </p:cNvCxnSpPr>
          <p:nvPr/>
        </p:nvCxnSpPr>
        <p:spPr>
          <a:xfrm>
            <a:off x="6385912" y="1601226"/>
            <a:ext cx="0" cy="610159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A4A69B6-6000-3668-C125-2212E048F3D9}"/>
              </a:ext>
            </a:extLst>
          </p:cNvPr>
          <p:cNvCxnSpPr>
            <a:cxnSpLocks/>
          </p:cNvCxnSpPr>
          <p:nvPr/>
        </p:nvCxnSpPr>
        <p:spPr>
          <a:xfrm>
            <a:off x="8955930" y="1601226"/>
            <a:ext cx="0" cy="610159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E08FEF6-1712-4952-99A1-D9F819070EF2}"/>
              </a:ext>
            </a:extLst>
          </p:cNvPr>
          <p:cNvCxnSpPr>
            <a:cxnSpLocks/>
          </p:cNvCxnSpPr>
          <p:nvPr/>
        </p:nvCxnSpPr>
        <p:spPr>
          <a:xfrm>
            <a:off x="6385912" y="1601178"/>
            <a:ext cx="2570018" cy="0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9FA7905D-1FF9-16BB-6640-E5B733D5C664}"/>
              </a:ext>
            </a:extLst>
          </p:cNvPr>
          <p:cNvSpPr txBox="1"/>
          <p:nvPr/>
        </p:nvSpPr>
        <p:spPr>
          <a:xfrm>
            <a:off x="10153395" y="2092374"/>
            <a:ext cx="1815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Separate timeseries based on adjustment costs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1667243-D9AD-0115-573A-B0393B47407E}"/>
              </a:ext>
            </a:extLst>
          </p:cNvPr>
          <p:cNvSpPr txBox="1"/>
          <p:nvPr/>
        </p:nvSpPr>
        <p:spPr>
          <a:xfrm>
            <a:off x="5032362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0368419-F472-CC53-8EF7-43F79F206848}"/>
              </a:ext>
            </a:extLst>
          </p:cNvPr>
          <p:cNvSpPr txBox="1"/>
          <p:nvPr/>
        </p:nvSpPr>
        <p:spPr>
          <a:xfrm>
            <a:off x="6092911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3CBAC3B-7166-8AE6-A94A-F070D05C1DFA}"/>
              </a:ext>
            </a:extLst>
          </p:cNvPr>
          <p:cNvSpPr txBox="1"/>
          <p:nvPr/>
        </p:nvSpPr>
        <p:spPr>
          <a:xfrm>
            <a:off x="7165706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2365FAD-FD83-9D5B-97D0-D2503B1701FC}"/>
              </a:ext>
            </a:extLst>
          </p:cNvPr>
          <p:cNvSpPr txBox="1"/>
          <p:nvPr/>
        </p:nvSpPr>
        <p:spPr>
          <a:xfrm>
            <a:off x="8278076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72222F6-FC7F-C3F5-1FEF-2EE6ECD3E994}"/>
              </a:ext>
            </a:extLst>
          </p:cNvPr>
          <p:cNvSpPr txBox="1"/>
          <p:nvPr/>
        </p:nvSpPr>
        <p:spPr>
          <a:xfrm>
            <a:off x="9433110" y="2918188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252381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55" grpId="0"/>
      <p:bldP spid="56" grpId="0" animBg="1"/>
      <p:bldP spid="57" grpId="0"/>
      <p:bldP spid="58" grpId="0" animBg="1"/>
      <p:bldP spid="59" grpId="0" animBg="1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3BBE903-55CF-EF88-E904-830969353D95}"/>
              </a:ext>
            </a:extLst>
          </p:cNvPr>
          <p:cNvSpPr txBox="1"/>
          <p:nvPr/>
        </p:nvSpPr>
        <p:spPr>
          <a:xfrm>
            <a:off x="384275" y="2840263"/>
            <a:ext cx="3012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Aggregate employment growth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6E1AC7-F46A-1F9F-3704-ABBB1FC1C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843" y="2025168"/>
            <a:ext cx="6616821" cy="3275301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848DE-95CD-0DC0-6396-766CCCCD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27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8BEB5-22C6-2F21-B906-01E933B5E3D3}"/>
              </a:ext>
            </a:extLst>
          </p:cNvPr>
          <p:cNvSpPr txBox="1">
            <a:spLocks/>
          </p:cNvSpPr>
          <p:nvPr/>
        </p:nvSpPr>
        <p:spPr>
          <a:xfrm>
            <a:off x="619626" y="365126"/>
            <a:ext cx="10952748" cy="681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Palatino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Aggregate component of restructuring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6F2841-0363-4D72-3154-75D935A1B11F}"/>
              </a:ext>
            </a:extLst>
          </p:cNvPr>
          <p:cNvSpPr txBox="1"/>
          <p:nvPr/>
        </p:nvSpPr>
        <p:spPr>
          <a:xfrm>
            <a:off x="3594284" y="5499676"/>
            <a:ext cx="6132273" cy="646331"/>
          </a:xfrm>
          <a:prstGeom prst="rect">
            <a:avLst/>
          </a:prstGeom>
          <a:solidFill>
            <a:srgbClr val="000000">
              <a:alpha val="87843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Restructuring correlates with aggregate employment, even when adjustment costs are higher.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D84F1FF-CE51-122E-272C-26040D60308E}"/>
              </a:ext>
            </a:extLst>
          </p:cNvPr>
          <p:cNvSpPr/>
          <p:nvPr/>
        </p:nvSpPr>
        <p:spPr>
          <a:xfrm>
            <a:off x="3464452" y="5487664"/>
            <a:ext cx="6266498" cy="64633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243C6-831A-DF80-4B29-E263985DE5A3}"/>
              </a:ext>
            </a:extLst>
          </p:cNvPr>
          <p:cNvSpPr txBox="1"/>
          <p:nvPr/>
        </p:nvSpPr>
        <p:spPr>
          <a:xfrm>
            <a:off x="1019039" y="4396665"/>
            <a:ext cx="229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Firm-year observations</a:t>
            </a:r>
          </a:p>
          <a:p>
            <a:r>
              <a:rPr lang="en-US" dirty="0"/>
              <a:t>(Tobit regression)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ED7FCEF-2276-4E76-37D6-6472C728FC6E}"/>
              </a:ext>
            </a:extLst>
          </p:cNvPr>
          <p:cNvSpPr/>
          <p:nvPr/>
        </p:nvSpPr>
        <p:spPr>
          <a:xfrm>
            <a:off x="4583481" y="4585405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6CCF8E-FB5C-FCB9-EAF4-4691B1E2E6DF}"/>
              </a:ext>
            </a:extLst>
          </p:cNvPr>
          <p:cNvCxnSpPr>
            <a:cxnSpLocks/>
          </p:cNvCxnSpPr>
          <p:nvPr/>
        </p:nvCxnSpPr>
        <p:spPr>
          <a:xfrm>
            <a:off x="1109092" y="4705102"/>
            <a:ext cx="3474389" cy="0"/>
          </a:xfrm>
          <a:prstGeom prst="line">
            <a:avLst/>
          </a:prstGeom>
          <a:ln w="95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215CC4C-9FBA-07E7-096D-AD3DDC7D2DE8}"/>
              </a:ext>
            </a:extLst>
          </p:cNvPr>
          <p:cNvSpPr/>
          <p:nvPr/>
        </p:nvSpPr>
        <p:spPr>
          <a:xfrm>
            <a:off x="4583481" y="2466078"/>
            <a:ext cx="807363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BB7594-2B54-FA50-E604-1F0EE072FF60}"/>
              </a:ext>
            </a:extLst>
          </p:cNvPr>
          <p:cNvCxnSpPr>
            <a:cxnSpLocks/>
          </p:cNvCxnSpPr>
          <p:nvPr/>
        </p:nvCxnSpPr>
        <p:spPr>
          <a:xfrm>
            <a:off x="470227" y="3163219"/>
            <a:ext cx="3608478" cy="0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EF3661D-A6CD-5AB6-1F7C-7C53FBAF2F21}"/>
              </a:ext>
            </a:extLst>
          </p:cNvPr>
          <p:cNvSpPr txBox="1"/>
          <p:nvPr/>
        </p:nvSpPr>
        <p:spPr>
          <a:xfrm>
            <a:off x="2846286" y="1607242"/>
            <a:ext cx="1856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 restructuring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D531C5-00CE-AB48-6BB8-2026414EE391}"/>
              </a:ext>
            </a:extLst>
          </p:cNvPr>
          <p:cNvCxnSpPr>
            <a:cxnSpLocks/>
          </p:cNvCxnSpPr>
          <p:nvPr/>
        </p:nvCxnSpPr>
        <p:spPr>
          <a:xfrm>
            <a:off x="4645826" y="1697295"/>
            <a:ext cx="0" cy="768783"/>
          </a:xfrm>
          <a:prstGeom prst="line">
            <a:avLst/>
          </a:prstGeom>
          <a:ln w="95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C407B9E-5A27-12B8-05FF-5956D69A3BE5}"/>
              </a:ext>
            </a:extLst>
          </p:cNvPr>
          <p:cNvSpPr txBox="1"/>
          <p:nvPr/>
        </p:nvSpPr>
        <p:spPr>
          <a:xfrm>
            <a:off x="6521504" y="1690471"/>
            <a:ext cx="216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adjustment costs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CF15BD98-4741-F2F3-522F-CC31D47CB869}"/>
              </a:ext>
            </a:extLst>
          </p:cNvPr>
          <p:cNvSpPr/>
          <p:nvPr/>
        </p:nvSpPr>
        <p:spPr>
          <a:xfrm>
            <a:off x="6492242" y="1757131"/>
            <a:ext cx="2169847" cy="768318"/>
          </a:xfrm>
          <a:prstGeom prst="roundRect">
            <a:avLst>
              <a:gd name="adj" fmla="val 2000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18ADCF3-50D0-3DB8-EB08-FBDCD14054B8}"/>
              </a:ext>
            </a:extLst>
          </p:cNvPr>
          <p:cNvSpPr txBox="1"/>
          <p:nvPr/>
        </p:nvSpPr>
        <p:spPr>
          <a:xfrm>
            <a:off x="6521504" y="1293278"/>
            <a:ext cx="216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Low adjustment costs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3B270150-4085-9C0C-7B0A-E9325C4CCA39}"/>
              </a:ext>
            </a:extLst>
          </p:cNvPr>
          <p:cNvSpPr/>
          <p:nvPr/>
        </p:nvSpPr>
        <p:spPr>
          <a:xfrm>
            <a:off x="5512373" y="2246991"/>
            <a:ext cx="922899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B2273FCD-8084-58C7-CEB5-F45BA6B31700}"/>
              </a:ext>
            </a:extLst>
          </p:cNvPr>
          <p:cNvSpPr/>
          <p:nvPr/>
        </p:nvSpPr>
        <p:spPr>
          <a:xfrm>
            <a:off x="8759059" y="2246991"/>
            <a:ext cx="1054516" cy="236011"/>
          </a:xfrm>
          <a:prstGeom prst="roundRect">
            <a:avLst>
              <a:gd name="adj" fmla="val 20000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228AEEF-0006-180E-C6A9-F8BA8F7BA312}"/>
              </a:ext>
            </a:extLst>
          </p:cNvPr>
          <p:cNvCxnSpPr>
            <a:cxnSpLocks/>
          </p:cNvCxnSpPr>
          <p:nvPr/>
        </p:nvCxnSpPr>
        <p:spPr>
          <a:xfrm>
            <a:off x="6319736" y="1607242"/>
            <a:ext cx="0" cy="610159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A4A69B6-6000-3668-C125-2212E048F3D9}"/>
              </a:ext>
            </a:extLst>
          </p:cNvPr>
          <p:cNvCxnSpPr>
            <a:cxnSpLocks/>
          </p:cNvCxnSpPr>
          <p:nvPr/>
        </p:nvCxnSpPr>
        <p:spPr>
          <a:xfrm>
            <a:off x="8889754" y="1607242"/>
            <a:ext cx="0" cy="610159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E08FEF6-1712-4952-99A1-D9F819070EF2}"/>
              </a:ext>
            </a:extLst>
          </p:cNvPr>
          <p:cNvCxnSpPr>
            <a:cxnSpLocks/>
          </p:cNvCxnSpPr>
          <p:nvPr/>
        </p:nvCxnSpPr>
        <p:spPr>
          <a:xfrm>
            <a:off x="6319736" y="1607194"/>
            <a:ext cx="2570018" cy="0"/>
          </a:xfrm>
          <a:prstGeom prst="line">
            <a:avLst/>
          </a:prstGeom>
          <a:ln w="9525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9FA7905D-1FF9-16BB-6640-E5B733D5C664}"/>
              </a:ext>
            </a:extLst>
          </p:cNvPr>
          <p:cNvSpPr txBox="1"/>
          <p:nvPr/>
        </p:nvSpPr>
        <p:spPr>
          <a:xfrm>
            <a:off x="10041241" y="2180329"/>
            <a:ext cx="181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Split sample by adjustment costs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1667243-D9AD-0115-573A-B0393B47407E}"/>
              </a:ext>
            </a:extLst>
          </p:cNvPr>
          <p:cNvSpPr txBox="1"/>
          <p:nvPr/>
        </p:nvSpPr>
        <p:spPr>
          <a:xfrm>
            <a:off x="5080490" y="291217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0368419-F472-CC53-8EF7-43F79F206848}"/>
              </a:ext>
            </a:extLst>
          </p:cNvPr>
          <p:cNvSpPr txBox="1"/>
          <p:nvPr/>
        </p:nvSpPr>
        <p:spPr>
          <a:xfrm>
            <a:off x="6062831" y="291217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3CBAC3B-7166-8AE6-A94A-F070D05C1DFA}"/>
              </a:ext>
            </a:extLst>
          </p:cNvPr>
          <p:cNvSpPr txBox="1"/>
          <p:nvPr/>
        </p:nvSpPr>
        <p:spPr>
          <a:xfrm>
            <a:off x="7111565" y="291217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2365FAD-FD83-9D5B-97D0-D2503B1701FC}"/>
              </a:ext>
            </a:extLst>
          </p:cNvPr>
          <p:cNvSpPr txBox="1"/>
          <p:nvPr/>
        </p:nvSpPr>
        <p:spPr>
          <a:xfrm>
            <a:off x="8211901" y="291217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72222F6-FC7F-C3F5-1FEF-2EE6ECD3E994}"/>
              </a:ext>
            </a:extLst>
          </p:cNvPr>
          <p:cNvSpPr txBox="1"/>
          <p:nvPr/>
        </p:nvSpPr>
        <p:spPr>
          <a:xfrm>
            <a:off x="9354902" y="2912172"/>
            <a:ext cx="46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71201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9" grpId="0" animBg="1"/>
      <p:bldP spid="40" grpId="0" animBg="1"/>
      <p:bldP spid="5" grpId="0"/>
      <p:bldP spid="6" grpId="0" animBg="1"/>
      <p:bldP spid="16" grpId="0" animBg="1"/>
      <p:bldP spid="26" grpId="0"/>
      <p:bldP spid="55" grpId="0"/>
      <p:bldP spid="56" grpId="0" animBg="1"/>
      <p:bldP spid="57" grpId="0"/>
      <p:bldP spid="58" grpId="0" animBg="1"/>
      <p:bldP spid="59" grpId="0" animBg="1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83A40E-CF36-95E5-3BAC-9C905589E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28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81558D-FE47-0E17-5468-C620DF3ED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26" y="365126"/>
            <a:ext cx="10952748" cy="681622"/>
          </a:xfrm>
        </p:spPr>
        <p:txBody>
          <a:bodyPr>
            <a:normAutofit fontScale="90000"/>
          </a:bodyPr>
          <a:lstStyle/>
          <a:p>
            <a:r>
              <a:rPr lang="en-US" dirty="0"/>
              <a:t>Data, measurement, and sample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949207F-0EF9-9466-6F1F-78690BCCB5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5877983"/>
                  </p:ext>
                </p:extLst>
              </p:nvPr>
            </p:nvGraphicFramePr>
            <p:xfrm>
              <a:off x="619626" y="1472335"/>
              <a:ext cx="11012537" cy="271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97103">
                      <a:extLst>
                        <a:ext uri="{9D8B030D-6E8A-4147-A177-3AD203B41FA5}">
                          <a16:colId xmlns:a16="http://schemas.microsoft.com/office/drawing/2014/main" val="3182192731"/>
                        </a:ext>
                      </a:extLst>
                    </a:gridCol>
                    <a:gridCol w="1283321">
                      <a:extLst>
                        <a:ext uri="{9D8B030D-6E8A-4147-A177-3AD203B41FA5}">
                          <a16:colId xmlns:a16="http://schemas.microsoft.com/office/drawing/2014/main" val="1632253136"/>
                        </a:ext>
                      </a:extLst>
                    </a:gridCol>
                    <a:gridCol w="5764097">
                      <a:extLst>
                        <a:ext uri="{9D8B030D-6E8A-4147-A177-3AD203B41FA5}">
                          <a16:colId xmlns:a16="http://schemas.microsoft.com/office/drawing/2014/main" val="1528663048"/>
                        </a:ext>
                      </a:extLst>
                    </a:gridCol>
                    <a:gridCol w="1468016">
                      <a:extLst>
                        <a:ext uri="{9D8B030D-6E8A-4147-A177-3AD203B41FA5}">
                          <a16:colId xmlns:a16="http://schemas.microsoft.com/office/drawing/2014/main" val="727945031"/>
                        </a:ext>
                      </a:extLst>
                    </a:gridCol>
                  </a:tblGrid>
                  <a:tr h="43929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Name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Symbol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Definition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Source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2906841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Restructuring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𝑟𝑒𝑠𝑡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Rolling 4-quarter restructuring expense scaled by beginning total assets (lower is more restructuring)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err="1">
                              <a:solidFill>
                                <a:schemeClr val="tx1"/>
                              </a:solidFill>
                            </a:rPr>
                            <a:t>Compustat</a:t>
                          </a:r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b="0" i="1" dirty="0">
                              <a:solidFill>
                                <a:schemeClr val="tx1"/>
                              </a:solidFill>
                            </a:rPr>
                            <a:t>(2001-2020)</a:t>
                          </a:r>
                          <a:endParaRPr lang="en-US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365802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Operating earnings growth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𝑜𝑖𝑔𝑟𝑜𝑤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Operating income growth over the same quarter a year ago, scaled by beginning total assets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err="1">
                              <a:solidFill>
                                <a:schemeClr val="tx1"/>
                              </a:solidFill>
                            </a:rPr>
                            <a:t>Compustat</a:t>
                          </a:r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6657296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Employment growth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𝐸𝑀𝑃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The percentage change in aggregate employment from the same quarter in the prior year, divided by 1,000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BLS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21028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949207F-0EF9-9466-6F1F-78690BCCB5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5877983"/>
                  </p:ext>
                </p:extLst>
              </p:nvPr>
            </p:nvGraphicFramePr>
            <p:xfrm>
              <a:off x="619626" y="1472335"/>
              <a:ext cx="11012537" cy="271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97103">
                      <a:extLst>
                        <a:ext uri="{9D8B030D-6E8A-4147-A177-3AD203B41FA5}">
                          <a16:colId xmlns:a16="http://schemas.microsoft.com/office/drawing/2014/main" val="3182192731"/>
                        </a:ext>
                      </a:extLst>
                    </a:gridCol>
                    <a:gridCol w="1283321">
                      <a:extLst>
                        <a:ext uri="{9D8B030D-6E8A-4147-A177-3AD203B41FA5}">
                          <a16:colId xmlns:a16="http://schemas.microsoft.com/office/drawing/2014/main" val="1632253136"/>
                        </a:ext>
                      </a:extLst>
                    </a:gridCol>
                    <a:gridCol w="5764097">
                      <a:extLst>
                        <a:ext uri="{9D8B030D-6E8A-4147-A177-3AD203B41FA5}">
                          <a16:colId xmlns:a16="http://schemas.microsoft.com/office/drawing/2014/main" val="1528663048"/>
                        </a:ext>
                      </a:extLst>
                    </a:gridCol>
                    <a:gridCol w="1468016">
                      <a:extLst>
                        <a:ext uri="{9D8B030D-6E8A-4147-A177-3AD203B41FA5}">
                          <a16:colId xmlns:a16="http://schemas.microsoft.com/office/drawing/2014/main" val="727945031"/>
                        </a:ext>
                      </a:extLst>
                    </a:gridCol>
                  </a:tblGrid>
                  <a:tr h="43929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Name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Symbol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Definition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Source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2906841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Restructuring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94313" t="-61600" r="-562559" b="-199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Rolling 4-quarter restructuring expense scaled by beginning total assets (lower is more restructuring)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err="1">
                              <a:solidFill>
                                <a:schemeClr val="tx1"/>
                              </a:solidFill>
                            </a:rPr>
                            <a:t>Compustat</a:t>
                          </a:r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b="0" i="1" dirty="0">
                              <a:solidFill>
                                <a:schemeClr val="tx1"/>
                              </a:solidFill>
                            </a:rPr>
                            <a:t>(2001-2020)</a:t>
                          </a:r>
                          <a:endParaRPr lang="en-US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365802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Operating earnings growth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94313" t="-162903" r="-562559" b="-100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Operating income growth over the same quarter a year ago, scaled by beginning total assets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err="1">
                              <a:solidFill>
                                <a:schemeClr val="tx1"/>
                              </a:solidFill>
                            </a:rPr>
                            <a:t>Compustat</a:t>
                          </a:r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6657296"/>
                      </a:ext>
                    </a:extLst>
                  </a:tr>
                  <a:tr h="758235"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Employment growth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94313" t="-260800" r="-5625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The percentage change in aggregate employment from the same quarter in the prior year, divided by 1,000 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a:t>BLS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2102828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E0F71A-7252-1A46-5038-5A62E8E659E5}"/>
              </a:ext>
            </a:extLst>
          </p:cNvPr>
          <p:cNvCxnSpPr>
            <a:cxnSpLocks/>
          </p:cNvCxnSpPr>
          <p:nvPr/>
        </p:nvCxnSpPr>
        <p:spPr>
          <a:xfrm>
            <a:off x="538418" y="1879141"/>
            <a:ext cx="1955966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E2D343-B562-0772-8981-83941731E60D}"/>
              </a:ext>
            </a:extLst>
          </p:cNvPr>
          <p:cNvCxnSpPr>
            <a:cxnSpLocks/>
          </p:cNvCxnSpPr>
          <p:nvPr/>
        </p:nvCxnSpPr>
        <p:spPr>
          <a:xfrm>
            <a:off x="3094998" y="1879141"/>
            <a:ext cx="1029133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50548F3-33B2-5135-8A30-4A3BFF7017D8}"/>
              </a:ext>
            </a:extLst>
          </p:cNvPr>
          <p:cNvCxnSpPr>
            <a:cxnSpLocks/>
          </p:cNvCxnSpPr>
          <p:nvPr/>
        </p:nvCxnSpPr>
        <p:spPr>
          <a:xfrm>
            <a:off x="4307983" y="1879141"/>
            <a:ext cx="541451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5EA1E5-FAFA-DEB4-4522-65DCB4968F86}"/>
              </a:ext>
            </a:extLst>
          </p:cNvPr>
          <p:cNvCxnSpPr>
            <a:cxnSpLocks/>
          </p:cNvCxnSpPr>
          <p:nvPr/>
        </p:nvCxnSpPr>
        <p:spPr>
          <a:xfrm>
            <a:off x="10061860" y="1879141"/>
            <a:ext cx="1352589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81000">
                  <a:schemeClr val="tx1"/>
                </a:gs>
                <a:gs pos="100000">
                  <a:schemeClr val="bg1"/>
                </a:gs>
                <a:gs pos="23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4F8B2BB7-55BA-4269-4420-401212E13F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6191180"/>
              </p:ext>
            </p:extLst>
          </p:nvPr>
        </p:nvGraphicFramePr>
        <p:xfrm>
          <a:off x="2173341" y="4464974"/>
          <a:ext cx="3261567" cy="200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81DD0FEE-397D-E624-2912-EDF23B7C27DA}"/>
              </a:ext>
            </a:extLst>
          </p:cNvPr>
          <p:cNvSpPr txBox="1"/>
          <p:nvPr/>
        </p:nvSpPr>
        <p:spPr>
          <a:xfrm>
            <a:off x="3886074" y="5152722"/>
            <a:ext cx="123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 (63%)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BB99C2-8403-A857-C8B9-3EE46F1B4CD3}"/>
              </a:ext>
            </a:extLst>
          </p:cNvPr>
          <p:cNvSpPr txBox="1"/>
          <p:nvPr/>
        </p:nvSpPr>
        <p:spPr>
          <a:xfrm>
            <a:off x="2838846" y="4923871"/>
            <a:ext cx="56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DC166F-63DC-DE23-F6FB-C0499414123C}"/>
              </a:ext>
            </a:extLst>
          </p:cNvPr>
          <p:cNvSpPr txBox="1"/>
          <p:nvPr/>
        </p:nvSpPr>
        <p:spPr>
          <a:xfrm>
            <a:off x="644473" y="4623167"/>
            <a:ext cx="1743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Firms with some restructuring between 2001 and 2020 </a:t>
            </a:r>
            <a:r>
              <a:rPr lang="en-US" sz="1200" dirty="0"/>
              <a:t>(# </a:t>
            </a:r>
            <a:r>
              <a:rPr lang="en-US" sz="1200" dirty="0" err="1"/>
              <a:t>obs</a:t>
            </a:r>
            <a:r>
              <a:rPr lang="en-US" sz="1200" dirty="0"/>
              <a:t>)</a:t>
            </a:r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B565F20-D3B6-C29E-C319-1E395BDB15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43"/>
          <a:stretch/>
        </p:blipFill>
        <p:spPr>
          <a:xfrm>
            <a:off x="5759511" y="4734827"/>
            <a:ext cx="6049822" cy="1116751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247036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 Risk Brownbag2.pptx" id="{E0F31ACD-E8DD-46F1-88E4-1D8F09A8ED1F}" vid="{E4C1FA93-28FC-40F5-A46C-6511F23CFB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HC Risk Brownbag2</Template>
  <TotalTime>2833</TotalTime>
  <Words>2300</Words>
  <Application>Microsoft Macintosh PowerPoint</Application>
  <PresentationFormat>Widescreen</PresentationFormat>
  <Paragraphs>433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Cambria Math</vt:lpstr>
      <vt:lpstr>Palatino</vt:lpstr>
      <vt:lpstr>Office Theme</vt:lpstr>
      <vt:lpstr>The risk relevance  of  restructuring</vt:lpstr>
      <vt:lpstr>The literature motivating this study</vt:lpstr>
      <vt:lpstr>Restructuring expense is the object of this study</vt:lpstr>
      <vt:lpstr>Demand shocks and employment fluctuations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Does restructuring need to be layoffs?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Data, measurement, and sample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risk relevance  of  restructuring</dc:title>
  <dc:creator>Raval, Vivek</dc:creator>
  <cp:lastModifiedBy>Vivek Raval</cp:lastModifiedBy>
  <cp:revision>19</cp:revision>
  <dcterms:created xsi:type="dcterms:W3CDTF">2023-10-30T17:15:01Z</dcterms:created>
  <dcterms:modified xsi:type="dcterms:W3CDTF">2024-08-16T02:14:37Z</dcterms:modified>
</cp:coreProperties>
</file>