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5" r:id="rId1"/>
  </p:sldMasterIdLst>
  <p:notesMasterIdLst>
    <p:notesMasterId r:id="rId18"/>
  </p:notesMasterIdLst>
  <p:sldIdLst>
    <p:sldId id="258" r:id="rId2"/>
    <p:sldId id="307" r:id="rId3"/>
    <p:sldId id="276" r:id="rId4"/>
    <p:sldId id="277" r:id="rId5"/>
    <p:sldId id="278" r:id="rId6"/>
    <p:sldId id="282" r:id="rId7"/>
    <p:sldId id="283" r:id="rId8"/>
    <p:sldId id="285" r:id="rId9"/>
    <p:sldId id="287" r:id="rId10"/>
    <p:sldId id="296" r:id="rId11"/>
    <p:sldId id="286" r:id="rId12"/>
    <p:sldId id="288" r:id="rId13"/>
    <p:sldId id="290" r:id="rId14"/>
    <p:sldId id="306" r:id="rId15"/>
    <p:sldId id="291" r:id="rId16"/>
    <p:sldId id="29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89" autoAdjust="0"/>
    <p:restoredTop sz="95510" autoAdjust="0"/>
  </p:normalViewPr>
  <p:slideViewPr>
    <p:cSldViewPr snapToGrid="0">
      <p:cViewPr varScale="1">
        <p:scale>
          <a:sx n="112" d="100"/>
          <a:sy n="112" d="100"/>
        </p:scale>
        <p:origin x="200" y="9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vivekraval/Dropbox/Aggregate%20and%20goodwill/decks/Temple/temple%20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vivekraval/Dropbox/Aggregate%20and%20goodwill/decks/Temple/temple%20graph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0499383935051564"/>
          <c:y val="2.4446065627099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Sheet1!$B$24</c:f>
              <c:strCache>
                <c:ptCount val="1"/>
                <c:pt idx="0">
                  <c:v>Post-restructuring reduction in GDP growth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Sheet1!$A$25:$A$29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Sheet1!$B$25:$B$29</c:f>
              <c:numCache>
                <c:formatCode>General</c:formatCode>
                <c:ptCount val="5"/>
                <c:pt idx="0">
                  <c:v>-2</c:v>
                </c:pt>
                <c:pt idx="1">
                  <c:v>-4</c:v>
                </c:pt>
                <c:pt idx="2">
                  <c:v>-5</c:v>
                </c:pt>
                <c:pt idx="3">
                  <c:v>-8</c:v>
                </c:pt>
                <c:pt idx="4">
                  <c:v>-10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1E-6F44-B74E-5B4E3FB687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51407568"/>
        <c:axId val="1334759792"/>
      </c:barChart>
      <c:catAx>
        <c:axId val="951407568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4759792"/>
        <c:crosses val="autoZero"/>
        <c:auto val="1"/>
        <c:lblAlgn val="ctr"/>
        <c:lblOffset val="100"/>
        <c:noMultiLvlLbl val="0"/>
      </c:catAx>
      <c:valAx>
        <c:axId val="1334759792"/>
        <c:scaling>
          <c:orientation val="maxMin"/>
        </c:scaling>
        <c:delete val="1"/>
        <c:axPos val="b"/>
        <c:numFmt formatCode="General" sourceLinked="1"/>
        <c:majorTickMark val="none"/>
        <c:minorTickMark val="none"/>
        <c:tickLblPos val="nextTo"/>
        <c:crossAx val="951407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175978848877656"/>
          <c:y val="3.28660124025757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217261819735503E-2"/>
          <c:y val="9.6015707661810584E-2"/>
          <c:w val="0.95565476360528989"/>
          <c:h val="0.842947412161977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Post-restructuring reduction in aggregate sales growth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-10</c:v>
                </c:pt>
                <c:pt idx="1">
                  <c:v>-12</c:v>
                </c:pt>
                <c:pt idx="2">
                  <c:v>-12</c:v>
                </c:pt>
                <c:pt idx="3">
                  <c:v>-14</c:v>
                </c:pt>
                <c:pt idx="4">
                  <c:v>-13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49-724D-B194-026F4F23D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53985008"/>
        <c:axId val="1353986720"/>
      </c:barChart>
      <c:catAx>
        <c:axId val="1353985008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3986720"/>
        <c:crosses val="autoZero"/>
        <c:auto val="1"/>
        <c:lblAlgn val="ctr"/>
        <c:lblOffset val="100"/>
        <c:noMultiLvlLbl val="0"/>
      </c:catAx>
      <c:valAx>
        <c:axId val="1353986720"/>
        <c:scaling>
          <c:orientation val="maxMin"/>
        </c:scaling>
        <c:delete val="1"/>
        <c:axPos val="b"/>
        <c:numFmt formatCode="General" sourceLinked="1"/>
        <c:majorTickMark val="none"/>
        <c:minorTickMark val="none"/>
        <c:tickLblPos val="nextTo"/>
        <c:crossAx val="1353985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81526-FEC7-0F49-ADB6-78F00A01C77B}" type="datetimeFigureOut">
              <a:rPr lang="en-US" smtClean="0"/>
              <a:t>9/17/24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A05A9-1F6F-FF48-AABD-A6E72DE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09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7204A-BC71-9243-B7FF-A32DBAC2FA6D}" type="datetime1">
              <a:rPr lang="en-US" smtClean="0"/>
              <a:t>9/17/24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790" y="11149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5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5A9F-E0F4-3648-A5F3-57047D8AE586}" type="datetime1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4879" y="4762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2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456F8-117B-1646-9323-4D426F8EF2D7}" type="datetime1">
              <a:rPr lang="en-US" smtClean="0"/>
              <a:t>9/17/24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1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E25E-3BCC-FB4F-BD96-A959EC644800}" type="datetime1">
              <a:rPr lang="en-US" smtClean="0"/>
              <a:t>9/17/24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3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00637-57F5-BA48-B6C9-EAD8F0ACB1CC}" type="datetime1">
              <a:rPr lang="en-US" smtClean="0"/>
              <a:t>9/17/24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1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44D2B-3823-264F-AFC0-9C0C652436D7}" type="datetime1">
              <a:rPr lang="en-US" smtClean="0"/>
              <a:t>9/17/24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90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C8C98-3B52-EA4F-87A3-D19ABA7E2F1E}" type="datetime1">
              <a:rPr lang="en-US" smtClean="0"/>
              <a:t>9/17/24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23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963AC-4D3D-FB4A-B634-82204330A68D}" type="datetime1">
              <a:rPr lang="en-US" smtClean="0"/>
              <a:t>9/17/24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9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5E4C-6683-F943-A9EC-C5A4EE1067C9}" type="datetime1">
              <a:rPr lang="en-US" smtClean="0"/>
              <a:t>9/17/24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2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D0641-479F-ED4E-8D03-BC05A15B8D96}" type="datetime1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7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1334-D481-6849-ADFA-6B9311203C9D}" type="datetime1">
              <a:rPr lang="en-US" smtClean="0"/>
              <a:t>9/17/24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00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2629CED9-AF9A-8A46-9B82-A1446FAB0612}" type="datetime1">
              <a:rPr lang="en-US" smtClean="0"/>
              <a:t>9/17/24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66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Palatino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3A293-BCC4-296A-9B09-672FDAFE3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562" y="4637871"/>
            <a:ext cx="11210157" cy="1734745"/>
          </a:xfrm>
        </p:spPr>
        <p:txBody>
          <a:bodyPr>
            <a:normAutofit fontScale="90000"/>
          </a:bodyPr>
          <a:lstStyle/>
          <a:p>
            <a:pPr algn="l"/>
            <a:r>
              <a:rPr lang="en-US" sz="7300" dirty="0">
                <a:latin typeface="+mj-lt"/>
              </a:rPr>
              <a:t>The</a:t>
            </a:r>
            <a:br>
              <a:rPr lang="en-US" dirty="0">
                <a:latin typeface="+mj-lt"/>
              </a:rPr>
            </a:br>
            <a:r>
              <a:rPr lang="en-US" sz="7300" dirty="0">
                <a:latin typeface="+mj-lt"/>
              </a:rPr>
              <a:t>risk relevance </a:t>
            </a:r>
            <a:br>
              <a:rPr lang="en-US" dirty="0">
                <a:latin typeface="+mj-lt"/>
              </a:rPr>
            </a:br>
            <a:r>
              <a:rPr lang="en-US" sz="4900" dirty="0">
                <a:latin typeface="+mj-lt"/>
              </a:rPr>
              <a:t>of</a:t>
            </a:r>
            <a:r>
              <a:rPr lang="en-US" dirty="0">
                <a:latin typeface="+mj-lt"/>
              </a:rPr>
              <a:t> </a:t>
            </a:r>
            <a:br>
              <a:rPr lang="en-US" dirty="0">
                <a:latin typeface="+mj-lt"/>
              </a:rPr>
            </a:br>
            <a:r>
              <a:rPr lang="en-US" sz="7700" dirty="0">
                <a:latin typeface="+mj-lt"/>
              </a:rPr>
              <a:t>restructuring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D5CDE1-0B9B-7250-5B1E-48414C4FD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84532" y="304910"/>
            <a:ext cx="2807368" cy="1421621"/>
          </a:xfrm>
        </p:spPr>
        <p:txBody>
          <a:bodyPr>
            <a:normAutofit/>
          </a:bodyPr>
          <a:lstStyle/>
          <a:p>
            <a:pPr algn="r"/>
            <a:endParaRPr lang="en-US" dirty="0">
              <a:latin typeface="+mj-lt"/>
            </a:endParaRPr>
          </a:p>
          <a:p>
            <a:pPr algn="r"/>
            <a:r>
              <a:rPr lang="en-US" dirty="0">
                <a:latin typeface="+mj-lt"/>
              </a:rPr>
              <a:t>Vivek Raval</a:t>
            </a:r>
          </a:p>
          <a:p>
            <a:pPr algn="r"/>
            <a:r>
              <a:rPr lang="en-US" dirty="0">
                <a:latin typeface="+mj-lt"/>
              </a:rPr>
              <a:t>September 19, 2024</a:t>
            </a:r>
          </a:p>
        </p:txBody>
      </p:sp>
    </p:spTree>
    <p:extLst>
      <p:ext uri="{BB962C8B-B14F-4D97-AF65-F5344CB8AC3E}">
        <p14:creationId xmlns:p14="http://schemas.microsoft.com/office/powerpoint/2010/main" val="2724430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The motivating idea for this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</a:t>
            </a:fld>
            <a:endParaRPr lang="en-US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314BFD5-2C1C-EB85-4D4B-3B16DD6660DB}"/>
              </a:ext>
            </a:extLst>
          </p:cNvPr>
          <p:cNvGrpSpPr/>
          <p:nvPr/>
        </p:nvGrpSpPr>
        <p:grpSpPr>
          <a:xfrm>
            <a:off x="1152861" y="1968780"/>
            <a:ext cx="3169674" cy="2180202"/>
            <a:chOff x="1152861" y="1968780"/>
            <a:chExt cx="3169674" cy="218020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A1689CC-A375-CB29-91EB-897BE72A7145}"/>
                </a:ext>
              </a:extLst>
            </p:cNvPr>
            <p:cNvSpPr txBox="1"/>
            <p:nvPr/>
          </p:nvSpPr>
          <p:spPr>
            <a:xfrm>
              <a:off x="1152861" y="1968780"/>
              <a:ext cx="3169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Macroeconomic changes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1BF9EDB-D28E-19E4-328C-B967A7CAF286}"/>
                </a:ext>
              </a:extLst>
            </p:cNvPr>
            <p:cNvSpPr txBox="1"/>
            <p:nvPr/>
          </p:nvSpPr>
          <p:spPr>
            <a:xfrm>
              <a:off x="1152861" y="3779650"/>
              <a:ext cx="3169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Labor flows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5B3DD4A-1342-1185-659E-1EC8814442CF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19" y="2338112"/>
              <a:ext cx="0" cy="1441538"/>
            </a:xfrm>
            <a:prstGeom prst="straightConnector1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61BAD8C-C3DC-06F5-FF7A-468827A7332C}"/>
              </a:ext>
            </a:extLst>
          </p:cNvPr>
          <p:cNvGrpSpPr/>
          <p:nvPr/>
        </p:nvGrpSpPr>
        <p:grpSpPr>
          <a:xfrm>
            <a:off x="2020867" y="4148982"/>
            <a:ext cx="5503727" cy="1626524"/>
            <a:chOff x="2020867" y="4148982"/>
            <a:chExt cx="5503727" cy="162652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A3EE511-885F-5DA4-A06D-367C0CD77517}"/>
                </a:ext>
              </a:extLst>
            </p:cNvPr>
            <p:cNvSpPr txBox="1"/>
            <p:nvPr/>
          </p:nvSpPr>
          <p:spPr>
            <a:xfrm>
              <a:off x="4354920" y="4716910"/>
              <a:ext cx="3169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Lifetime wages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FB64699-F4C1-ECDD-FE2F-5E5F1AA5B1A1}"/>
                </a:ext>
              </a:extLst>
            </p:cNvPr>
            <p:cNvSpPr txBox="1"/>
            <p:nvPr/>
          </p:nvSpPr>
          <p:spPr>
            <a:xfrm>
              <a:off x="4354920" y="5074704"/>
              <a:ext cx="17411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Employment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64966B91-0419-6C07-C346-8CDD1BFEB955}"/>
                </a:ext>
              </a:extLst>
            </p:cNvPr>
            <p:cNvCxnSpPr>
              <a:cxnSpLocks/>
            </p:cNvCxnSpPr>
            <p:nvPr/>
          </p:nvCxnSpPr>
          <p:spPr>
            <a:xfrm>
              <a:off x="2020867" y="4148982"/>
              <a:ext cx="2301668" cy="685908"/>
            </a:xfrm>
            <a:prstGeom prst="straightConnector1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FB5BA33-87B5-AA6B-D45B-7580A1BDF885}"/>
                </a:ext>
              </a:extLst>
            </p:cNvPr>
            <p:cNvSpPr txBox="1"/>
            <p:nvPr/>
          </p:nvSpPr>
          <p:spPr>
            <a:xfrm>
              <a:off x="4354920" y="5406174"/>
              <a:ext cx="17411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…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3C28292-2072-1FB8-F34A-3F3067E58A8E}"/>
              </a:ext>
            </a:extLst>
          </p:cNvPr>
          <p:cNvGrpSpPr/>
          <p:nvPr/>
        </p:nvGrpSpPr>
        <p:grpSpPr>
          <a:xfrm>
            <a:off x="3541220" y="1980210"/>
            <a:ext cx="2829015" cy="2111682"/>
            <a:chOff x="3541220" y="1980210"/>
            <a:chExt cx="2829015" cy="2111682"/>
          </a:xfrm>
        </p:grpSpPr>
        <p:sp>
          <p:nvSpPr>
            <p:cNvPr id="31" name="Right Brace 30">
              <a:extLst>
                <a:ext uri="{FF2B5EF4-FFF2-40B4-BE49-F238E27FC236}">
                  <a16:creationId xmlns:a16="http://schemas.microsoft.com/office/drawing/2014/main" id="{DE328054-9E90-97C4-7527-E1A7AE300871}"/>
                </a:ext>
              </a:extLst>
            </p:cNvPr>
            <p:cNvSpPr/>
            <p:nvPr/>
          </p:nvSpPr>
          <p:spPr>
            <a:xfrm>
              <a:off x="3541220" y="1980210"/>
              <a:ext cx="288756" cy="2111682"/>
            </a:xfrm>
            <a:prstGeom prst="rightBrace">
              <a:avLst>
                <a:gd name="adj1" fmla="val 8333"/>
                <a:gd name="adj2" fmla="val 52838"/>
              </a:avLst>
            </a:prstGeom>
            <a:noFill/>
            <a:ln w="127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E5123AB-B48B-56D8-0FFA-A1359D709FF6}"/>
                </a:ext>
              </a:extLst>
            </p:cNvPr>
            <p:cNvSpPr txBox="1"/>
            <p:nvPr/>
          </p:nvSpPr>
          <p:spPr>
            <a:xfrm>
              <a:off x="3943265" y="2611146"/>
              <a:ext cx="24269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Can firm’s financial reporting tell us about this relation?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4518B08D-5E0B-5C38-73EA-0531CD6FC8F5}"/>
              </a:ext>
            </a:extLst>
          </p:cNvPr>
          <p:cNvSpPr txBox="1"/>
          <p:nvPr/>
        </p:nvSpPr>
        <p:spPr>
          <a:xfrm>
            <a:off x="1152861" y="2860320"/>
            <a:ext cx="3169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Firms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0982982-B112-303A-2E27-AE500863EFFE}"/>
              </a:ext>
            </a:extLst>
          </p:cNvPr>
          <p:cNvGrpSpPr/>
          <p:nvPr/>
        </p:nvGrpSpPr>
        <p:grpSpPr>
          <a:xfrm>
            <a:off x="6095242" y="2860320"/>
            <a:ext cx="5136461" cy="369332"/>
            <a:chOff x="6095242" y="2860320"/>
            <a:chExt cx="5136461" cy="369332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FB54B6E6-05E2-7122-8F2C-8F316C2C89AB}"/>
                </a:ext>
              </a:extLst>
            </p:cNvPr>
            <p:cNvCxnSpPr>
              <a:cxnSpLocks/>
            </p:cNvCxnSpPr>
            <p:nvPr/>
          </p:nvCxnSpPr>
          <p:spPr>
            <a:xfrm>
              <a:off x="6095242" y="3069418"/>
              <a:ext cx="1130759" cy="0"/>
            </a:xfrm>
            <a:prstGeom prst="straightConnector1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0" scaled="1"/>
                <a:tileRect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CFE67B6-31B9-6186-69C9-1B101C933858}"/>
                </a:ext>
              </a:extLst>
            </p:cNvPr>
            <p:cNvSpPr txBox="1"/>
            <p:nvPr/>
          </p:nvSpPr>
          <p:spPr>
            <a:xfrm>
              <a:off x="7325060" y="2860320"/>
              <a:ext cx="39066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Firm project abandonment (restructuring)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B65AC961-656A-C984-9CEC-995593C24882}"/>
              </a:ext>
            </a:extLst>
          </p:cNvPr>
          <p:cNvSpPr txBox="1"/>
          <p:nvPr/>
        </p:nvSpPr>
        <p:spPr>
          <a:xfrm>
            <a:off x="7313631" y="1968780"/>
            <a:ext cx="3169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Macroeconomic demand shocks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C8C8989-BA18-B833-F83B-5783BFEEDEFB}"/>
              </a:ext>
            </a:extLst>
          </p:cNvPr>
          <p:cNvCxnSpPr>
            <a:cxnSpLocks/>
          </p:cNvCxnSpPr>
          <p:nvPr/>
        </p:nvCxnSpPr>
        <p:spPr>
          <a:xfrm flipH="1">
            <a:off x="5911966" y="4206133"/>
            <a:ext cx="1447385" cy="666854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0213EF4-5113-AB4A-0338-51A432B8908D}"/>
              </a:ext>
            </a:extLst>
          </p:cNvPr>
          <p:cNvGrpSpPr/>
          <p:nvPr/>
        </p:nvGrpSpPr>
        <p:grpSpPr>
          <a:xfrm>
            <a:off x="7325061" y="3229652"/>
            <a:ext cx="3169674" cy="994410"/>
            <a:chOff x="7325061" y="3229652"/>
            <a:chExt cx="3169674" cy="99441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738BDC5-9530-CFDE-04E8-C6A74E623124}"/>
                </a:ext>
              </a:extLst>
            </p:cNvPr>
            <p:cNvSpPr txBox="1"/>
            <p:nvPr/>
          </p:nvSpPr>
          <p:spPr>
            <a:xfrm>
              <a:off x="7325061" y="3854730"/>
              <a:ext cx="3169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Layoffs &amp; related divestment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54D2930A-C5F9-DB3F-B8DF-D5D3F09D73EE}"/>
                </a:ext>
              </a:extLst>
            </p:cNvPr>
            <p:cNvCxnSpPr>
              <a:cxnSpLocks/>
            </p:cNvCxnSpPr>
            <p:nvPr/>
          </p:nvCxnSpPr>
          <p:spPr>
            <a:xfrm>
              <a:off x="7860029" y="3229652"/>
              <a:ext cx="0" cy="549998"/>
            </a:xfrm>
            <a:prstGeom prst="straightConnector1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7463CF5-C226-60DA-420A-874AF63DB232}"/>
              </a:ext>
            </a:extLst>
          </p:cNvPr>
          <p:cNvCxnSpPr>
            <a:cxnSpLocks/>
          </p:cNvCxnSpPr>
          <p:nvPr/>
        </p:nvCxnSpPr>
        <p:spPr>
          <a:xfrm>
            <a:off x="7860029" y="2315252"/>
            <a:ext cx="0" cy="549998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ight Brace 52">
            <a:extLst>
              <a:ext uri="{FF2B5EF4-FFF2-40B4-BE49-F238E27FC236}">
                <a16:creationId xmlns:a16="http://schemas.microsoft.com/office/drawing/2014/main" id="{AA0E2260-90C5-9C40-F012-3D1B8963FD19}"/>
              </a:ext>
            </a:extLst>
          </p:cNvPr>
          <p:cNvSpPr/>
          <p:nvPr/>
        </p:nvSpPr>
        <p:spPr>
          <a:xfrm rot="5400000">
            <a:off x="9160540" y="2622321"/>
            <a:ext cx="288756" cy="3853570"/>
          </a:xfrm>
          <a:prstGeom prst="rightBrace">
            <a:avLst>
              <a:gd name="adj1" fmla="val 8333"/>
              <a:gd name="adj2" fmla="val 52838"/>
            </a:avLst>
          </a:prstGeom>
          <a:noFill/>
          <a:ln w="127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B280CF6-795B-D3F7-33EC-843485D59FB8}"/>
              </a:ext>
            </a:extLst>
          </p:cNvPr>
          <p:cNvSpPr txBox="1"/>
          <p:nvPr/>
        </p:nvSpPr>
        <p:spPr>
          <a:xfrm>
            <a:off x="7382210" y="4826280"/>
            <a:ext cx="3920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pattern?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DC7F01B-04BF-A86B-6C5A-2CBE9380E072}"/>
              </a:ext>
            </a:extLst>
          </p:cNvPr>
          <p:cNvSpPr txBox="1"/>
          <p:nvPr/>
        </p:nvSpPr>
        <p:spPr>
          <a:xfrm>
            <a:off x="7382211" y="5283480"/>
            <a:ext cx="417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Which firms contribute the most?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8AAE993-E971-CDEF-936B-BFA12F57EEEB}"/>
              </a:ext>
            </a:extLst>
          </p:cNvPr>
          <p:cNvSpPr txBox="1"/>
          <p:nvPr/>
        </p:nvSpPr>
        <p:spPr>
          <a:xfrm>
            <a:off x="7919421" y="5603520"/>
            <a:ext cx="2084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(Those exposed to the macroeconomy)</a:t>
            </a:r>
          </a:p>
        </p:txBody>
      </p:sp>
    </p:spTree>
    <p:extLst>
      <p:ext uri="{BB962C8B-B14F-4D97-AF65-F5344CB8AC3E}">
        <p14:creationId xmlns:p14="http://schemas.microsoft.com/office/powerpoint/2010/main" val="392319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1"/>
      <p:bldP spid="39" grpId="0"/>
      <p:bldP spid="53" grpId="0" animBg="1"/>
      <p:bldP spid="54" grpId="0"/>
      <p:bldP spid="55" grpId="0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The literature motivating this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</a:t>
            </a:fld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4AB920D-CFA6-02F0-F92F-A7EFF582954D}"/>
              </a:ext>
            </a:extLst>
          </p:cNvPr>
          <p:cNvSpPr txBox="1"/>
          <p:nvPr/>
        </p:nvSpPr>
        <p:spPr>
          <a:xfrm>
            <a:off x="7289100" y="3825865"/>
            <a:ext cx="3729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Earnings: </a:t>
            </a:r>
            <a:r>
              <a:rPr lang="en-US" sz="1400" dirty="0"/>
              <a:t>Ball, </a:t>
            </a:r>
            <a:r>
              <a:rPr lang="en-US" sz="1400" dirty="0" err="1"/>
              <a:t>Sadka</a:t>
            </a:r>
            <a:r>
              <a:rPr lang="en-US" sz="1400" dirty="0"/>
              <a:t>, Tseng (2022); </a:t>
            </a:r>
            <a:r>
              <a:rPr lang="en-US" sz="1400" dirty="0" err="1"/>
              <a:t>Ellahie</a:t>
            </a:r>
            <a:r>
              <a:rPr lang="en-US" sz="1400" dirty="0"/>
              <a:t> (2021); Barth &amp; So (2014)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557E84-8337-A89B-296F-794179036C74}"/>
              </a:ext>
            </a:extLst>
          </p:cNvPr>
          <p:cNvSpPr txBox="1"/>
          <p:nvPr/>
        </p:nvSpPr>
        <p:spPr>
          <a:xfrm>
            <a:off x="7289100" y="3127316"/>
            <a:ext cx="386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the financial statements tell us about risk? </a:t>
            </a:r>
            <a:r>
              <a:rPr lang="en-US" sz="1600" baseline="30000" dirty="0"/>
              <a:t>(Barth, 2018)</a:t>
            </a:r>
            <a:endParaRPr lang="en-US" baseline="30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958B80-DE7E-4129-971C-8BE559FF92D3}"/>
              </a:ext>
            </a:extLst>
          </p:cNvPr>
          <p:cNvSpPr txBox="1"/>
          <p:nvPr/>
        </p:nvSpPr>
        <p:spPr>
          <a:xfrm>
            <a:off x="7289100" y="1337440"/>
            <a:ext cx="3169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the financial statements tell us about cash flows?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0BF47E-36D0-5131-568F-F1ED90A46F46}"/>
              </a:ext>
            </a:extLst>
          </p:cNvPr>
          <p:cNvGrpSpPr/>
          <p:nvPr/>
        </p:nvGrpSpPr>
        <p:grpSpPr>
          <a:xfrm>
            <a:off x="783683" y="1343976"/>
            <a:ext cx="6505417" cy="2152672"/>
            <a:chOff x="795957" y="1890161"/>
            <a:chExt cx="6505417" cy="215267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58C37F8-DCAD-728A-F5BA-AB80C0933D72}"/>
                </a:ext>
              </a:extLst>
            </p:cNvPr>
            <p:cNvSpPr txBox="1"/>
            <p:nvPr/>
          </p:nvSpPr>
          <p:spPr>
            <a:xfrm>
              <a:off x="4388720" y="3673501"/>
              <a:ext cx="2912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Riskiness of the cash flows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B9D5454-A783-E816-9187-D06AF8847607}"/>
                </a:ext>
              </a:extLst>
            </p:cNvPr>
            <p:cNvGrpSpPr/>
            <p:nvPr/>
          </p:nvGrpSpPr>
          <p:grpSpPr>
            <a:xfrm>
              <a:off x="795957" y="1890161"/>
              <a:ext cx="6052230" cy="2134330"/>
              <a:chOff x="795957" y="1890161"/>
              <a:chExt cx="6052230" cy="2134330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0FB353B-C2E3-A516-AB3C-F9CB3EBFC7C3}"/>
                  </a:ext>
                </a:extLst>
              </p:cNvPr>
              <p:cNvSpPr txBox="1"/>
              <p:nvPr/>
            </p:nvSpPr>
            <p:spPr>
              <a:xfrm>
                <a:off x="795957" y="2725492"/>
                <a:ext cx="17877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Value of the firm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90A7AFC-3354-9E57-DDA3-1B64F4431365}"/>
                  </a:ext>
                </a:extLst>
              </p:cNvPr>
              <p:cNvSpPr txBox="1"/>
              <p:nvPr/>
            </p:nvSpPr>
            <p:spPr>
              <a:xfrm>
                <a:off x="2844116" y="2725492"/>
                <a:ext cx="17877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Function of: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F03A08C-56B4-4584-7C22-9F6AF3F05837}"/>
                  </a:ext>
                </a:extLst>
              </p:cNvPr>
              <p:cNvSpPr txBox="1"/>
              <p:nvPr/>
            </p:nvSpPr>
            <p:spPr>
              <a:xfrm>
                <a:off x="4388720" y="1890161"/>
                <a:ext cx="2459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Future firm cash flows</a:t>
                </a:r>
              </a:p>
            </p:txBody>
          </p: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2EB1B24E-0845-87CE-1A0B-6299E2E242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31915" y="2910158"/>
                <a:ext cx="447472" cy="0"/>
              </a:xfrm>
              <a:prstGeom prst="straightConnector1">
                <a:avLst/>
              </a:prstGeom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tx1"/>
                    </a:gs>
                  </a:gsLst>
                  <a:lin ang="0" scaled="1"/>
                  <a:tileRect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Right Brace 8">
                <a:extLst>
                  <a:ext uri="{FF2B5EF4-FFF2-40B4-BE49-F238E27FC236}">
                    <a16:creationId xmlns:a16="http://schemas.microsoft.com/office/drawing/2014/main" id="{48B5C3EC-1909-BC15-E3FB-6977D3E18A30}"/>
                  </a:ext>
                </a:extLst>
              </p:cNvPr>
              <p:cNvSpPr/>
              <p:nvPr/>
            </p:nvSpPr>
            <p:spPr>
              <a:xfrm rot="10800000">
                <a:off x="4109691" y="1912809"/>
                <a:ext cx="288756" cy="2111682"/>
              </a:xfrm>
              <a:prstGeom prst="rightBrace">
                <a:avLst>
                  <a:gd name="adj1" fmla="val 8333"/>
                  <a:gd name="adj2" fmla="val 52838"/>
                </a:avLst>
              </a:prstGeom>
              <a:noFill/>
              <a:ln w="127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108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B779ECC-D954-A642-CD1D-C3FBAB64A6AD}"/>
              </a:ext>
            </a:extLst>
          </p:cNvPr>
          <p:cNvSpPr txBox="1"/>
          <p:nvPr/>
        </p:nvSpPr>
        <p:spPr>
          <a:xfrm>
            <a:off x="7289100" y="2029593"/>
            <a:ext cx="36785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e.g., </a:t>
            </a:r>
            <a:r>
              <a:rPr lang="en-US" sz="1600" dirty="0" err="1"/>
              <a:t>Dechow</a:t>
            </a:r>
            <a:r>
              <a:rPr lang="en-US" sz="1600" dirty="0"/>
              <a:t>, Kothari, Watts (1998); Ball &amp; Nikolaev (2022)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C7A492-07E5-12A7-BFAC-1627EFD1DF1A}"/>
              </a:ext>
            </a:extLst>
          </p:cNvPr>
          <p:cNvSpPr txBox="1"/>
          <p:nvPr/>
        </p:nvSpPr>
        <p:spPr>
          <a:xfrm>
            <a:off x="7289100" y="4603956"/>
            <a:ext cx="372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Specific expense: Restructuring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56E8B6-5369-8B2B-46AB-D004C0416060}"/>
              </a:ext>
            </a:extLst>
          </p:cNvPr>
          <p:cNvSpPr txBox="1"/>
          <p:nvPr/>
        </p:nvSpPr>
        <p:spPr>
          <a:xfrm>
            <a:off x="8233202" y="4988853"/>
            <a:ext cx="1699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THIS STUDY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E22D527-EBD4-7328-38A2-D678EFF28611}"/>
              </a:ext>
            </a:extLst>
          </p:cNvPr>
          <p:cNvSpPr/>
          <p:nvPr/>
        </p:nvSpPr>
        <p:spPr>
          <a:xfrm>
            <a:off x="7205652" y="4551110"/>
            <a:ext cx="3492230" cy="82653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F7B79D-597A-F5EF-AF63-E1E08EE9A074}"/>
              </a:ext>
            </a:extLst>
          </p:cNvPr>
          <p:cNvSpPr txBox="1"/>
          <p:nvPr/>
        </p:nvSpPr>
        <p:spPr>
          <a:xfrm>
            <a:off x="783683" y="3932032"/>
            <a:ext cx="54375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Restructuring is a managerial action taken in response to a change in expectations.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Provides insight into how firms exposed to systematic risk respond to aggregate shocks.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Provides more color to the mosaic used to assess systematic risk.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A67FEFC-E1B7-4E49-D72F-DE8B0752AFF5}"/>
              </a:ext>
            </a:extLst>
          </p:cNvPr>
          <p:cNvSpPr/>
          <p:nvPr/>
        </p:nvSpPr>
        <p:spPr>
          <a:xfrm>
            <a:off x="743427" y="3840863"/>
            <a:ext cx="5346435" cy="246024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5880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" grpId="0"/>
      <p:bldP spid="5" grpId="0"/>
      <p:bldP spid="10" grpId="0"/>
      <p:bldP spid="16" grpId="0"/>
      <p:bldP spid="17" grpId="0"/>
      <p:bldP spid="18" grpId="0" animBg="1"/>
      <p:bldP spid="7" grpId="0"/>
      <p:bldP spid="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Restructuring expense is the object of this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49223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6A2C5-C6F9-5EF0-C3CE-662AAF7250E7}"/>
              </a:ext>
            </a:extLst>
          </p:cNvPr>
          <p:cNvSpPr txBox="1"/>
          <p:nvPr/>
        </p:nvSpPr>
        <p:spPr>
          <a:xfrm>
            <a:off x="4335730" y="4110773"/>
            <a:ext cx="374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Restructuring has the potential to be useful, but is generally seen as not useful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E98CEE-CA51-BC30-AB70-B1FD0FFA36F4}"/>
              </a:ext>
            </a:extLst>
          </p:cNvPr>
          <p:cNvSpPr txBox="1"/>
          <p:nvPr/>
        </p:nvSpPr>
        <p:spPr>
          <a:xfrm>
            <a:off x="8460302" y="1341769"/>
            <a:ext cx="4381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criticisms of restructuring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87A607-F8D0-7286-96C8-9F5DD1A36394}"/>
              </a:ext>
            </a:extLst>
          </p:cNvPr>
          <p:cNvSpPr txBox="1"/>
          <p:nvPr/>
        </p:nvSpPr>
        <p:spPr>
          <a:xfrm>
            <a:off x="308908" y="1831416"/>
            <a:ext cx="505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Restructuring includes: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86AD15-3F3A-B208-80AD-C8C082188957}"/>
              </a:ext>
            </a:extLst>
          </p:cNvPr>
          <p:cNvSpPr txBox="1"/>
          <p:nvPr/>
        </p:nvSpPr>
        <p:spPr>
          <a:xfrm>
            <a:off x="591650" y="2194548"/>
            <a:ext cx="34069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/>
              <a:t>Involuntary termination benefits</a:t>
            </a:r>
          </a:p>
          <a:p>
            <a:pPr marL="342900" indent="-342900">
              <a:buAutoNum type="alphaLcParenR"/>
            </a:pPr>
            <a:r>
              <a:rPr lang="en-US" dirty="0"/>
              <a:t>Costs to terminate a contract that is not a lease</a:t>
            </a:r>
          </a:p>
          <a:p>
            <a:pPr marL="342900" indent="-342900">
              <a:buAutoNum type="alphaLcParenR"/>
            </a:pPr>
            <a:r>
              <a:rPr lang="en-US" dirty="0"/>
              <a:t>Costs to relocate employees or consolidate facilities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45C28D-C8EB-2317-84B2-99A09A37DFF1}"/>
              </a:ext>
            </a:extLst>
          </p:cNvPr>
          <p:cNvSpPr txBox="1"/>
          <p:nvPr/>
        </p:nvSpPr>
        <p:spPr>
          <a:xfrm>
            <a:off x="308908" y="4225729"/>
            <a:ext cx="34734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Expensed immediately when announced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Comprised of committed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Reported quarterly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Reported in dollars (not people)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E9A0E7E-A433-D215-4FFD-7E4E13AB28C0}"/>
              </a:ext>
            </a:extLst>
          </p:cNvPr>
          <p:cNvSpPr txBox="1"/>
          <p:nvPr/>
        </p:nvSpPr>
        <p:spPr>
          <a:xfrm>
            <a:off x="8445920" y="1876685"/>
            <a:ext cx="3473403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persistent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Often excluded from non-GAAP earnings </a:t>
            </a:r>
            <a:r>
              <a:rPr lang="en-US" sz="1200" baseline="30000" dirty="0"/>
              <a:t>(</a:t>
            </a:r>
            <a:r>
              <a:rPr lang="en-US" sz="1200" baseline="30000" dirty="0" err="1"/>
              <a:t>Laurion</a:t>
            </a:r>
            <a:r>
              <a:rPr lang="en-US" sz="1200" baseline="30000" dirty="0"/>
              <a:t>, 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Excluded from </a:t>
            </a:r>
            <a:r>
              <a:rPr lang="en-US" dirty="0" err="1"/>
              <a:t>Compustat</a:t>
            </a:r>
            <a:r>
              <a:rPr lang="en-US" dirty="0"/>
              <a:t> operating earnings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Excluded from earnings used in compensation </a:t>
            </a:r>
            <a:r>
              <a:rPr lang="en-US" sz="1200" baseline="30000" dirty="0"/>
              <a:t>(</a:t>
            </a:r>
            <a:r>
              <a:rPr lang="en-US" sz="1200" baseline="30000" dirty="0" err="1"/>
              <a:t>Dechow</a:t>
            </a:r>
            <a:r>
              <a:rPr lang="en-US" sz="1200" baseline="30000" dirty="0"/>
              <a:t>, Huston, and Sloan, 1994)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 of “big bath” manipulations </a:t>
            </a:r>
            <a:r>
              <a:rPr lang="en-US" sz="1200" baseline="30000" dirty="0"/>
              <a:t>(Bens &amp; Johnson, 2009)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Conservative: asymmetrically informative (only divestment)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81E0E29-9AEC-55AC-344D-A63D51A1E075}"/>
              </a:ext>
            </a:extLst>
          </p:cNvPr>
          <p:cNvCxnSpPr>
            <a:cxnSpLocks/>
          </p:cNvCxnSpPr>
          <p:nvPr/>
        </p:nvCxnSpPr>
        <p:spPr>
          <a:xfrm>
            <a:off x="308908" y="1771356"/>
            <a:ext cx="368972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85615A-E470-D06C-FE5B-435F22DE7476}"/>
              </a:ext>
            </a:extLst>
          </p:cNvPr>
          <p:cNvCxnSpPr>
            <a:cxnSpLocks/>
          </p:cNvCxnSpPr>
          <p:nvPr/>
        </p:nvCxnSpPr>
        <p:spPr>
          <a:xfrm>
            <a:off x="8572463" y="1766295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1575C7B-2801-41CC-54E9-54739E325411}"/>
              </a:ext>
            </a:extLst>
          </p:cNvPr>
          <p:cNvSpPr txBox="1"/>
          <p:nvPr/>
        </p:nvSpPr>
        <p:spPr>
          <a:xfrm>
            <a:off x="619626" y="1316095"/>
            <a:ext cx="4511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accounting for restructuring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59D740-D6A9-D300-7269-687EF5F3EC94}"/>
              </a:ext>
            </a:extLst>
          </p:cNvPr>
          <p:cNvSpPr/>
          <p:nvPr/>
        </p:nvSpPr>
        <p:spPr>
          <a:xfrm>
            <a:off x="4111801" y="3995461"/>
            <a:ext cx="4121432" cy="147732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835FA2-A7FF-06A3-DB58-A65C362EBBAC}"/>
              </a:ext>
            </a:extLst>
          </p:cNvPr>
          <p:cNvSpPr txBox="1"/>
          <p:nvPr/>
        </p:nvSpPr>
        <p:spPr>
          <a:xfrm>
            <a:off x="4490632" y="1317842"/>
            <a:ext cx="32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aggregate side restructuring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E774E9-0C35-41A0-FB3F-9B8C095A4C89}"/>
              </a:ext>
            </a:extLst>
          </p:cNvPr>
          <p:cNvSpPr txBox="1"/>
          <p:nvPr/>
        </p:nvSpPr>
        <p:spPr>
          <a:xfrm>
            <a:off x="4545749" y="1876685"/>
            <a:ext cx="3347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Reflects aggregate economic shocks </a:t>
            </a:r>
            <a:r>
              <a:rPr lang="en-US" sz="1200" baseline="30000" dirty="0"/>
              <a:t>(John, Lang, and Netter, 1992)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Informative about GDP </a:t>
            </a:r>
            <a:r>
              <a:rPr lang="en-US" sz="1200" baseline="30000" dirty="0"/>
              <a:t>(Abdalla and </a:t>
            </a:r>
            <a:r>
              <a:rPr lang="en-US" sz="1200" baseline="30000" dirty="0" err="1"/>
              <a:t>Carabias</a:t>
            </a:r>
            <a:r>
              <a:rPr lang="en-US" sz="1200" baseline="30000" dirty="0"/>
              <a:t>, 2022)</a:t>
            </a:r>
            <a:endParaRPr lang="en-US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Informative about job destruction </a:t>
            </a:r>
            <a:r>
              <a:rPr lang="en-US" sz="1200" baseline="30000" dirty="0"/>
              <a:t>(Hann, Li, and </a:t>
            </a:r>
            <a:r>
              <a:rPr lang="en-US" sz="1200" baseline="30000" dirty="0" err="1"/>
              <a:t>Ogneva</a:t>
            </a:r>
            <a:r>
              <a:rPr lang="en-US" sz="1200" baseline="30000" dirty="0"/>
              <a:t>, 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907D0A-305B-770C-DEF6-A6627189562D}"/>
              </a:ext>
            </a:extLst>
          </p:cNvPr>
          <p:cNvCxnSpPr>
            <a:cxnSpLocks/>
          </p:cNvCxnSpPr>
          <p:nvPr/>
        </p:nvCxnSpPr>
        <p:spPr>
          <a:xfrm>
            <a:off x="4502114" y="1766295"/>
            <a:ext cx="293059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13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26" grpId="0"/>
      <p:bldP spid="27" grpId="0"/>
      <p:bldP spid="28" grpId="0"/>
      <p:bldP spid="29" grpId="0"/>
      <p:bldP spid="8" grpId="0"/>
      <p:bldP spid="9" grpId="0" animBg="1"/>
      <p:bldP spid="7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Demand shocks and employment fluctuations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5</a:t>
            </a:fld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295E1B-717F-C9EA-B73E-F1BD8ED328E6}"/>
              </a:ext>
            </a:extLst>
          </p:cNvPr>
          <p:cNvSpPr txBox="1"/>
          <p:nvPr/>
        </p:nvSpPr>
        <p:spPr>
          <a:xfrm>
            <a:off x="4149279" y="2317459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DAC18C-56C3-0F3A-D215-BAC6B736C60B}"/>
              </a:ext>
            </a:extLst>
          </p:cNvPr>
          <p:cNvSpPr txBox="1"/>
          <p:nvPr/>
        </p:nvSpPr>
        <p:spPr>
          <a:xfrm>
            <a:off x="4149278" y="2983521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8BEB84-3005-23CB-4766-E16ECB6FB447}"/>
              </a:ext>
            </a:extLst>
          </p:cNvPr>
          <p:cNvSpPr txBox="1"/>
          <p:nvPr/>
        </p:nvSpPr>
        <p:spPr>
          <a:xfrm>
            <a:off x="4149279" y="3886076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F11224C-C407-0EAF-4B15-E4826865EE5F}"/>
              </a:ext>
            </a:extLst>
          </p:cNvPr>
          <p:cNvSpPr txBox="1"/>
          <p:nvPr/>
        </p:nvSpPr>
        <p:spPr>
          <a:xfrm>
            <a:off x="4149279" y="1661126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2F9D88-EF26-B9F2-6C3F-CCA10443AAB2}"/>
              </a:ext>
            </a:extLst>
          </p:cNvPr>
          <p:cNvSpPr txBox="1"/>
          <p:nvPr/>
        </p:nvSpPr>
        <p:spPr>
          <a:xfrm>
            <a:off x="7408040" y="2317459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6D3E3E-57FE-2D1F-A2B2-D48FD42E9A34}"/>
              </a:ext>
            </a:extLst>
          </p:cNvPr>
          <p:cNvSpPr txBox="1"/>
          <p:nvPr/>
        </p:nvSpPr>
        <p:spPr>
          <a:xfrm>
            <a:off x="7408039" y="2983521"/>
            <a:ext cx="254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cuts inputs to production (ex. labor)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956C553-8634-0453-0CFB-E4D4B2904B68}"/>
              </a:ext>
            </a:extLst>
          </p:cNvPr>
          <p:cNvSpPr txBox="1"/>
          <p:nvPr/>
        </p:nvSpPr>
        <p:spPr>
          <a:xfrm>
            <a:off x="7408040" y="3886076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184C50-6856-72B6-2392-677DC5FD193C}"/>
              </a:ext>
            </a:extLst>
          </p:cNvPr>
          <p:cNvSpPr txBox="1"/>
          <p:nvPr/>
        </p:nvSpPr>
        <p:spPr>
          <a:xfrm>
            <a:off x="7408040" y="1661126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73359F4-A6E7-1B96-A0C3-374562737AA5}"/>
              </a:ext>
            </a:extLst>
          </p:cNvPr>
          <p:cNvCxnSpPr>
            <a:cxnSpLocks/>
          </p:cNvCxnSpPr>
          <p:nvPr/>
        </p:nvCxnSpPr>
        <p:spPr>
          <a:xfrm>
            <a:off x="4149279" y="2165279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3B3BC7B-370E-1CA5-6E93-4F5FD81DBC5D}"/>
              </a:ext>
            </a:extLst>
          </p:cNvPr>
          <p:cNvCxnSpPr>
            <a:cxnSpLocks/>
          </p:cNvCxnSpPr>
          <p:nvPr/>
        </p:nvCxnSpPr>
        <p:spPr>
          <a:xfrm>
            <a:off x="7408040" y="2165279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16">
            <a:extLst>
              <a:ext uri="{FF2B5EF4-FFF2-40B4-BE49-F238E27FC236}">
                <a16:creationId xmlns:a16="http://schemas.microsoft.com/office/drawing/2014/main" id="{7DE2832E-4D93-9BEA-1A00-5EDA2AEE1585}"/>
              </a:ext>
            </a:extLst>
          </p:cNvPr>
          <p:cNvSpPr/>
          <p:nvPr/>
        </p:nvSpPr>
        <p:spPr>
          <a:xfrm>
            <a:off x="4024855" y="3769475"/>
            <a:ext cx="6047361" cy="831702"/>
          </a:xfrm>
          <a:prstGeom prst="round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A6E4E66-A7CB-10ED-292B-CC533034DE0D}"/>
              </a:ext>
            </a:extLst>
          </p:cNvPr>
          <p:cNvSpPr txBox="1"/>
          <p:nvPr/>
        </p:nvSpPr>
        <p:spPr>
          <a:xfrm>
            <a:off x="10212830" y="3862160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Correlation: Systematic Risk</a:t>
            </a:r>
          </a:p>
        </p:txBody>
      </p:sp>
      <p:sp>
        <p:nvSpPr>
          <p:cNvPr id="49" name="Rectangle: Rounded Corners 16">
            <a:extLst>
              <a:ext uri="{FF2B5EF4-FFF2-40B4-BE49-F238E27FC236}">
                <a16:creationId xmlns:a16="http://schemas.microsoft.com/office/drawing/2014/main" id="{7A5C3B37-30AF-4F56-A9F8-D526D36F022B}"/>
              </a:ext>
            </a:extLst>
          </p:cNvPr>
          <p:cNvSpPr/>
          <p:nvPr/>
        </p:nvSpPr>
        <p:spPr>
          <a:xfrm>
            <a:off x="4024855" y="2879540"/>
            <a:ext cx="6047361" cy="831702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0811830-4364-EC2C-D63C-2022A0AB434F}"/>
              </a:ext>
            </a:extLst>
          </p:cNvPr>
          <p:cNvSpPr txBox="1"/>
          <p:nvPr/>
        </p:nvSpPr>
        <p:spPr>
          <a:xfrm>
            <a:off x="10212830" y="2973792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Correlation: Systematic Risk?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BAD4AFE-B7F3-47A8-AC83-6811CF9ACED3}"/>
              </a:ext>
            </a:extLst>
          </p:cNvPr>
          <p:cNvSpPr txBox="1"/>
          <p:nvPr/>
        </p:nvSpPr>
        <p:spPr>
          <a:xfrm>
            <a:off x="7437859" y="5098985"/>
            <a:ext cx="157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77CBE69-5F4C-B7DF-2F67-B3ABC1CF4964}"/>
              </a:ext>
            </a:extLst>
          </p:cNvPr>
          <p:cNvSpPr/>
          <p:nvPr/>
        </p:nvSpPr>
        <p:spPr>
          <a:xfrm>
            <a:off x="7394803" y="3010854"/>
            <a:ext cx="281029" cy="281029"/>
          </a:xfrm>
          <a:prstGeom prst="ellipse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4C8A1A1-465B-2631-FAFE-CAFB1A7C1E40}"/>
              </a:ext>
            </a:extLst>
          </p:cNvPr>
          <p:cNvCxnSpPr>
            <a:cxnSpLocks/>
          </p:cNvCxnSpPr>
          <p:nvPr/>
        </p:nvCxnSpPr>
        <p:spPr>
          <a:xfrm>
            <a:off x="7437859" y="3249178"/>
            <a:ext cx="0" cy="217016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09C68D4-1376-6DFE-2756-644AD1235940}"/>
              </a:ext>
            </a:extLst>
          </p:cNvPr>
          <p:cNvSpPr txBox="1"/>
          <p:nvPr/>
        </p:nvSpPr>
        <p:spPr>
          <a:xfrm>
            <a:off x="335668" y="1661126"/>
            <a:ext cx="324441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The risk of the firm is driven by its projects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The firm has an abandonment option for each of the projects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To the extent that a project is subject to macroeconomic changes, so is the value of the abandonment option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If the firm tends to exercise the abandonment option (restructure) when aggregate growth expectations are low, the firm’s projects are likely exposed to macroeconomic (systematic) risk</a:t>
            </a:r>
          </a:p>
        </p:txBody>
      </p:sp>
    </p:spTree>
    <p:extLst>
      <p:ext uri="{BB962C8B-B14F-4D97-AF65-F5344CB8AC3E}">
        <p14:creationId xmlns:p14="http://schemas.microsoft.com/office/powerpoint/2010/main" val="409912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47" grpId="0" animBg="1"/>
      <p:bldP spid="48" grpId="0"/>
      <p:bldP spid="49" grpId="0" animBg="1"/>
      <p:bldP spid="50" grpId="0"/>
      <p:bldP spid="51" grpId="0"/>
      <p:bldP spid="52" grpId="0" animBg="1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6E1AC7-F46A-1F9F-3704-ABBB1FC1CE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6279"/>
          <a:stretch/>
        </p:blipFill>
        <p:spPr>
          <a:xfrm>
            <a:off x="2820102" y="1990008"/>
            <a:ext cx="2231247" cy="3275301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Aggregate component of restructuring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6F2841-0363-4D72-3154-75D935A1B11F}"/>
              </a:ext>
            </a:extLst>
          </p:cNvPr>
          <p:cNvSpPr txBox="1"/>
          <p:nvPr/>
        </p:nvSpPr>
        <p:spPr>
          <a:xfrm>
            <a:off x="4180796" y="5745547"/>
            <a:ext cx="3975162" cy="369332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Restructuring has an aggregate component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D84F1FF-CE51-122E-272C-26040D60308E}"/>
              </a:ext>
            </a:extLst>
          </p:cNvPr>
          <p:cNvSpPr/>
          <p:nvPr/>
        </p:nvSpPr>
        <p:spPr>
          <a:xfrm>
            <a:off x="4046191" y="5694574"/>
            <a:ext cx="4249647" cy="48355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D243C6-831A-DF80-4B29-E263985DE5A3}"/>
              </a:ext>
            </a:extLst>
          </p:cNvPr>
          <p:cNvSpPr txBox="1"/>
          <p:nvPr/>
        </p:nvSpPr>
        <p:spPr>
          <a:xfrm>
            <a:off x="524298" y="4361505"/>
            <a:ext cx="229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Firm-year observations</a:t>
            </a:r>
          </a:p>
          <a:p>
            <a:r>
              <a:rPr lang="en-US" dirty="0"/>
              <a:t>(Tobit regression)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ED7FCEF-2276-4E76-37D6-6472C728FC6E}"/>
              </a:ext>
            </a:extLst>
          </p:cNvPr>
          <p:cNvSpPr/>
          <p:nvPr/>
        </p:nvSpPr>
        <p:spPr>
          <a:xfrm>
            <a:off x="4088740" y="4550245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6CCF8E-FB5C-FCB9-EAF4-4691B1E2E6DF}"/>
              </a:ext>
            </a:extLst>
          </p:cNvPr>
          <p:cNvCxnSpPr>
            <a:cxnSpLocks/>
          </p:cNvCxnSpPr>
          <p:nvPr/>
        </p:nvCxnSpPr>
        <p:spPr>
          <a:xfrm>
            <a:off x="614351" y="4669942"/>
            <a:ext cx="3474389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215CC4C-9FBA-07E7-096D-AD3DDC7D2DE8}"/>
              </a:ext>
            </a:extLst>
          </p:cNvPr>
          <p:cNvSpPr/>
          <p:nvPr/>
        </p:nvSpPr>
        <p:spPr>
          <a:xfrm>
            <a:off x="4088740" y="2430918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F3661D-A6CD-5AB6-1F7C-7C53FBAF2F21}"/>
              </a:ext>
            </a:extLst>
          </p:cNvPr>
          <p:cNvSpPr txBox="1"/>
          <p:nvPr/>
        </p:nvSpPr>
        <p:spPr>
          <a:xfrm>
            <a:off x="2351545" y="1572082"/>
            <a:ext cx="1856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 restructuring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D531C5-00CE-AB48-6BB8-2026414EE391}"/>
              </a:ext>
            </a:extLst>
          </p:cNvPr>
          <p:cNvCxnSpPr>
            <a:cxnSpLocks/>
          </p:cNvCxnSpPr>
          <p:nvPr/>
        </p:nvCxnSpPr>
        <p:spPr>
          <a:xfrm>
            <a:off x="4151085" y="1662135"/>
            <a:ext cx="0" cy="7687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81667243-D9AD-0115-573A-B0393B47407E}"/>
              </a:ext>
            </a:extLst>
          </p:cNvPr>
          <p:cNvSpPr txBox="1"/>
          <p:nvPr/>
        </p:nvSpPr>
        <p:spPr>
          <a:xfrm>
            <a:off x="4585749" y="287701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7E2CDA-DEF4-FD3E-CAD9-DADF75BB9E86}"/>
              </a:ext>
            </a:extLst>
          </p:cNvPr>
          <p:cNvSpPr txBox="1"/>
          <p:nvPr/>
        </p:nvSpPr>
        <p:spPr>
          <a:xfrm>
            <a:off x="5207682" y="2785236"/>
            <a:ext cx="30124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employment growth</a:t>
            </a:r>
          </a:p>
          <a:p>
            <a:pPr algn="ctr"/>
            <a:r>
              <a:rPr lang="en-US" dirty="0"/>
              <a:t>(a major input to production, correlated with aggregate demand shocks)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59C3D7-D8A0-97FD-F54F-ECDF808CE0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315"/>
          <a:stretch/>
        </p:blipFill>
        <p:spPr>
          <a:xfrm>
            <a:off x="8356885" y="1947334"/>
            <a:ext cx="2285471" cy="3349918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DE45749-0965-D61A-05AA-E76859657092}"/>
              </a:ext>
            </a:extLst>
          </p:cNvPr>
          <p:cNvSpPr txBox="1"/>
          <p:nvPr/>
        </p:nvSpPr>
        <p:spPr>
          <a:xfrm>
            <a:off x="5848950" y="4332600"/>
            <a:ext cx="2296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Quarterly observations</a:t>
            </a:r>
          </a:p>
          <a:p>
            <a:r>
              <a:rPr lang="en-US" dirty="0"/>
              <a:t>(OLS regression, Newey-West (4) errors)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9CAF6CB-6916-9B67-1489-55985A5ECEA5}"/>
              </a:ext>
            </a:extLst>
          </p:cNvPr>
          <p:cNvSpPr/>
          <p:nvPr/>
        </p:nvSpPr>
        <p:spPr>
          <a:xfrm>
            <a:off x="9907381" y="4551420"/>
            <a:ext cx="40893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AEE89F-D33E-B954-1313-DDED1B5BC6E1}"/>
              </a:ext>
            </a:extLst>
          </p:cNvPr>
          <p:cNvCxnSpPr>
            <a:cxnSpLocks/>
          </p:cNvCxnSpPr>
          <p:nvPr/>
        </p:nvCxnSpPr>
        <p:spPr>
          <a:xfrm>
            <a:off x="5948847" y="4641037"/>
            <a:ext cx="3958534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E22AC31-7C90-E0E7-0513-49642A27E541}"/>
              </a:ext>
            </a:extLst>
          </p:cNvPr>
          <p:cNvSpPr/>
          <p:nvPr/>
        </p:nvSpPr>
        <p:spPr>
          <a:xfrm>
            <a:off x="9621917" y="2402013"/>
            <a:ext cx="99189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47B133-2887-46D7-47DF-6582269B56AE}"/>
              </a:ext>
            </a:extLst>
          </p:cNvPr>
          <p:cNvCxnSpPr>
            <a:cxnSpLocks/>
          </p:cNvCxnSpPr>
          <p:nvPr/>
        </p:nvCxnSpPr>
        <p:spPr>
          <a:xfrm>
            <a:off x="2921169" y="3105169"/>
            <a:ext cx="621604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FB8C5A0-875B-2482-C729-6916E25C9F45}"/>
              </a:ext>
            </a:extLst>
          </p:cNvPr>
          <p:cNvSpPr txBox="1"/>
          <p:nvPr/>
        </p:nvSpPr>
        <p:spPr>
          <a:xfrm>
            <a:off x="7527173" y="1217181"/>
            <a:ext cx="2324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Aggregate restructuring (cross-sectional mean)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D14F034-1515-F8C7-C90C-827F76BB1C4C}"/>
              </a:ext>
            </a:extLst>
          </p:cNvPr>
          <p:cNvCxnSpPr>
            <a:cxnSpLocks/>
          </p:cNvCxnSpPr>
          <p:nvPr/>
        </p:nvCxnSpPr>
        <p:spPr>
          <a:xfrm>
            <a:off x="9806605" y="1343630"/>
            <a:ext cx="0" cy="10583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B2CE4CC-6882-A54E-F420-FAEC01EC8376}"/>
              </a:ext>
            </a:extLst>
          </p:cNvPr>
          <p:cNvSpPr txBox="1"/>
          <p:nvPr/>
        </p:nvSpPr>
        <p:spPr>
          <a:xfrm>
            <a:off x="10193141" y="2854123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354044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5" grpId="0"/>
      <p:bldP spid="6" grpId="0" animBg="1"/>
      <p:bldP spid="16" grpId="0" animBg="1"/>
      <p:bldP spid="26" grpId="0"/>
      <p:bldP spid="67" grpId="0"/>
      <p:bldP spid="7" grpId="0"/>
      <p:bldP spid="10" grpId="0"/>
      <p:bldP spid="11" grpId="0" animBg="1"/>
      <p:bldP spid="13" grpId="0" animBg="1"/>
      <p:bldP spid="15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7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The restructuring-based measure of systematic risk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728EDF-5AFC-1B28-AA43-FD478A71C0CA}"/>
              </a:ext>
            </a:extLst>
          </p:cNvPr>
          <p:cNvSpPr txBox="1"/>
          <p:nvPr/>
        </p:nvSpPr>
        <p:spPr>
          <a:xfrm>
            <a:off x="1563755" y="1753297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25273B-1249-4600-4B2A-8D00B6818CA7}"/>
                  </a:ext>
                </a:extLst>
              </p:cNvPr>
              <p:cNvSpPr txBox="1"/>
              <p:nvPr/>
            </p:nvSpPr>
            <p:spPr>
              <a:xfrm>
                <a:off x="3305149" y="1753297"/>
                <a:ext cx="6157691" cy="409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𝐶𝐴𝑃𝑀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𝑚𝑘𝑡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25273B-1249-4600-4B2A-8D00B6818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5149" y="1753297"/>
                <a:ext cx="6157691" cy="409023"/>
              </a:xfrm>
              <a:prstGeom prst="rect">
                <a:avLst/>
              </a:prstGeom>
              <a:blipFill>
                <a:blip r:embed="rId2"/>
                <a:stretch>
                  <a:fillRect b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EA69C10-28D5-6890-F269-9436FA3932D0}"/>
              </a:ext>
            </a:extLst>
          </p:cNvPr>
          <p:cNvSpPr txBox="1"/>
          <p:nvPr/>
        </p:nvSpPr>
        <p:spPr>
          <a:xfrm>
            <a:off x="1543583" y="2479446"/>
            <a:ext cx="1841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measure: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8B65A2-4CF2-1B7F-F82C-572C9D97EC97}"/>
                  </a:ext>
                </a:extLst>
              </p:cNvPr>
              <p:cNvSpPr txBox="1"/>
              <p:nvPr/>
            </p:nvSpPr>
            <p:spPr>
              <a:xfrm>
                <a:off x="3720938" y="2598099"/>
                <a:ext cx="4988858" cy="409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𝑟𝑒𝑠𝑡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𝐸𝑀𝑃𝐿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𝐸𝑀𝑃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8B65A2-4CF2-1B7F-F82C-572C9D97E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938" y="2598099"/>
                <a:ext cx="4988858" cy="409023"/>
              </a:xfrm>
              <a:prstGeom prst="rect">
                <a:avLst/>
              </a:prstGeom>
              <a:blipFill>
                <a:blip r:embed="rId3"/>
                <a:stretch>
                  <a:fillRect b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64615E74-3860-6BE4-123F-0B9C09AE7A9F}"/>
              </a:ext>
            </a:extLst>
          </p:cNvPr>
          <p:cNvSpPr txBox="1"/>
          <p:nvPr/>
        </p:nvSpPr>
        <p:spPr>
          <a:xfrm>
            <a:off x="4132141" y="1519478"/>
            <a:ext cx="1101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Firm returns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B6B65D-2FDA-0CE1-E03B-01DBB06B5AE4}"/>
              </a:ext>
            </a:extLst>
          </p:cNvPr>
          <p:cNvSpPr txBox="1"/>
          <p:nvPr/>
        </p:nvSpPr>
        <p:spPr>
          <a:xfrm>
            <a:off x="6895507" y="1519478"/>
            <a:ext cx="1242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Market returns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D7D41B-E61E-7635-95EA-B2394C1FE4CF}"/>
              </a:ext>
            </a:extLst>
          </p:cNvPr>
          <p:cNvSpPr txBox="1"/>
          <p:nvPr/>
        </p:nvSpPr>
        <p:spPr>
          <a:xfrm>
            <a:off x="4580992" y="3301699"/>
            <a:ext cx="1493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Negative firm restructuring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3CB534-5551-5DDD-3B93-D8005137CBA8}"/>
              </a:ext>
            </a:extLst>
          </p:cNvPr>
          <p:cNvSpPr txBox="1"/>
          <p:nvPr/>
        </p:nvSpPr>
        <p:spPr>
          <a:xfrm>
            <a:off x="6962743" y="3304210"/>
            <a:ext cx="1948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Aggregate annual employment growth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A2E09EE-C495-9D8F-CF14-0EBD37CE3DBF}"/>
              </a:ext>
            </a:extLst>
          </p:cNvPr>
          <p:cNvSpPr/>
          <p:nvPr/>
        </p:nvSpPr>
        <p:spPr>
          <a:xfrm>
            <a:off x="4430184" y="2598099"/>
            <a:ext cx="800098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B3B41DC-40A7-FD4B-64B4-5442F5CDE686}"/>
              </a:ext>
            </a:extLst>
          </p:cNvPr>
          <p:cNvCxnSpPr>
            <a:cxnSpLocks/>
          </p:cNvCxnSpPr>
          <p:nvPr/>
        </p:nvCxnSpPr>
        <p:spPr>
          <a:xfrm flipV="1">
            <a:off x="4633794" y="3034173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1759E89A-FC41-EA34-77CF-083B5A2BA64E}"/>
              </a:ext>
            </a:extLst>
          </p:cNvPr>
          <p:cNvSpPr/>
          <p:nvPr/>
        </p:nvSpPr>
        <p:spPr>
          <a:xfrm>
            <a:off x="6776696" y="2598099"/>
            <a:ext cx="736320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379EE1-9AC3-40BF-6B27-1B5DE77AC648}"/>
              </a:ext>
            </a:extLst>
          </p:cNvPr>
          <p:cNvCxnSpPr>
            <a:cxnSpLocks/>
          </p:cNvCxnSpPr>
          <p:nvPr/>
        </p:nvCxnSpPr>
        <p:spPr>
          <a:xfrm flipV="1">
            <a:off x="6980306" y="3034173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16D7C3E-752C-8C5B-11C8-71DA0CC7FDC6}"/>
              </a:ext>
            </a:extLst>
          </p:cNvPr>
          <p:cNvSpPr txBox="1"/>
          <p:nvPr/>
        </p:nvSpPr>
        <p:spPr>
          <a:xfrm>
            <a:off x="1536859" y="3057344"/>
            <a:ext cx="2557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(Higher is more systematic risk)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B624614-B40F-8F7D-68B9-AAB8F2A9EE7F}"/>
              </a:ext>
            </a:extLst>
          </p:cNvPr>
          <p:cNvSpPr txBox="1"/>
          <p:nvPr/>
        </p:nvSpPr>
        <p:spPr>
          <a:xfrm>
            <a:off x="1543583" y="4264301"/>
            <a:ext cx="1841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 income measure: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EAA130-392B-94C5-86D9-365918D7C28D}"/>
                  </a:ext>
                </a:extLst>
              </p:cNvPr>
              <p:cNvSpPr txBox="1"/>
              <p:nvPr/>
            </p:nvSpPr>
            <p:spPr>
              <a:xfrm>
                <a:off x="3720938" y="4382954"/>
                <a:ext cx="4988858" cy="396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𝑜𝑖𝑔𝑟𝑜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𝑂𝐼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𝐸𝑀𝑃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EAA130-392B-94C5-86D9-365918D7C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938" y="4382954"/>
                <a:ext cx="4988858" cy="396391"/>
              </a:xfrm>
              <a:prstGeom prst="rect">
                <a:avLst/>
              </a:prstGeom>
              <a:blipFill>
                <a:blip r:embed="rId4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0BB02EDE-3ADF-1D1C-9603-044579977FD8}"/>
              </a:ext>
            </a:extLst>
          </p:cNvPr>
          <p:cNvSpPr txBox="1"/>
          <p:nvPr/>
        </p:nvSpPr>
        <p:spPr>
          <a:xfrm>
            <a:off x="4735638" y="5180690"/>
            <a:ext cx="14931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Operating income growth scaled by beginning assets 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8B38A01-D0CD-7194-3FBB-AD22C3457B92}"/>
              </a:ext>
            </a:extLst>
          </p:cNvPr>
          <p:cNvSpPr/>
          <p:nvPr/>
        </p:nvSpPr>
        <p:spPr>
          <a:xfrm>
            <a:off x="4469192" y="4382954"/>
            <a:ext cx="968380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B9A32BC-7CD4-9BF9-3345-168B8BDAB2F4}"/>
              </a:ext>
            </a:extLst>
          </p:cNvPr>
          <p:cNvCxnSpPr>
            <a:cxnSpLocks/>
          </p:cNvCxnSpPr>
          <p:nvPr/>
        </p:nvCxnSpPr>
        <p:spPr>
          <a:xfrm flipV="1">
            <a:off x="4774991" y="4819028"/>
            <a:ext cx="0" cy="1006190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52E2FE4A-FFF6-3921-0FF5-080647017EF9}"/>
              </a:ext>
            </a:extLst>
          </p:cNvPr>
          <p:cNvSpPr txBox="1"/>
          <p:nvPr/>
        </p:nvSpPr>
        <p:spPr>
          <a:xfrm>
            <a:off x="1536859" y="4842199"/>
            <a:ext cx="2557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(As a control)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638D1EC-BA2E-D2EA-A05A-558F5D72A3CC}"/>
              </a:ext>
            </a:extLst>
          </p:cNvPr>
          <p:cNvCxnSpPr>
            <a:cxnSpLocks/>
          </p:cNvCxnSpPr>
          <p:nvPr/>
        </p:nvCxnSpPr>
        <p:spPr>
          <a:xfrm>
            <a:off x="2228319" y="2320454"/>
            <a:ext cx="749319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1F8AA72-45B7-31E1-744D-B94CE7D17B03}"/>
              </a:ext>
            </a:extLst>
          </p:cNvPr>
          <p:cNvSpPr txBox="1"/>
          <p:nvPr/>
        </p:nvSpPr>
        <p:spPr>
          <a:xfrm>
            <a:off x="9293414" y="1773142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4DD04F-1148-1754-503C-FC150B42F39A}"/>
              </a:ext>
            </a:extLst>
          </p:cNvPr>
          <p:cNvSpPr txBox="1"/>
          <p:nvPr/>
        </p:nvSpPr>
        <p:spPr>
          <a:xfrm>
            <a:off x="9293414" y="2617944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Tobit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68891A-C09D-A077-DD5F-712F77A4BFB8}"/>
              </a:ext>
            </a:extLst>
          </p:cNvPr>
          <p:cNvSpPr txBox="1"/>
          <p:nvPr/>
        </p:nvSpPr>
        <p:spPr>
          <a:xfrm>
            <a:off x="9293414" y="4396483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2DC0849-999B-FAF8-5DC4-9D166FF824A2}"/>
              </a:ext>
            </a:extLst>
          </p:cNvPr>
          <p:cNvCxnSpPr>
            <a:cxnSpLocks/>
          </p:cNvCxnSpPr>
          <p:nvPr/>
        </p:nvCxnSpPr>
        <p:spPr>
          <a:xfrm>
            <a:off x="2228319" y="4149254"/>
            <a:ext cx="749319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61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21" grpId="0"/>
      <p:bldP spid="24" grpId="0"/>
      <p:bldP spid="25" grpId="0" animBg="1"/>
      <p:bldP spid="29" grpId="0" animBg="1"/>
      <p:bldP spid="32" grpId="0"/>
      <p:bldP spid="33" grpId="0"/>
      <p:bldP spid="34" grpId="0"/>
      <p:bldP spid="35" grpId="0"/>
      <p:bldP spid="37" grpId="0" animBg="1"/>
      <p:bldP spid="41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1F0AEBC-F82B-F4E2-7728-9B8FE320FACE}"/>
              </a:ext>
            </a:extLst>
          </p:cNvPr>
          <p:cNvSpPr txBox="1"/>
          <p:nvPr/>
        </p:nvSpPr>
        <p:spPr>
          <a:xfrm>
            <a:off x="790542" y="3310734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Operating-income based risk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9E144E-2230-79C5-70C5-A968A74B5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120" y="1353289"/>
            <a:ext cx="5690058" cy="2601045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8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Firm-specific systematic risk test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052C21F-A13B-FFF8-20B9-C221DC8EFD41}"/>
              </a:ext>
            </a:extLst>
          </p:cNvPr>
          <p:cNvSpPr txBox="1"/>
          <p:nvPr/>
        </p:nvSpPr>
        <p:spPr>
          <a:xfrm>
            <a:off x="9513682" y="1291326"/>
            <a:ext cx="2307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Returns-based systematic risk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A2B35F9-9014-840E-C362-E84FEE51B5C1}"/>
              </a:ext>
            </a:extLst>
          </p:cNvPr>
          <p:cNvSpPr txBox="1"/>
          <p:nvPr/>
        </p:nvSpPr>
        <p:spPr>
          <a:xfrm>
            <a:off x="790542" y="2139184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12A6AE7-D503-AF1E-1AA3-62D2EFC8CF33}"/>
              </a:ext>
            </a:extLst>
          </p:cNvPr>
          <p:cNvSpPr txBox="1"/>
          <p:nvPr/>
        </p:nvSpPr>
        <p:spPr>
          <a:xfrm>
            <a:off x="790542" y="2727348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Ranked restructuring-based risk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4778C31-4D02-D739-4617-AC1355EAC017}"/>
              </a:ext>
            </a:extLst>
          </p:cNvPr>
          <p:cNvCxnSpPr>
            <a:cxnSpLocks/>
          </p:cNvCxnSpPr>
          <p:nvPr/>
        </p:nvCxnSpPr>
        <p:spPr>
          <a:xfrm>
            <a:off x="898115" y="2441979"/>
            <a:ext cx="37340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E573CCC-3FD5-E529-FFFC-62396C4B9AD8}"/>
              </a:ext>
            </a:extLst>
          </p:cNvPr>
          <p:cNvCxnSpPr>
            <a:cxnSpLocks/>
          </p:cNvCxnSpPr>
          <p:nvPr/>
        </p:nvCxnSpPr>
        <p:spPr>
          <a:xfrm>
            <a:off x="898115" y="3028199"/>
            <a:ext cx="37340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99C4079-E263-BC6B-E18C-4B3EC2CB9E7B}"/>
              </a:ext>
            </a:extLst>
          </p:cNvPr>
          <p:cNvCxnSpPr>
            <a:cxnSpLocks/>
          </p:cNvCxnSpPr>
          <p:nvPr/>
        </p:nvCxnSpPr>
        <p:spPr>
          <a:xfrm>
            <a:off x="898115" y="3602077"/>
            <a:ext cx="37340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A696296F-1B3A-827A-414D-55839E264218}"/>
              </a:ext>
            </a:extLst>
          </p:cNvPr>
          <p:cNvSpPr txBox="1"/>
          <p:nvPr/>
        </p:nvSpPr>
        <p:spPr>
          <a:xfrm>
            <a:off x="1985180" y="5131436"/>
            <a:ext cx="7479180" cy="1200329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  <a:p>
            <a:endParaRPr lang="en-US" dirty="0"/>
          </a:p>
          <a:p>
            <a:r>
              <a:rPr lang="en-US" dirty="0"/>
              <a:t>The relation is not explained alternatively by operating earnings.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3FBF18CF-EBAD-C78B-B7B0-9A113299DDD9}"/>
              </a:ext>
            </a:extLst>
          </p:cNvPr>
          <p:cNvSpPr/>
          <p:nvPr/>
        </p:nvSpPr>
        <p:spPr>
          <a:xfrm>
            <a:off x="1792706" y="5116868"/>
            <a:ext cx="7677669" cy="1232945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2551C1-19FD-036F-9283-F419ABEC426C}"/>
              </a:ext>
            </a:extLst>
          </p:cNvPr>
          <p:cNvCxnSpPr>
            <a:cxnSpLocks/>
          </p:cNvCxnSpPr>
          <p:nvPr/>
        </p:nvCxnSpPr>
        <p:spPr>
          <a:xfrm>
            <a:off x="8686800" y="1888526"/>
            <a:ext cx="2212089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3523AE2-2527-2018-EBC6-71ED3538E23D}"/>
              </a:ext>
            </a:extLst>
          </p:cNvPr>
          <p:cNvSpPr txBox="1"/>
          <p:nvPr/>
        </p:nvSpPr>
        <p:spPr>
          <a:xfrm>
            <a:off x="5913731" y="2168981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1DD1B6-F85B-E32C-3F69-B6D79B05BD5F}"/>
              </a:ext>
            </a:extLst>
          </p:cNvPr>
          <p:cNvSpPr txBox="1"/>
          <p:nvPr/>
        </p:nvSpPr>
        <p:spPr>
          <a:xfrm>
            <a:off x="7972390" y="2168981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5E2420-82BF-5631-24B0-B7CDCDCDC9F5}"/>
              </a:ext>
            </a:extLst>
          </p:cNvPr>
          <p:cNvSpPr txBox="1"/>
          <p:nvPr/>
        </p:nvSpPr>
        <p:spPr>
          <a:xfrm>
            <a:off x="6946093" y="276414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D55262-5291-537A-7833-78E2AA261F00}"/>
              </a:ext>
            </a:extLst>
          </p:cNvPr>
          <p:cNvSpPr txBox="1"/>
          <p:nvPr/>
        </p:nvSpPr>
        <p:spPr>
          <a:xfrm>
            <a:off x="9008194" y="276414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D9AEFA2-DA1F-09BC-56D1-F9A859D42B91}"/>
              </a:ext>
            </a:extLst>
          </p:cNvPr>
          <p:cNvSpPr txBox="1"/>
          <p:nvPr/>
        </p:nvSpPr>
        <p:spPr>
          <a:xfrm>
            <a:off x="790541" y="4000797"/>
            <a:ext cx="2373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Labor leverage controls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E339BC-79A7-47C5-02A9-D43A8F34327B}"/>
              </a:ext>
            </a:extLst>
          </p:cNvPr>
          <p:cNvSpPr txBox="1"/>
          <p:nvPr/>
        </p:nvSpPr>
        <p:spPr>
          <a:xfrm>
            <a:off x="790542" y="4283747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Obs</a:t>
            </a:r>
            <a:r>
              <a:rPr lang="en-US" dirty="0"/>
              <a:t> (firms)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9427593-4190-96D4-0D25-6307F1334110}"/>
              </a:ext>
            </a:extLst>
          </p:cNvPr>
          <p:cNvSpPr txBox="1"/>
          <p:nvPr/>
        </p:nvSpPr>
        <p:spPr>
          <a:xfrm>
            <a:off x="790542" y="4581728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R-squared (OLS)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10B326-F64F-5316-73F9-0872D6375AB1}"/>
              </a:ext>
            </a:extLst>
          </p:cNvPr>
          <p:cNvSpPr txBox="1"/>
          <p:nvPr/>
        </p:nvSpPr>
        <p:spPr>
          <a:xfrm>
            <a:off x="5478273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328DE7A-5615-2062-9773-21B6C554BC02}"/>
              </a:ext>
            </a:extLst>
          </p:cNvPr>
          <p:cNvSpPr txBox="1"/>
          <p:nvPr/>
        </p:nvSpPr>
        <p:spPr>
          <a:xfrm>
            <a:off x="6496102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0F0D93-DB1E-1B05-10E2-11C1B4B29808}"/>
              </a:ext>
            </a:extLst>
          </p:cNvPr>
          <p:cNvSpPr txBox="1"/>
          <p:nvPr/>
        </p:nvSpPr>
        <p:spPr>
          <a:xfrm>
            <a:off x="7516383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A7E11FD-1259-1578-E01B-63FDA049261E}"/>
              </a:ext>
            </a:extLst>
          </p:cNvPr>
          <p:cNvSpPr txBox="1"/>
          <p:nvPr/>
        </p:nvSpPr>
        <p:spPr>
          <a:xfrm>
            <a:off x="8570232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645D9E-9EE5-C87B-941D-8AB5E454EFDA}"/>
              </a:ext>
            </a:extLst>
          </p:cNvPr>
          <p:cNvSpPr txBox="1"/>
          <p:nvPr/>
        </p:nvSpPr>
        <p:spPr>
          <a:xfrm>
            <a:off x="5293895" y="4283747"/>
            <a:ext cx="694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2,688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D3406A6-C718-C99C-726B-1F953685E06F}"/>
              </a:ext>
            </a:extLst>
          </p:cNvPr>
          <p:cNvSpPr txBox="1"/>
          <p:nvPr/>
        </p:nvSpPr>
        <p:spPr>
          <a:xfrm>
            <a:off x="6311726" y="4283747"/>
            <a:ext cx="69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2,688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EDC9E09-AF8C-EE63-B889-929FA4B16FC4}"/>
              </a:ext>
            </a:extLst>
          </p:cNvPr>
          <p:cNvSpPr txBox="1"/>
          <p:nvPr/>
        </p:nvSpPr>
        <p:spPr>
          <a:xfrm>
            <a:off x="7336256" y="4283747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2,495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8F8CBE8-5A33-4C61-A385-D6129D6BE1AF}"/>
              </a:ext>
            </a:extLst>
          </p:cNvPr>
          <p:cNvSpPr txBox="1"/>
          <p:nvPr/>
        </p:nvSpPr>
        <p:spPr>
          <a:xfrm>
            <a:off x="8384088" y="4283747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2,495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A8D1873-5B94-5F39-2262-34F8AFA8271B}"/>
              </a:ext>
            </a:extLst>
          </p:cNvPr>
          <p:cNvSpPr txBox="1"/>
          <p:nvPr/>
        </p:nvSpPr>
        <p:spPr>
          <a:xfrm>
            <a:off x="5293895" y="4585360"/>
            <a:ext cx="694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0.004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71DB6FA-4C9A-A322-1F06-28B68B138BC9}"/>
              </a:ext>
            </a:extLst>
          </p:cNvPr>
          <p:cNvSpPr txBox="1"/>
          <p:nvPr/>
        </p:nvSpPr>
        <p:spPr>
          <a:xfrm>
            <a:off x="6311726" y="4585360"/>
            <a:ext cx="69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0.014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1FD8906-9D10-40B2-31C0-220A8BF10694}"/>
              </a:ext>
            </a:extLst>
          </p:cNvPr>
          <p:cNvSpPr txBox="1"/>
          <p:nvPr/>
        </p:nvSpPr>
        <p:spPr>
          <a:xfrm>
            <a:off x="7336256" y="4585360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0.050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2141EED-A6B3-38E8-22CB-1A6F84EF079B}"/>
              </a:ext>
            </a:extLst>
          </p:cNvPr>
          <p:cNvSpPr txBox="1"/>
          <p:nvPr/>
        </p:nvSpPr>
        <p:spPr>
          <a:xfrm>
            <a:off x="8384088" y="4585360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0.057</a:t>
            </a:r>
          </a:p>
        </p:txBody>
      </p:sp>
    </p:spTree>
    <p:extLst>
      <p:ext uri="{BB962C8B-B14F-4D97-AF65-F5344CB8AC3E}">
        <p14:creationId xmlns:p14="http://schemas.microsoft.com/office/powerpoint/2010/main" val="342233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17" grpId="0"/>
      <p:bldP spid="22" grpId="0"/>
      <p:bldP spid="23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64F1DEEB-48BA-3D66-0C60-1F11451815B3}"/>
              </a:ext>
            </a:extLst>
          </p:cNvPr>
          <p:cNvSpPr txBox="1"/>
          <p:nvPr/>
        </p:nvSpPr>
        <p:spPr>
          <a:xfrm>
            <a:off x="9526472" y="2740851"/>
            <a:ext cx="233122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dirty="0"/>
              <a:t>Monotonically increasing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dirty="0"/>
              <a:t>Highest three portfolios are significantly higher than the lowest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49350F-4394-76B3-D64B-37FDE2D6B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613" y="1576149"/>
            <a:ext cx="6408773" cy="3814548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Portfolio systematic risk test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99FAA0-68F9-BA8A-3981-473270E49521}"/>
              </a:ext>
            </a:extLst>
          </p:cNvPr>
          <p:cNvSpPr txBox="1"/>
          <p:nvPr/>
        </p:nvSpPr>
        <p:spPr>
          <a:xfrm>
            <a:off x="530098" y="1531740"/>
            <a:ext cx="2309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 portfolio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A5AA67-78BA-4A13-F3EC-5F3D21B03E32}"/>
              </a:ext>
            </a:extLst>
          </p:cNvPr>
          <p:cNvCxnSpPr>
            <a:cxnSpLocks/>
          </p:cNvCxnSpPr>
          <p:nvPr/>
        </p:nvCxnSpPr>
        <p:spPr>
          <a:xfrm>
            <a:off x="619782" y="2095860"/>
            <a:ext cx="3248371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3BF4700-9F58-56C1-5957-9FBD2AE6FD43}"/>
              </a:ext>
            </a:extLst>
          </p:cNvPr>
          <p:cNvSpPr txBox="1"/>
          <p:nvPr/>
        </p:nvSpPr>
        <p:spPr>
          <a:xfrm>
            <a:off x="512050" y="2354853"/>
            <a:ext cx="2309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Systematic exposure to the market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6E299D-55E2-5D3C-663D-2D469129929A}"/>
              </a:ext>
            </a:extLst>
          </p:cNvPr>
          <p:cNvCxnSpPr>
            <a:cxnSpLocks/>
          </p:cNvCxnSpPr>
          <p:nvPr/>
        </p:nvCxnSpPr>
        <p:spPr>
          <a:xfrm>
            <a:off x="601734" y="2931005"/>
            <a:ext cx="2779140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D26137F-E0C8-49C1-8EEC-3CDF5DC3969A}"/>
              </a:ext>
            </a:extLst>
          </p:cNvPr>
          <p:cNvSpPr txBox="1"/>
          <p:nvPr/>
        </p:nvSpPr>
        <p:spPr>
          <a:xfrm>
            <a:off x="512050" y="3322347"/>
            <a:ext cx="1912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Fama</a:t>
            </a:r>
            <a:r>
              <a:rPr lang="en-US" dirty="0"/>
              <a:t>-French-Carhart factor betas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23929777-1AA0-6A4F-5EF7-25A793488AFA}"/>
              </a:ext>
            </a:extLst>
          </p:cNvPr>
          <p:cNvSpPr/>
          <p:nvPr/>
        </p:nvSpPr>
        <p:spPr>
          <a:xfrm>
            <a:off x="2965936" y="3135373"/>
            <a:ext cx="673907" cy="1537745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3307C26-0106-5127-7FDE-D47464BACAE7}"/>
              </a:ext>
            </a:extLst>
          </p:cNvPr>
          <p:cNvCxnSpPr>
            <a:cxnSpLocks/>
          </p:cNvCxnSpPr>
          <p:nvPr/>
        </p:nvCxnSpPr>
        <p:spPr>
          <a:xfrm>
            <a:off x="601734" y="4181165"/>
            <a:ext cx="2364202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7370B2B-FA5B-DFAC-E86E-68287ECC4186}"/>
              </a:ext>
            </a:extLst>
          </p:cNvPr>
          <p:cNvSpPr txBox="1"/>
          <p:nvPr/>
        </p:nvSpPr>
        <p:spPr>
          <a:xfrm>
            <a:off x="8119498" y="260235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E8084F96-A652-6B22-900C-A30F553E66E9}"/>
              </a:ext>
            </a:extLst>
          </p:cNvPr>
          <p:cNvSpPr/>
          <p:nvPr/>
        </p:nvSpPr>
        <p:spPr>
          <a:xfrm>
            <a:off x="4252291" y="2661128"/>
            <a:ext cx="5038610" cy="280146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F32141D-014A-9554-C722-320230201EFF}"/>
              </a:ext>
            </a:extLst>
          </p:cNvPr>
          <p:cNvCxnSpPr>
            <a:cxnSpLocks/>
          </p:cNvCxnSpPr>
          <p:nvPr/>
        </p:nvCxnSpPr>
        <p:spPr>
          <a:xfrm>
            <a:off x="9290901" y="2802892"/>
            <a:ext cx="1826278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FB29883-480D-C725-AE64-A6E475FCCE2A}"/>
              </a:ext>
            </a:extLst>
          </p:cNvPr>
          <p:cNvSpPr txBox="1"/>
          <p:nvPr/>
        </p:nvSpPr>
        <p:spPr>
          <a:xfrm>
            <a:off x="7138924" y="260235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399E85-166A-8F1C-CBB3-C3CD77E84D90}"/>
              </a:ext>
            </a:extLst>
          </p:cNvPr>
          <p:cNvSpPr txBox="1"/>
          <p:nvPr/>
        </p:nvSpPr>
        <p:spPr>
          <a:xfrm>
            <a:off x="9100072" y="260235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D569F2-99CC-EF9B-CE57-DCC8E29B81D6}"/>
              </a:ext>
            </a:extLst>
          </p:cNvPr>
          <p:cNvSpPr txBox="1"/>
          <p:nvPr/>
        </p:nvSpPr>
        <p:spPr>
          <a:xfrm>
            <a:off x="2207765" y="5678875"/>
            <a:ext cx="7479180" cy="646331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</p:txBody>
      </p:sp>
      <p:sp>
        <p:nvSpPr>
          <p:cNvPr id="22" name="Rounded Rectangle 81">
            <a:extLst>
              <a:ext uri="{FF2B5EF4-FFF2-40B4-BE49-F238E27FC236}">
                <a16:creationId xmlns:a16="http://schemas.microsoft.com/office/drawing/2014/main" id="{CCD4961C-EAA2-CA4A-D5A4-EBC5C06C60C6}"/>
              </a:ext>
            </a:extLst>
          </p:cNvPr>
          <p:cNvSpPr/>
          <p:nvPr/>
        </p:nvSpPr>
        <p:spPr>
          <a:xfrm>
            <a:off x="2015291" y="5676340"/>
            <a:ext cx="7677669" cy="66089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7BA42F-DF6B-42BE-AE45-31962A5EC540}"/>
              </a:ext>
            </a:extLst>
          </p:cNvPr>
          <p:cNvSpPr txBox="1"/>
          <p:nvPr/>
        </p:nvSpPr>
        <p:spPr>
          <a:xfrm>
            <a:off x="530098" y="4496358"/>
            <a:ext cx="1791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OLS (similar results using </a:t>
            </a:r>
            <a:r>
              <a:rPr lang="en-US" dirty="0" err="1"/>
              <a:t>Fama</a:t>
            </a:r>
            <a:r>
              <a:rPr lang="en-US" dirty="0"/>
              <a:t>-MacBeth)</a:t>
            </a:r>
          </a:p>
        </p:txBody>
      </p:sp>
    </p:spTree>
    <p:extLst>
      <p:ext uri="{BB962C8B-B14F-4D97-AF65-F5344CB8AC3E}">
        <p14:creationId xmlns:p14="http://schemas.microsoft.com/office/powerpoint/2010/main" val="233006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" grpId="0"/>
      <p:bldP spid="15" grpId="0"/>
      <p:bldP spid="27" grpId="0"/>
      <p:bldP spid="28" grpId="0" animBg="1"/>
      <p:bldP spid="36" grpId="0"/>
      <p:bldP spid="40" grpId="0" animBg="1"/>
      <p:bldP spid="18" grpId="0"/>
      <p:bldP spid="19" grpId="0"/>
      <p:bldP spid="21" grpId="0" animBg="1"/>
      <p:bldP spid="22" grpId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262719-EF79-2DFA-D150-6EC6CC201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291" y="1811475"/>
            <a:ext cx="7570594" cy="21973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Double-sort portfolio systematic risk test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99FAA0-68F9-BA8A-3981-473270E49521}"/>
              </a:ext>
            </a:extLst>
          </p:cNvPr>
          <p:cNvSpPr txBox="1"/>
          <p:nvPr/>
        </p:nvSpPr>
        <p:spPr>
          <a:xfrm>
            <a:off x="530097" y="1267680"/>
            <a:ext cx="1791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 portfolio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A5AA67-78BA-4A13-F3EC-5F3D21B03E32}"/>
              </a:ext>
            </a:extLst>
          </p:cNvPr>
          <p:cNvCxnSpPr>
            <a:cxnSpLocks/>
          </p:cNvCxnSpPr>
          <p:nvPr/>
        </p:nvCxnSpPr>
        <p:spPr>
          <a:xfrm>
            <a:off x="619782" y="2095860"/>
            <a:ext cx="3248371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3BF4700-9F58-56C1-5957-9FBD2AE6FD43}"/>
              </a:ext>
            </a:extLst>
          </p:cNvPr>
          <p:cNvSpPr txBox="1"/>
          <p:nvPr/>
        </p:nvSpPr>
        <p:spPr>
          <a:xfrm>
            <a:off x="512051" y="2354853"/>
            <a:ext cx="1599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 earnings-based alternative portfolio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6E299D-55E2-5D3C-663D-2D469129929A}"/>
              </a:ext>
            </a:extLst>
          </p:cNvPr>
          <p:cNvCxnSpPr>
            <a:cxnSpLocks/>
          </p:cNvCxnSpPr>
          <p:nvPr/>
        </p:nvCxnSpPr>
        <p:spPr>
          <a:xfrm>
            <a:off x="619782" y="2413647"/>
            <a:ext cx="3206455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0399E85-166A-8F1C-CBB3-C3CD77E84D90}"/>
              </a:ext>
            </a:extLst>
          </p:cNvPr>
          <p:cNvSpPr txBox="1"/>
          <p:nvPr/>
        </p:nvSpPr>
        <p:spPr>
          <a:xfrm>
            <a:off x="9376798" y="2377551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D569F2-99CC-EF9B-CE57-DCC8E29B81D6}"/>
              </a:ext>
            </a:extLst>
          </p:cNvPr>
          <p:cNvSpPr txBox="1"/>
          <p:nvPr/>
        </p:nvSpPr>
        <p:spPr>
          <a:xfrm>
            <a:off x="2116817" y="4567553"/>
            <a:ext cx="7479180" cy="1200329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  <a:p>
            <a:endParaRPr lang="en-US" dirty="0"/>
          </a:p>
          <a:p>
            <a:r>
              <a:rPr lang="en-US" dirty="0"/>
              <a:t>The increase is not explained by information in operating earnings</a:t>
            </a:r>
          </a:p>
        </p:txBody>
      </p:sp>
      <p:sp>
        <p:nvSpPr>
          <p:cNvPr id="22" name="Rounded Rectangle 81">
            <a:extLst>
              <a:ext uri="{FF2B5EF4-FFF2-40B4-BE49-F238E27FC236}">
                <a16:creationId xmlns:a16="http://schemas.microsoft.com/office/drawing/2014/main" id="{CCD4961C-EAA2-CA4A-D5A4-EBC5C06C60C6}"/>
              </a:ext>
            </a:extLst>
          </p:cNvPr>
          <p:cNvSpPr/>
          <p:nvPr/>
        </p:nvSpPr>
        <p:spPr>
          <a:xfrm>
            <a:off x="1924343" y="4565017"/>
            <a:ext cx="7677669" cy="1200329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329343-3D2C-33B8-89A3-8D08735AFE6F}"/>
              </a:ext>
            </a:extLst>
          </p:cNvPr>
          <p:cNvSpPr txBox="1"/>
          <p:nvPr/>
        </p:nvSpPr>
        <p:spPr>
          <a:xfrm>
            <a:off x="8263805" y="2377551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562F6F-B2BA-E658-692F-E20B0D951791}"/>
              </a:ext>
            </a:extLst>
          </p:cNvPr>
          <p:cNvSpPr txBox="1"/>
          <p:nvPr/>
        </p:nvSpPr>
        <p:spPr>
          <a:xfrm>
            <a:off x="7154390" y="2377551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F7468E-4C94-995F-CDDC-D4891EFF5EC8}"/>
              </a:ext>
            </a:extLst>
          </p:cNvPr>
          <p:cNvSpPr txBox="1"/>
          <p:nvPr/>
        </p:nvSpPr>
        <p:spPr>
          <a:xfrm>
            <a:off x="9376798" y="268722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9CE93B-F359-8AEF-16FD-2ED2BA345127}"/>
              </a:ext>
            </a:extLst>
          </p:cNvPr>
          <p:cNvSpPr txBox="1"/>
          <p:nvPr/>
        </p:nvSpPr>
        <p:spPr>
          <a:xfrm>
            <a:off x="9376798" y="2983748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39EA27-4EC7-3F40-0B14-546594D3CB78}"/>
              </a:ext>
            </a:extLst>
          </p:cNvPr>
          <p:cNvSpPr txBox="1"/>
          <p:nvPr/>
        </p:nvSpPr>
        <p:spPr>
          <a:xfrm>
            <a:off x="8263877" y="2983748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06423E-7C50-6A0B-6339-039783A1210B}"/>
              </a:ext>
            </a:extLst>
          </p:cNvPr>
          <p:cNvSpPr txBox="1"/>
          <p:nvPr/>
        </p:nvSpPr>
        <p:spPr>
          <a:xfrm>
            <a:off x="9375529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69AEB3-CCD9-CCAD-ACE8-4AA1C9D6A91B}"/>
              </a:ext>
            </a:extLst>
          </p:cNvPr>
          <p:cNvSpPr txBox="1"/>
          <p:nvPr/>
        </p:nvSpPr>
        <p:spPr>
          <a:xfrm>
            <a:off x="8262608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CDEFAD-B841-7566-14F0-1FA4311479BF}"/>
              </a:ext>
            </a:extLst>
          </p:cNvPr>
          <p:cNvSpPr txBox="1"/>
          <p:nvPr/>
        </p:nvSpPr>
        <p:spPr>
          <a:xfrm>
            <a:off x="7154390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45A066-FB44-254B-AE43-BF838120BBE0}"/>
              </a:ext>
            </a:extLst>
          </p:cNvPr>
          <p:cNvSpPr txBox="1"/>
          <p:nvPr/>
        </p:nvSpPr>
        <p:spPr>
          <a:xfrm>
            <a:off x="6043057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B3934B-AFBD-673B-514F-6C7838CC2A63}"/>
              </a:ext>
            </a:extLst>
          </p:cNvPr>
          <p:cNvSpPr txBox="1"/>
          <p:nvPr/>
        </p:nvSpPr>
        <p:spPr>
          <a:xfrm>
            <a:off x="9375529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500E4D-0B3E-5564-6828-F2982A3C0BF5}"/>
              </a:ext>
            </a:extLst>
          </p:cNvPr>
          <p:cNvSpPr txBox="1"/>
          <p:nvPr/>
        </p:nvSpPr>
        <p:spPr>
          <a:xfrm>
            <a:off x="8262608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F1D9758-7271-4D37-75A6-13E3A571F8C1}"/>
              </a:ext>
            </a:extLst>
          </p:cNvPr>
          <p:cNvSpPr txBox="1"/>
          <p:nvPr/>
        </p:nvSpPr>
        <p:spPr>
          <a:xfrm>
            <a:off x="7154390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5CE9AC7-1BED-525E-728C-9AA6922D1372}"/>
              </a:ext>
            </a:extLst>
          </p:cNvPr>
          <p:cNvSpPr txBox="1"/>
          <p:nvPr/>
        </p:nvSpPr>
        <p:spPr>
          <a:xfrm>
            <a:off x="6043057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25CB91-4C19-916B-8DB2-D78929797DBF}"/>
              </a:ext>
            </a:extLst>
          </p:cNvPr>
          <p:cNvSpPr txBox="1"/>
          <p:nvPr/>
        </p:nvSpPr>
        <p:spPr>
          <a:xfrm>
            <a:off x="10176709" y="2354853"/>
            <a:ext cx="19256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Risk is increasing in restructuring-based measure at all levels of OI-based measure</a:t>
            </a:r>
          </a:p>
        </p:txBody>
      </p:sp>
      <p:sp>
        <p:nvSpPr>
          <p:cNvPr id="33" name="Rounded Rectangle 27">
            <a:extLst>
              <a:ext uri="{FF2B5EF4-FFF2-40B4-BE49-F238E27FC236}">
                <a16:creationId xmlns:a16="http://schemas.microsoft.com/office/drawing/2014/main" id="{C8363881-BB44-1C18-1810-469C3B1105F8}"/>
              </a:ext>
            </a:extLst>
          </p:cNvPr>
          <p:cNvSpPr/>
          <p:nvPr/>
        </p:nvSpPr>
        <p:spPr>
          <a:xfrm>
            <a:off x="8573216" y="2354853"/>
            <a:ext cx="1028796" cy="1617795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90B2B62-5A49-009D-4EEA-0E69DA0A7481}"/>
              </a:ext>
            </a:extLst>
          </p:cNvPr>
          <p:cNvCxnSpPr>
            <a:cxnSpLocks/>
          </p:cNvCxnSpPr>
          <p:nvPr/>
        </p:nvCxnSpPr>
        <p:spPr>
          <a:xfrm>
            <a:off x="9612347" y="3763189"/>
            <a:ext cx="2161308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71565E-BBAB-0343-81EA-463BEF8DF530}"/>
                  </a:ext>
                </a:extLst>
              </p:cNvPr>
              <p:cNvSpPr txBox="1"/>
              <p:nvPr/>
            </p:nvSpPr>
            <p:spPr>
              <a:xfrm>
                <a:off x="5856407" y="1412293"/>
                <a:ext cx="1925641" cy="396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𝐹𝐹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71565E-BBAB-0343-81EA-463BEF8DF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6407" y="1412293"/>
                <a:ext cx="1925641" cy="396391"/>
              </a:xfrm>
              <a:prstGeom prst="rect">
                <a:avLst/>
              </a:prstGeom>
              <a:blipFill>
                <a:blip r:embed="rId3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602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9" grpId="0"/>
      <p:bldP spid="21" grpId="0" animBg="1"/>
      <p:bldP spid="22" grpId="0" animBg="1"/>
      <p:bldP spid="7" grpId="0"/>
      <p:bldP spid="8" grpId="0"/>
      <p:bldP spid="11" grpId="0"/>
      <p:bldP spid="12" grpId="0"/>
      <p:bldP spid="13" grpId="0"/>
      <p:bldP spid="14" grpId="0"/>
      <p:bldP spid="16" grpId="0"/>
      <p:bldP spid="20" grpId="0"/>
      <p:bldP spid="24" grpId="0"/>
      <p:bldP spid="25" grpId="0"/>
      <p:bldP spid="26" grpId="0"/>
      <p:bldP spid="29" grpId="0"/>
      <p:bldP spid="30" grpId="0"/>
      <p:bldP spid="32" grpId="0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F0D96B-7A1F-BA84-8305-4978B62D2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001" y="1278239"/>
            <a:ext cx="7324205" cy="40947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11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Out-of-sample portfolio systematic risk 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BBBCC4-52BB-E94A-A2DE-3D434889F042}"/>
                  </a:ext>
                </a:extLst>
              </p:cNvPr>
              <p:cNvSpPr txBox="1"/>
              <p:nvPr/>
            </p:nvSpPr>
            <p:spPr>
              <a:xfrm>
                <a:off x="346160" y="1780499"/>
                <a:ext cx="1940951" cy="2046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Restructuring-based risk portfolio, based on estimates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prior to estimation of FF factor loadings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BBBCC4-52BB-E94A-A2DE-3D434889F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160" y="1780499"/>
                <a:ext cx="1940951" cy="2046458"/>
              </a:xfrm>
              <a:prstGeom prst="rect">
                <a:avLst/>
              </a:prstGeom>
              <a:blipFill>
                <a:blip r:embed="rId3"/>
                <a:stretch>
                  <a:fillRect l="-2830" t="-1488" r="-1572" b="-3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01E5973-C6E9-57F4-D402-06D9244C16DC}"/>
              </a:ext>
            </a:extLst>
          </p:cNvPr>
          <p:cNvCxnSpPr>
            <a:cxnSpLocks/>
          </p:cNvCxnSpPr>
          <p:nvPr/>
        </p:nvCxnSpPr>
        <p:spPr>
          <a:xfrm>
            <a:off x="430369" y="1833755"/>
            <a:ext cx="3094884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6CF6364-3E1B-4FD9-6194-D9895FD9DAB5}"/>
              </a:ext>
            </a:extLst>
          </p:cNvPr>
          <p:cNvSpPr txBox="1"/>
          <p:nvPr/>
        </p:nvSpPr>
        <p:spPr>
          <a:xfrm>
            <a:off x="9522340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684A919A-ECF9-CEA8-B5F4-543F6DF5F369}"/>
              </a:ext>
            </a:extLst>
          </p:cNvPr>
          <p:cNvSpPr/>
          <p:nvPr/>
        </p:nvSpPr>
        <p:spPr>
          <a:xfrm>
            <a:off x="3916812" y="2495694"/>
            <a:ext cx="5949082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3C9F3F3-23C7-1EA8-A0CA-D8873CBCDDCC}"/>
              </a:ext>
            </a:extLst>
          </p:cNvPr>
          <p:cNvCxnSpPr>
            <a:cxnSpLocks/>
          </p:cNvCxnSpPr>
          <p:nvPr/>
        </p:nvCxnSpPr>
        <p:spPr>
          <a:xfrm>
            <a:off x="9867896" y="2615391"/>
            <a:ext cx="1911020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4CEC169D-8D96-7B20-AF2D-57B856FE15FB}"/>
              </a:ext>
            </a:extLst>
          </p:cNvPr>
          <p:cNvSpPr txBox="1"/>
          <p:nvPr/>
        </p:nvSpPr>
        <p:spPr>
          <a:xfrm>
            <a:off x="10013687" y="2574296"/>
            <a:ext cx="213543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Increasing, monotonically through portfolio 4.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Highest 4 portfolios are significantly higher than the lowest portfolio.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C1C728-FA9A-B472-809B-E677F1CE9E67}"/>
              </a:ext>
            </a:extLst>
          </p:cNvPr>
          <p:cNvSpPr txBox="1"/>
          <p:nvPr/>
        </p:nvSpPr>
        <p:spPr>
          <a:xfrm>
            <a:off x="8312377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498F1D-0F66-D718-4FE7-FC7385D1E0DA}"/>
              </a:ext>
            </a:extLst>
          </p:cNvPr>
          <p:cNvSpPr txBox="1"/>
          <p:nvPr/>
        </p:nvSpPr>
        <p:spPr>
          <a:xfrm>
            <a:off x="7094436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2B0CBA-A589-5B21-192A-6D6E2BFEEE13}"/>
              </a:ext>
            </a:extLst>
          </p:cNvPr>
          <p:cNvSpPr txBox="1"/>
          <p:nvPr/>
        </p:nvSpPr>
        <p:spPr>
          <a:xfrm>
            <a:off x="5884473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F8502-E209-59BD-F770-1B592C960150}"/>
              </a:ext>
            </a:extLst>
          </p:cNvPr>
          <p:cNvSpPr txBox="1"/>
          <p:nvPr/>
        </p:nvSpPr>
        <p:spPr>
          <a:xfrm>
            <a:off x="2405577" y="5504090"/>
            <a:ext cx="7479180" cy="1200329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  <a:p>
            <a:endParaRPr lang="en-US" dirty="0"/>
          </a:p>
          <a:p>
            <a:r>
              <a:rPr lang="en-US" dirty="0"/>
              <a:t>The increase is not explained by overlapping beta calculations.</a:t>
            </a:r>
          </a:p>
        </p:txBody>
      </p:sp>
      <p:sp>
        <p:nvSpPr>
          <p:cNvPr id="13" name="Rounded Rectangle 81">
            <a:extLst>
              <a:ext uri="{FF2B5EF4-FFF2-40B4-BE49-F238E27FC236}">
                <a16:creationId xmlns:a16="http://schemas.microsoft.com/office/drawing/2014/main" id="{E943EDEC-5D21-F622-5424-A8C4D5ED057D}"/>
              </a:ext>
            </a:extLst>
          </p:cNvPr>
          <p:cNvSpPr/>
          <p:nvPr/>
        </p:nvSpPr>
        <p:spPr>
          <a:xfrm>
            <a:off x="2213103" y="5501554"/>
            <a:ext cx="7677669" cy="1200329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4049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5" grpId="0"/>
      <p:bldP spid="56" grpId="0" animBg="1"/>
      <p:bldP spid="63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12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1534710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Does risky firm restructuring predict aggregate demand shocks?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0AE28B-8E30-4227-395E-5FA81A6EE043}"/>
              </a:ext>
            </a:extLst>
          </p:cNvPr>
          <p:cNvSpPr txBox="1"/>
          <p:nvPr/>
        </p:nvSpPr>
        <p:spPr>
          <a:xfrm>
            <a:off x="2522410" y="230935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DB8CE9-ABA0-DCDA-7000-27DB46BA94F3}"/>
              </a:ext>
            </a:extLst>
          </p:cNvPr>
          <p:cNvSpPr txBox="1"/>
          <p:nvPr/>
        </p:nvSpPr>
        <p:spPr>
          <a:xfrm>
            <a:off x="2522409" y="2975420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E308A0-FA67-B3E5-F5ED-0FF276180E36}"/>
              </a:ext>
            </a:extLst>
          </p:cNvPr>
          <p:cNvSpPr txBox="1"/>
          <p:nvPr/>
        </p:nvSpPr>
        <p:spPr>
          <a:xfrm>
            <a:off x="2522410" y="3877975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2911DB-54DB-10EC-DA51-78B2717E56B0}"/>
              </a:ext>
            </a:extLst>
          </p:cNvPr>
          <p:cNvSpPr txBox="1"/>
          <p:nvPr/>
        </p:nvSpPr>
        <p:spPr>
          <a:xfrm>
            <a:off x="2522410" y="165302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07D20B-0DC5-2B5D-2415-AA7C3D4F71D2}"/>
              </a:ext>
            </a:extLst>
          </p:cNvPr>
          <p:cNvSpPr txBox="1"/>
          <p:nvPr/>
        </p:nvSpPr>
        <p:spPr>
          <a:xfrm>
            <a:off x="5781171" y="230935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95B8-8A87-4EA2-1C7A-8BCBDEA63D54}"/>
              </a:ext>
            </a:extLst>
          </p:cNvPr>
          <p:cNvSpPr txBox="1"/>
          <p:nvPr/>
        </p:nvSpPr>
        <p:spPr>
          <a:xfrm>
            <a:off x="5781170" y="2975420"/>
            <a:ext cx="259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labor demand response (restructuring)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9C4A8C-9459-5F5F-B9FD-2E85217AD0E9}"/>
              </a:ext>
            </a:extLst>
          </p:cNvPr>
          <p:cNvSpPr txBox="1"/>
          <p:nvPr/>
        </p:nvSpPr>
        <p:spPr>
          <a:xfrm>
            <a:off x="5781171" y="3877975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E808CC-DB36-6FCF-C93D-865D7BB47025}"/>
              </a:ext>
            </a:extLst>
          </p:cNvPr>
          <p:cNvSpPr txBox="1"/>
          <p:nvPr/>
        </p:nvSpPr>
        <p:spPr>
          <a:xfrm>
            <a:off x="5781171" y="165302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66FE9F-21CD-4058-15D2-6CE822B3C654}"/>
              </a:ext>
            </a:extLst>
          </p:cNvPr>
          <p:cNvCxnSpPr>
            <a:cxnSpLocks/>
          </p:cNvCxnSpPr>
          <p:nvPr/>
        </p:nvCxnSpPr>
        <p:spPr>
          <a:xfrm>
            <a:off x="2522410" y="215717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B5EC50-0392-05F8-22C3-F499E028A1A6}"/>
              </a:ext>
            </a:extLst>
          </p:cNvPr>
          <p:cNvCxnSpPr>
            <a:cxnSpLocks/>
          </p:cNvCxnSpPr>
          <p:nvPr/>
        </p:nvCxnSpPr>
        <p:spPr>
          <a:xfrm>
            <a:off x="5781171" y="215717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4DE6D17-2FA4-BC7C-1F80-66D18F29412D}"/>
              </a:ext>
            </a:extLst>
          </p:cNvPr>
          <p:cNvSpPr txBox="1"/>
          <p:nvPr/>
        </p:nvSpPr>
        <p:spPr>
          <a:xfrm>
            <a:off x="679449" y="2965691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Correlation: Systematic Risk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89E292-EBAA-78FD-CF7F-555B12B1E91E}"/>
              </a:ext>
            </a:extLst>
          </p:cNvPr>
          <p:cNvSpPr txBox="1"/>
          <p:nvPr/>
        </p:nvSpPr>
        <p:spPr>
          <a:xfrm>
            <a:off x="8734644" y="2883087"/>
            <a:ext cx="29771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 firms that demonstrate labor divestment patterns consistent with the aggregate market actually realize macroeconomic demand shocks after restructuring?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4199D18-9FFE-BCAF-21F5-DFC20E9976A3}"/>
              </a:ext>
            </a:extLst>
          </p:cNvPr>
          <p:cNvSpPr/>
          <p:nvPr/>
        </p:nvSpPr>
        <p:spPr>
          <a:xfrm>
            <a:off x="2459977" y="2975420"/>
            <a:ext cx="5919216" cy="63655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9EFDB6D-6892-8A12-F05C-5BA2A28384DF}"/>
              </a:ext>
            </a:extLst>
          </p:cNvPr>
          <p:cNvSpPr/>
          <p:nvPr/>
        </p:nvSpPr>
        <p:spPr>
          <a:xfrm>
            <a:off x="2459977" y="3882864"/>
            <a:ext cx="2764686" cy="63655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C759B22-3F71-CC15-03DB-80790BE0D35C}"/>
              </a:ext>
            </a:extLst>
          </p:cNvPr>
          <p:cNvSpPr/>
          <p:nvPr/>
        </p:nvSpPr>
        <p:spPr>
          <a:xfrm>
            <a:off x="5628527" y="3882864"/>
            <a:ext cx="2764686" cy="63655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19B033FD-286E-693E-32D1-2155C2E659F6}"/>
              </a:ext>
            </a:extLst>
          </p:cNvPr>
          <p:cNvCxnSpPr>
            <a:stCxn id="17" idx="2"/>
            <a:endCxn id="23" idx="2"/>
          </p:cNvCxnSpPr>
          <p:nvPr/>
        </p:nvCxnSpPr>
        <p:spPr>
          <a:xfrm rot="16200000" flipH="1">
            <a:off x="2301981" y="2979075"/>
            <a:ext cx="907393" cy="2173286"/>
          </a:xfrm>
          <a:prstGeom prst="bentConnector3">
            <a:avLst>
              <a:gd name="adj1" fmla="val 125193"/>
            </a:avLst>
          </a:prstGeom>
          <a:ln w="952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904B823B-F3E8-E0FD-3CC5-18448F340D8E}"/>
              </a:ext>
            </a:extLst>
          </p:cNvPr>
          <p:cNvCxnSpPr>
            <a:cxnSpLocks/>
            <a:endCxn id="24" idx="2"/>
          </p:cNvCxnSpPr>
          <p:nvPr/>
        </p:nvCxnSpPr>
        <p:spPr>
          <a:xfrm>
            <a:off x="1669034" y="3612022"/>
            <a:ext cx="5341836" cy="907393"/>
          </a:xfrm>
          <a:prstGeom prst="bentConnector4">
            <a:avLst>
              <a:gd name="adj1" fmla="val 87"/>
              <a:gd name="adj2" fmla="val 125193"/>
            </a:avLst>
          </a:prstGeom>
          <a:ln w="952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72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13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 risky firms realize aggregate demand shocks?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1EB7B4D-D935-F8B0-9404-2BCEE03948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909964"/>
              </p:ext>
            </p:extLst>
          </p:nvPr>
        </p:nvGraphicFramePr>
        <p:xfrm>
          <a:off x="433142" y="1101362"/>
          <a:ext cx="5924700" cy="5195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DCFD89-8500-E4E4-88AB-DED0EE326DB6}"/>
                  </a:ext>
                </a:extLst>
              </p:cNvPr>
              <p:cNvSpPr txBox="1"/>
              <p:nvPr/>
            </p:nvSpPr>
            <p:spPr>
              <a:xfrm rot="16200000">
                <a:off x="-794373" y="3204890"/>
                <a:ext cx="2228382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Portfolio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DCFD89-8500-E4E4-88AB-DED0EE326D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794373" y="3204890"/>
                <a:ext cx="2228382" cy="384464"/>
              </a:xfrm>
              <a:prstGeom prst="rect">
                <a:avLst/>
              </a:prstGeom>
              <a:blipFill>
                <a:blip r:embed="rId3"/>
                <a:stretch>
                  <a:fillRect l="-3226" r="-22581" b="-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C469D2D-4036-08D9-0572-84164C81F66B}"/>
              </a:ext>
            </a:extLst>
          </p:cNvPr>
          <p:cNvSpPr txBox="1"/>
          <p:nvPr/>
        </p:nvSpPr>
        <p:spPr>
          <a:xfrm>
            <a:off x="5492139" y="186815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BB6EC6-C2F9-B498-087D-C21B0CFE50CD}"/>
              </a:ext>
            </a:extLst>
          </p:cNvPr>
          <p:cNvSpPr txBox="1"/>
          <p:nvPr/>
        </p:nvSpPr>
        <p:spPr>
          <a:xfrm>
            <a:off x="4473412" y="277637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2FA1E3-994D-ECA6-E136-0A75CCEC0C2A}"/>
              </a:ext>
            </a:extLst>
          </p:cNvPr>
          <p:cNvSpPr txBox="1"/>
          <p:nvPr/>
        </p:nvSpPr>
        <p:spPr>
          <a:xfrm>
            <a:off x="3074196" y="3680505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DC91DD-A317-BB5E-2F34-F2937B53F08B}"/>
              </a:ext>
            </a:extLst>
          </p:cNvPr>
          <p:cNvSpPr txBox="1"/>
          <p:nvPr/>
        </p:nvSpPr>
        <p:spPr>
          <a:xfrm>
            <a:off x="2583243" y="4588769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C1DEF6A5-EB9E-E9A4-F5E9-238B334EA5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7689952"/>
              </p:ext>
            </p:extLst>
          </p:nvPr>
        </p:nvGraphicFramePr>
        <p:xfrm>
          <a:off x="5971218" y="1080097"/>
          <a:ext cx="6300564" cy="5409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38C964F9-BB79-3419-A26A-23D116517C9E}"/>
              </a:ext>
            </a:extLst>
          </p:cNvPr>
          <p:cNvSpPr txBox="1"/>
          <p:nvPr/>
        </p:nvSpPr>
        <p:spPr>
          <a:xfrm>
            <a:off x="10831254" y="459490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DB5AB3-843F-6E74-9EBC-5E8EAD0BE838}"/>
              </a:ext>
            </a:extLst>
          </p:cNvPr>
          <p:cNvSpPr txBox="1"/>
          <p:nvPr/>
        </p:nvSpPr>
        <p:spPr>
          <a:xfrm>
            <a:off x="11598815" y="277637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3F1943D-7570-939B-F693-DEAFA045269C}"/>
              </a:ext>
            </a:extLst>
          </p:cNvPr>
          <p:cNvSpPr txBox="1"/>
          <p:nvPr/>
        </p:nvSpPr>
        <p:spPr>
          <a:xfrm>
            <a:off x="10855802" y="369891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2208A3C-3D6D-2423-D15B-AF8C27F3844A}"/>
              </a:ext>
            </a:extLst>
          </p:cNvPr>
          <p:cNvSpPr txBox="1"/>
          <p:nvPr/>
        </p:nvSpPr>
        <p:spPr>
          <a:xfrm>
            <a:off x="11219724" y="186815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3D8549-4664-05C6-987D-EF47AE853203}"/>
              </a:ext>
            </a:extLst>
          </p:cNvPr>
          <p:cNvSpPr txBox="1"/>
          <p:nvPr/>
        </p:nvSpPr>
        <p:spPr>
          <a:xfrm>
            <a:off x="730245" y="6256230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595305-034E-F2EE-A421-3964A68702E3}"/>
              </a:ext>
            </a:extLst>
          </p:cNvPr>
          <p:cNvSpPr txBox="1"/>
          <p:nvPr/>
        </p:nvSpPr>
        <p:spPr>
          <a:xfrm>
            <a:off x="1000164" y="6281608"/>
            <a:ext cx="7610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Significantly different smaller than portfolio 1. Figures x1000.</a:t>
            </a:r>
          </a:p>
        </p:txBody>
      </p:sp>
    </p:spTree>
    <p:extLst>
      <p:ext uri="{BB962C8B-B14F-4D97-AF65-F5344CB8AC3E}">
        <p14:creationId xmlns:p14="http://schemas.microsoft.com/office/powerpoint/2010/main" val="318252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7" grpId="0"/>
      <p:bldP spid="21" grpId="0"/>
      <p:bldP spid="23" grpId="0"/>
      <p:bldP spid="24" grpId="0"/>
      <p:bldP spid="26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1CA2E7-BA16-CE45-BC90-5F1D7F52D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5460E86-DF97-4A69-F555-E8BD0BB81C40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Other tests fill out the story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A150FD-EA49-1A04-F9C1-3C8056D5D452}"/>
              </a:ext>
            </a:extLst>
          </p:cNvPr>
          <p:cNvSpPr txBox="1"/>
          <p:nvPr/>
        </p:nvSpPr>
        <p:spPr>
          <a:xfrm>
            <a:off x="4142111" y="1141707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Firms know less about the macroeconomy relative to the firm</a:t>
            </a:r>
            <a:r>
              <a:rPr lang="en-US" baseline="30000" dirty="0"/>
              <a:t> (Hutton, Lee, Shu, 2012)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C4D2FA-EADC-BE79-8252-2FBA8F08D79C}"/>
              </a:ext>
            </a:extLst>
          </p:cNvPr>
          <p:cNvSpPr txBox="1"/>
          <p:nvPr/>
        </p:nvSpPr>
        <p:spPr>
          <a:xfrm>
            <a:off x="423586" y="1141707"/>
            <a:ext cx="2949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Further evidence restructuring is in response to aggregate shocks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16A542-AC0A-2F64-8E0F-3C18AB7BAAF5}"/>
                  </a:ext>
                </a:extLst>
              </p:cNvPr>
              <p:cNvSpPr txBox="1"/>
              <p:nvPr/>
            </p:nvSpPr>
            <p:spPr>
              <a:xfrm>
                <a:off x="7585225" y="1141707"/>
                <a:ext cx="4183190" cy="6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Higher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firms reverse more of their restructuring accruals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16A542-AC0A-2F64-8E0F-3C18AB7BA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225" y="1141707"/>
                <a:ext cx="4183190" cy="661463"/>
              </a:xfrm>
              <a:prstGeom prst="rect">
                <a:avLst/>
              </a:prstGeom>
              <a:blipFill>
                <a:blip r:embed="rId2"/>
                <a:stretch>
                  <a:fillRect l="-1212" t="-1852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06042C92-3A2E-1568-82B5-20DC16317567}"/>
              </a:ext>
            </a:extLst>
          </p:cNvPr>
          <p:cNvSpPr txBox="1"/>
          <p:nvPr/>
        </p:nvSpPr>
        <p:spPr>
          <a:xfrm>
            <a:off x="4142111" y="2418973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VIX is also a predictor of aggregate demand shocks</a:t>
            </a:r>
            <a:r>
              <a:rPr lang="en-US" baseline="30000" dirty="0"/>
              <a:t> (Foerster et al., 2014; Leduc and Liu, 2016)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B2FB47-44C9-9125-F573-E267DD5644DA}"/>
              </a:ext>
            </a:extLst>
          </p:cNvPr>
          <p:cNvSpPr txBox="1"/>
          <p:nvPr/>
        </p:nvSpPr>
        <p:spPr>
          <a:xfrm>
            <a:off x="423586" y="3897735"/>
            <a:ext cx="2949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Restructuring is more than just labor costs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07B146-A1EA-712B-89B7-AD3FA4CE627A}"/>
              </a:ext>
            </a:extLst>
          </p:cNvPr>
          <p:cNvSpPr txBox="1"/>
          <p:nvPr/>
        </p:nvSpPr>
        <p:spPr>
          <a:xfrm>
            <a:off x="7585225" y="2418973"/>
            <a:ext cx="4183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Replacing aggregate employment growth with negative VIX provides the same results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7B0950-F248-4575-9F17-FCD6EEF90D35}"/>
              </a:ext>
            </a:extLst>
          </p:cNvPr>
          <p:cNvSpPr txBox="1"/>
          <p:nvPr/>
        </p:nvSpPr>
        <p:spPr>
          <a:xfrm>
            <a:off x="4142111" y="3897735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Capital expenditure is also an important input to production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3239F7-113B-C643-1CA7-61EAE21A0E76}"/>
                  </a:ext>
                </a:extLst>
              </p:cNvPr>
              <p:cNvSpPr txBox="1"/>
              <p:nvPr/>
            </p:nvSpPr>
            <p:spPr>
              <a:xfrm>
                <a:off x="7585225" y="3897735"/>
                <a:ext cx="4183190" cy="938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Forming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from both labor and capital expenditure growth provides the same results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3239F7-113B-C643-1CA7-61EAE21A0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225" y="3897735"/>
                <a:ext cx="4183190" cy="938462"/>
              </a:xfrm>
              <a:prstGeom prst="rect">
                <a:avLst/>
              </a:prstGeom>
              <a:blipFill>
                <a:blip r:embed="rId3"/>
                <a:stretch>
                  <a:fillRect l="-1212" t="-1333" r="-909" b="-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509190E6-1737-20F6-B7C4-CC385F6F156A}"/>
              </a:ext>
            </a:extLst>
          </p:cNvPr>
          <p:cNvSpPr txBox="1"/>
          <p:nvPr/>
        </p:nvSpPr>
        <p:spPr>
          <a:xfrm>
            <a:off x="4142111" y="5231284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Systematic risk is also an industry characteristic</a:t>
            </a:r>
            <a:r>
              <a:rPr lang="en-US" baseline="30000" dirty="0"/>
              <a:t> (Chan et al., 2007)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129BEC-2B6E-02E6-0BF5-64D5A5F41A72}"/>
              </a:ext>
            </a:extLst>
          </p:cNvPr>
          <p:cNvSpPr txBox="1"/>
          <p:nvPr/>
        </p:nvSpPr>
        <p:spPr>
          <a:xfrm>
            <a:off x="423586" y="5231284"/>
            <a:ext cx="2949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Firms with no restructuring are left out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3E96169-87E1-81F4-0013-62959E44C719}"/>
                  </a:ext>
                </a:extLst>
              </p:cNvPr>
              <p:cNvSpPr txBox="1"/>
              <p:nvPr/>
            </p:nvSpPr>
            <p:spPr>
              <a:xfrm>
                <a:off x="7585225" y="5231284"/>
                <a:ext cx="4183190" cy="938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Calculating industry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is effective for determining the systematic risk of non-restructuring firms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3E96169-87E1-81F4-0013-62959E44C7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225" y="5231284"/>
                <a:ext cx="4183190" cy="938462"/>
              </a:xfrm>
              <a:prstGeom prst="rect">
                <a:avLst/>
              </a:prstGeom>
              <a:blipFill>
                <a:blip r:embed="rId4"/>
                <a:stretch>
                  <a:fillRect l="-1212" t="-1333" b="-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D04238E-8E6E-5DCC-4666-C96F37DFED08}"/>
              </a:ext>
            </a:extLst>
          </p:cNvPr>
          <p:cNvCxnSpPr>
            <a:cxnSpLocks/>
          </p:cNvCxnSpPr>
          <p:nvPr/>
        </p:nvCxnSpPr>
        <p:spPr>
          <a:xfrm>
            <a:off x="1798115" y="2279916"/>
            <a:ext cx="859167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B896F77-4C20-A46F-AFD8-C4AF6D22C464}"/>
              </a:ext>
            </a:extLst>
          </p:cNvPr>
          <p:cNvCxnSpPr>
            <a:cxnSpLocks/>
          </p:cNvCxnSpPr>
          <p:nvPr/>
        </p:nvCxnSpPr>
        <p:spPr>
          <a:xfrm>
            <a:off x="1798115" y="5050957"/>
            <a:ext cx="859167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469A9B7-A734-7CF5-4B9E-9A91F69D8DCF}"/>
              </a:ext>
            </a:extLst>
          </p:cNvPr>
          <p:cNvSpPr txBox="1"/>
          <p:nvPr/>
        </p:nvSpPr>
        <p:spPr>
          <a:xfrm>
            <a:off x="423586" y="2446125"/>
            <a:ext cx="2949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employment is not only a signal of expected demand shock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51AB2E-15E1-FEE0-0B3A-7E5276FB65B7}"/>
              </a:ext>
            </a:extLst>
          </p:cNvPr>
          <p:cNvCxnSpPr>
            <a:cxnSpLocks/>
          </p:cNvCxnSpPr>
          <p:nvPr/>
        </p:nvCxnSpPr>
        <p:spPr>
          <a:xfrm>
            <a:off x="1798115" y="3587917"/>
            <a:ext cx="859167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978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Conclusion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2EAADD-502A-CD6B-C9EF-2485424D5E26}"/>
              </a:ext>
            </a:extLst>
          </p:cNvPr>
          <p:cNvSpPr txBox="1"/>
          <p:nvPr/>
        </p:nvSpPr>
        <p:spPr>
          <a:xfrm>
            <a:off x="1459255" y="2248524"/>
            <a:ext cx="96871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There is evidence that restructuring costs, taken in context of expected demand shocks, can provide systematic risk information.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997DC9B-B8B4-44A6-9238-2C161E66D8B7}"/>
              </a:ext>
            </a:extLst>
          </p:cNvPr>
          <p:cNvSpPr/>
          <p:nvPr/>
        </p:nvSpPr>
        <p:spPr>
          <a:xfrm>
            <a:off x="1186916" y="2202432"/>
            <a:ext cx="9818168" cy="1640335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3E724A-BB95-D8D5-3AEE-D5CF4D9DE62B}"/>
              </a:ext>
            </a:extLst>
          </p:cNvPr>
          <p:cNvSpPr txBox="1"/>
          <p:nvPr/>
        </p:nvSpPr>
        <p:spPr>
          <a:xfrm>
            <a:off x="1459255" y="4000857"/>
            <a:ext cx="9404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Firms exposed to systematic risk need to restructure in response to expected aggregate demand shocks</a:t>
            </a:r>
          </a:p>
        </p:txBody>
      </p:sp>
    </p:spTree>
    <p:extLst>
      <p:ext uri="{BB962C8B-B14F-4D97-AF65-F5344CB8AC3E}">
        <p14:creationId xmlns:p14="http://schemas.microsoft.com/office/powerpoint/2010/main" val="3867974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2EAADD-502A-CD6B-C9EF-2485424D5E26}"/>
              </a:ext>
            </a:extLst>
          </p:cNvPr>
          <p:cNvSpPr txBox="1"/>
          <p:nvPr/>
        </p:nvSpPr>
        <p:spPr>
          <a:xfrm>
            <a:off x="1252435" y="3052852"/>
            <a:ext cx="96871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253924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C Risk Brownbag2.pptx" id="{E0F31ACD-E8DD-46F1-88E4-1D8F09A8ED1F}" vid="{E4C1FA93-28FC-40F5-A46C-6511F23CFB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HC Risk Brownbag2</Template>
  <TotalTime>3549</TotalTime>
  <Words>1202</Words>
  <Application>Microsoft Macintosh PowerPoint</Application>
  <PresentationFormat>Widescreen</PresentationFormat>
  <Paragraphs>230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 Math</vt:lpstr>
      <vt:lpstr>Palatino</vt:lpstr>
      <vt:lpstr>Office Theme</vt:lpstr>
      <vt:lpstr>The risk relevance  of  restructuring</vt:lpstr>
      <vt:lpstr>The motivating idea for this study</vt:lpstr>
      <vt:lpstr>The literature motivating this study</vt:lpstr>
      <vt:lpstr>Restructuring expense is the object of this study</vt:lpstr>
      <vt:lpstr>Demand shocks and employment fluctuations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risk relevance  of  restructuring</dc:title>
  <dc:creator>Raval, Vivek</dc:creator>
  <cp:lastModifiedBy>Vivek Raval</cp:lastModifiedBy>
  <cp:revision>20</cp:revision>
  <dcterms:created xsi:type="dcterms:W3CDTF">2023-10-30T17:15:01Z</dcterms:created>
  <dcterms:modified xsi:type="dcterms:W3CDTF">2024-09-18T10:59:30Z</dcterms:modified>
</cp:coreProperties>
</file>