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9" r:id="rId3"/>
    <p:sldId id="269" r:id="rId4"/>
    <p:sldId id="265" r:id="rId5"/>
    <p:sldId id="266" r:id="rId6"/>
    <p:sldId id="267" r:id="rId7"/>
    <p:sldId id="268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50"/>
    <p:restoredTop sz="94795"/>
  </p:normalViewPr>
  <p:slideViewPr>
    <p:cSldViewPr snapToGrid="0">
      <p:cViewPr varScale="1">
        <p:scale>
          <a:sx n="116" d="100"/>
          <a:sy n="116" d="100"/>
        </p:scale>
        <p:origin x="216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66956-896F-4FBE-BF77-DACF0627D0FE}" type="datetimeFigureOut">
              <a:rPr lang="en-US" smtClean="0"/>
              <a:t>5/23/25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9864B-1029-4608-8270-E653335E8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5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4139-659F-4889-B73D-3EF9060D10E4}" type="datetime1">
              <a:rPr lang="en-US" smtClean="0"/>
              <a:t>5/23/25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42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8E0F7-B055-4664-B93B-BD05BD6A9DE2}" type="datetime1">
              <a:rPr lang="en-US" smtClean="0"/>
              <a:t>5/23/25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22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5FF5-3E46-4AC4-AA97-1A113FB371EE}" type="datetime1">
              <a:rPr lang="en-US" smtClean="0"/>
              <a:t>5/23/25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00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1780-02AB-4E32-8619-87C408AAB3B1}" type="datetime1">
              <a:rPr lang="en-US" smtClean="0"/>
              <a:t>5/23/25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0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E1B63-FDFE-4E0C-9E55-3757505150C7}" type="datetime1">
              <a:rPr lang="en-US" smtClean="0"/>
              <a:t>5/23/25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41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2FAC-F68B-4AE5-BE92-F6AE0EE83992}" type="datetime1">
              <a:rPr lang="en-US" smtClean="0"/>
              <a:t>5/23/25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79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9524E-49EE-4A37-8EDE-A96AA0B78E96}" type="datetime1">
              <a:rPr lang="en-US" smtClean="0"/>
              <a:t>5/23/25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03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EC21-C1BA-486E-A6AE-6F944A438D3C}" type="datetime1">
              <a:rPr lang="en-US" smtClean="0"/>
              <a:t>5/23/25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6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6B922-4C33-4CD1-8862-E015BC256A6D}" type="datetime1">
              <a:rPr lang="en-US" smtClean="0"/>
              <a:t>5/23/25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84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3A4B-2F95-4978-9080-6A753AF68FD9}" type="datetime1">
              <a:rPr lang="en-US" smtClean="0"/>
              <a:t>5/23/25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5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BB9E-86E4-4025-81BA-1620C084CE62}" type="datetime1">
              <a:rPr lang="en-US" smtClean="0"/>
              <a:t>5/23/25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2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5A0B228-3F74-4F33-BEBF-42AD8A0F6F82}" type="datetime1">
              <a:rPr lang="en-US" smtClean="0"/>
              <a:t>5/23/25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23CC732-9CBE-4CF4-A3A1-DAF80F667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88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BE97EF-FD5F-6106-2F81-DE63CB1FD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386" y="241478"/>
            <a:ext cx="8886032" cy="4127322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/>
              <a:t>Discussion: </a:t>
            </a:r>
            <a:br>
              <a:rPr lang="en-US" sz="4400" dirty="0"/>
            </a:br>
            <a:br>
              <a:rPr lang="en-US" dirty="0"/>
            </a:br>
            <a:r>
              <a:rPr lang="en-US" dirty="0"/>
              <a:t>Talking about the Future to Address the Legitimacy Gap: </a:t>
            </a:r>
            <a:r>
              <a:rPr lang="en-US" sz="4000" dirty="0"/>
              <a:t>Data Breaches and Forward-Looking Performance Disclosure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D3945A4-69C6-2983-757F-6E542D3797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2073" y="5012275"/>
            <a:ext cx="3691944" cy="1655762"/>
          </a:xfrm>
        </p:spPr>
        <p:txBody>
          <a:bodyPr/>
          <a:lstStyle/>
          <a:p>
            <a:pPr algn="r"/>
            <a:r>
              <a:rPr lang="en-US" dirty="0"/>
              <a:t>Vivek Raval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EAA Annual Congress 2025</a:t>
            </a:r>
          </a:p>
        </p:txBody>
      </p:sp>
    </p:spTree>
    <p:extLst>
      <p:ext uri="{BB962C8B-B14F-4D97-AF65-F5344CB8AC3E}">
        <p14:creationId xmlns:p14="http://schemas.microsoft.com/office/powerpoint/2010/main" val="1308742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052A4843-1E2F-BFA0-59AD-C6EF463A2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2</a:t>
            </a:fld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8185EE-5F6A-C9F1-E55E-CE3BFC9D15F3}"/>
              </a:ext>
            </a:extLst>
          </p:cNvPr>
          <p:cNvSpPr txBox="1"/>
          <p:nvPr/>
        </p:nvSpPr>
        <p:spPr>
          <a:xfrm>
            <a:off x="1891141" y="1905506"/>
            <a:ext cx="85825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is an ambitious paper that investigates current accounting issues, i.e., cybersecurity and narrative forward-looking disclosure, </a:t>
            </a:r>
          </a:p>
          <a:p>
            <a:r>
              <a:rPr lang="en-US" sz="3200" dirty="0"/>
              <a:t>in a theoretically grounded framework, </a:t>
            </a:r>
          </a:p>
          <a:p>
            <a:r>
              <a:rPr lang="en-US" sz="3200" dirty="0"/>
              <a:t>and I will never think about cybersecurity, CSR, or governance issues the same way again.</a:t>
            </a:r>
          </a:p>
        </p:txBody>
      </p:sp>
    </p:spTree>
    <p:extLst>
      <p:ext uri="{BB962C8B-B14F-4D97-AF65-F5344CB8AC3E}">
        <p14:creationId xmlns:p14="http://schemas.microsoft.com/office/powerpoint/2010/main" val="1142619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5F24-05CD-3751-9BF3-30B92746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3B2BB-157A-4A28-7903-FE6385284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3821"/>
          </a:xfrm>
        </p:spPr>
        <p:txBody>
          <a:bodyPr>
            <a:normAutofit/>
          </a:bodyPr>
          <a:lstStyle/>
          <a:p>
            <a:r>
              <a:rPr lang="en-US" dirty="0"/>
              <a:t>This paper is about Legitimacy Theory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DD35A-D128-D828-E6CA-9A09BDCDC41C}"/>
              </a:ext>
            </a:extLst>
          </p:cNvPr>
          <p:cNvSpPr txBox="1"/>
          <p:nvPr/>
        </p:nvSpPr>
        <p:spPr>
          <a:xfrm>
            <a:off x="1595519" y="1606284"/>
            <a:ext cx="2486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Breach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7CFE65-55EE-903C-339C-DA214D941605}"/>
              </a:ext>
            </a:extLst>
          </p:cNvPr>
          <p:cNvSpPr txBox="1"/>
          <p:nvPr/>
        </p:nvSpPr>
        <p:spPr>
          <a:xfrm>
            <a:off x="7112389" y="1611881"/>
            <a:ext cx="4133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Forward-Looking Performance Disclosure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9C35A-2093-E27D-861F-13BD3C77D46C}"/>
              </a:ext>
            </a:extLst>
          </p:cNvPr>
          <p:cNvSpPr txBox="1"/>
          <p:nvPr/>
        </p:nvSpPr>
        <p:spPr>
          <a:xfrm>
            <a:off x="5516075" y="1877820"/>
            <a:ext cx="1159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Legitimacy Theory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464E0E-760E-B201-2714-0BFC8C49C918}"/>
              </a:ext>
            </a:extLst>
          </p:cNvPr>
          <p:cNvSpPr/>
          <p:nvPr/>
        </p:nvSpPr>
        <p:spPr>
          <a:xfrm>
            <a:off x="7004011" y="1473382"/>
            <a:ext cx="434979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370BDB0-6865-02E5-BF39-352947CA1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3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F66FE5-5E53-37C2-43B9-38219116262D}"/>
              </a:ext>
            </a:extLst>
          </p:cNvPr>
          <p:cNvCxnSpPr>
            <a:cxnSpLocks/>
            <a:stCxn id="11" idx="1"/>
            <a:endCxn id="23" idx="3"/>
          </p:cNvCxnSpPr>
          <p:nvPr/>
        </p:nvCxnSpPr>
        <p:spPr>
          <a:xfrm flipH="1">
            <a:off x="5187991" y="1796548"/>
            <a:ext cx="1816020" cy="0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B71FDA3-1A3E-5039-27DE-465A9EAA29AD}"/>
              </a:ext>
            </a:extLst>
          </p:cNvPr>
          <p:cNvSpPr/>
          <p:nvPr/>
        </p:nvSpPr>
        <p:spPr>
          <a:xfrm>
            <a:off x="838200" y="1473382"/>
            <a:ext cx="434979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FAEB23-B9D9-0BBE-3D55-11C0213DAB74}"/>
              </a:ext>
            </a:extLst>
          </p:cNvPr>
          <p:cNvSpPr txBox="1"/>
          <p:nvPr/>
        </p:nvSpPr>
        <p:spPr>
          <a:xfrm>
            <a:off x="838200" y="2847315"/>
            <a:ext cx="464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199  US Data Breaches (2005 – 2017), </a:t>
            </a:r>
            <a:r>
              <a:rPr lang="en-US" dirty="0" err="1"/>
              <a:t>PSM’d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AB8C51-F8D2-D22F-A468-F66BB9514BA2}"/>
              </a:ext>
            </a:extLst>
          </p:cNvPr>
          <p:cNvSpPr txBox="1"/>
          <p:nvPr/>
        </p:nvSpPr>
        <p:spPr>
          <a:xfrm>
            <a:off x="7004011" y="2847315"/>
            <a:ext cx="464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Forward looking statements in the MD&amp;A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of management earnings forecasts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AB55DB-2E03-3A48-3BD5-2577958D793A}"/>
              </a:ext>
            </a:extLst>
          </p:cNvPr>
          <p:cNvSpPr txBox="1"/>
          <p:nvPr/>
        </p:nvSpPr>
        <p:spPr>
          <a:xfrm>
            <a:off x="4351038" y="3828254"/>
            <a:ext cx="46497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Regional social capital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Analyst following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Client vs. non-client breaches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Initial vs. subsequent breaches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Post-DBN laws (mandatory disclosure)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Precision of quantitative forecasts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Forecast-ness of narrative disclosure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Readability of narrative disclosure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Proprietary cost</a:t>
            </a:r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8C52BED3-BAC9-98D2-BD66-4003C411E6E3}"/>
              </a:ext>
            </a:extLst>
          </p:cNvPr>
          <p:cNvSpPr/>
          <p:nvPr/>
        </p:nvSpPr>
        <p:spPr>
          <a:xfrm rot="10800000">
            <a:off x="3879272" y="3900532"/>
            <a:ext cx="277091" cy="245581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683E8F-1896-4925-9560-D0912A58B293}"/>
              </a:ext>
            </a:extLst>
          </p:cNvPr>
          <p:cNvSpPr txBox="1"/>
          <p:nvPr/>
        </p:nvSpPr>
        <p:spPr>
          <a:xfrm>
            <a:off x="1640586" y="4805274"/>
            <a:ext cx="2138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Causality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Legitimacy Theory</a:t>
            </a:r>
          </a:p>
        </p:txBody>
      </p:sp>
    </p:spTree>
    <p:extLst>
      <p:ext uri="{BB962C8B-B14F-4D97-AF65-F5344CB8AC3E}">
        <p14:creationId xmlns:p14="http://schemas.microsoft.com/office/powerpoint/2010/main" val="1991591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1" grpId="0" animBg="1"/>
      <p:bldP spid="23" grpId="0" animBg="1"/>
      <p:bldP spid="26" grpId="0"/>
      <p:bldP spid="27" grpId="0"/>
      <p:bldP spid="30" grpId="0"/>
      <p:bldP spid="35" grpId="0" animBg="1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81DA7D-D88F-0795-EDEB-BA395A6DA072}"/>
              </a:ext>
            </a:extLst>
          </p:cNvPr>
          <p:cNvCxnSpPr>
            <a:cxnSpLocks/>
          </p:cNvCxnSpPr>
          <p:nvPr/>
        </p:nvCxnSpPr>
        <p:spPr>
          <a:xfrm flipH="1">
            <a:off x="5187991" y="2014195"/>
            <a:ext cx="1816020" cy="0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847A668-A711-FBA1-31B7-E3280A017DFA}"/>
              </a:ext>
            </a:extLst>
          </p:cNvPr>
          <p:cNvCxnSpPr>
            <a:cxnSpLocks/>
          </p:cNvCxnSpPr>
          <p:nvPr/>
        </p:nvCxnSpPr>
        <p:spPr>
          <a:xfrm>
            <a:off x="5187991" y="2473630"/>
            <a:ext cx="1816020" cy="0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AADC91-58C1-74B2-FD47-E4C81ABEE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3821"/>
          </a:xfrm>
        </p:spPr>
        <p:txBody>
          <a:bodyPr>
            <a:normAutofit/>
          </a:bodyPr>
          <a:lstStyle/>
          <a:p>
            <a:r>
              <a:rPr lang="en-US" dirty="0"/>
              <a:t>Legitimacy Theory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A4B39D-8856-66C6-6BC2-D3F7650430E9}"/>
              </a:ext>
            </a:extLst>
          </p:cNvPr>
          <p:cNvSpPr txBox="1"/>
          <p:nvPr/>
        </p:nvSpPr>
        <p:spPr>
          <a:xfrm>
            <a:off x="1595519" y="2036364"/>
            <a:ext cx="2486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Organization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8FDA96-0E67-BF37-B882-CD71862B7A7C}"/>
              </a:ext>
            </a:extLst>
          </p:cNvPr>
          <p:cNvSpPr txBox="1"/>
          <p:nvPr/>
        </p:nvSpPr>
        <p:spPr>
          <a:xfrm>
            <a:off x="7112389" y="2041961"/>
            <a:ext cx="4133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Society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92E12D-3EBA-989D-2044-E91E76D2A7DF}"/>
              </a:ext>
            </a:extLst>
          </p:cNvPr>
          <p:cNvSpPr/>
          <p:nvPr/>
        </p:nvSpPr>
        <p:spPr>
          <a:xfrm>
            <a:off x="7004011" y="1903462"/>
            <a:ext cx="434979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052A4843-1E2F-BFA0-59AD-C6EF463A2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4</a:t>
            </a:fld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F4954E-F4A7-3111-1F05-C40660391684}"/>
              </a:ext>
            </a:extLst>
          </p:cNvPr>
          <p:cNvSpPr/>
          <p:nvPr/>
        </p:nvSpPr>
        <p:spPr>
          <a:xfrm>
            <a:off x="838200" y="1903462"/>
            <a:ext cx="434979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B61B18-B138-04D0-269B-7DEA2A8E4BC3}"/>
              </a:ext>
            </a:extLst>
          </p:cNvPr>
          <p:cNvSpPr txBox="1"/>
          <p:nvPr/>
        </p:nvSpPr>
        <p:spPr>
          <a:xfrm>
            <a:off x="4852641" y="1644863"/>
            <a:ext cx="2486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Benefits &gt; Costs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2F3460-3D4E-4AFA-766E-E642C0A026D9}"/>
              </a:ext>
            </a:extLst>
          </p:cNvPr>
          <p:cNvSpPr txBox="1"/>
          <p:nvPr/>
        </p:nvSpPr>
        <p:spPr>
          <a:xfrm>
            <a:off x="881707" y="1116813"/>
            <a:ext cx="319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Political Economy </a:t>
            </a:r>
            <a:r>
              <a:rPr lang="en-US" baseline="30000" dirty="0"/>
              <a:t>(Deegan, 2002)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B2D219-0127-9BDB-B66D-2F528F863199}"/>
              </a:ext>
            </a:extLst>
          </p:cNvPr>
          <p:cNvSpPr txBox="1"/>
          <p:nvPr/>
        </p:nvSpPr>
        <p:spPr>
          <a:xfrm>
            <a:off x="4852641" y="2445979"/>
            <a:ext cx="2486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Legitimacy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522A6F-865A-2C06-89B0-FEF80C036316}"/>
              </a:ext>
            </a:extLst>
          </p:cNvPr>
          <p:cNvSpPr txBox="1"/>
          <p:nvPr/>
        </p:nvSpPr>
        <p:spPr>
          <a:xfrm>
            <a:off x="7004011" y="710296"/>
            <a:ext cx="2486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Access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Products &amp; Services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D9042581-9DB3-94B1-D19B-24BA0798D5DF}"/>
              </a:ext>
            </a:extLst>
          </p:cNvPr>
          <p:cNvSpPr/>
          <p:nvPr/>
        </p:nvSpPr>
        <p:spPr>
          <a:xfrm rot="16200000">
            <a:off x="5929661" y="709545"/>
            <a:ext cx="332509" cy="16254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A3A680A8-F9FC-8073-CF0E-79DBB726F301}"/>
              </a:ext>
            </a:extLst>
          </p:cNvPr>
          <p:cNvCxnSpPr>
            <a:cxnSpLocks/>
          </p:cNvCxnSpPr>
          <p:nvPr/>
        </p:nvCxnSpPr>
        <p:spPr>
          <a:xfrm flipV="1">
            <a:off x="6096000" y="858987"/>
            <a:ext cx="908011" cy="497015"/>
          </a:xfrm>
          <a:prstGeom prst="bentConnector3">
            <a:avLst>
              <a:gd name="adj1" fmla="val 15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5AD1484-F8A4-A94F-47E6-599C81D8A989}"/>
              </a:ext>
            </a:extLst>
          </p:cNvPr>
          <p:cNvSpPr txBox="1"/>
          <p:nvPr/>
        </p:nvSpPr>
        <p:spPr>
          <a:xfrm>
            <a:off x="838200" y="3138706"/>
            <a:ext cx="3238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“Legitimacy”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Legal standing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Right to use public resources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986231DC-2EAB-A28D-7ABF-5828836E860E}"/>
              </a:ext>
            </a:extLst>
          </p:cNvPr>
          <p:cNvSpPr/>
          <p:nvPr/>
        </p:nvSpPr>
        <p:spPr>
          <a:xfrm rot="5400000">
            <a:off x="5923204" y="2111744"/>
            <a:ext cx="332509" cy="162542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098FAA9C-C9EB-E24C-80F2-FD7D51ABE2A2}"/>
              </a:ext>
            </a:extLst>
          </p:cNvPr>
          <p:cNvCxnSpPr>
            <a:cxnSpLocks/>
            <a:stCxn id="32" idx="1"/>
          </p:cNvCxnSpPr>
          <p:nvPr/>
        </p:nvCxnSpPr>
        <p:spPr>
          <a:xfrm rot="16200000" flipH="1" flipV="1">
            <a:off x="4104428" y="1350792"/>
            <a:ext cx="245112" cy="3724949"/>
          </a:xfrm>
          <a:prstGeom prst="bentConnector4">
            <a:avLst>
              <a:gd name="adj1" fmla="val 98916"/>
              <a:gd name="adj2" fmla="val 52232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A09AF63-789B-F342-12E2-A54736C04E27}"/>
              </a:ext>
            </a:extLst>
          </p:cNvPr>
          <p:cNvSpPr txBox="1"/>
          <p:nvPr/>
        </p:nvSpPr>
        <p:spPr>
          <a:xfrm>
            <a:off x="881707" y="4299956"/>
            <a:ext cx="253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Organization’s values are congruent with society’s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1C33D5-8689-3E41-0EB5-D3C9E2173E86}"/>
              </a:ext>
            </a:extLst>
          </p:cNvPr>
          <p:cNvSpPr txBox="1"/>
          <p:nvPr/>
        </p:nvSpPr>
        <p:spPr>
          <a:xfrm>
            <a:off x="881707" y="5275478"/>
            <a:ext cx="213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Based on perception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B4A7FD8-2AFC-B591-B44E-44B8EE227EDB}"/>
              </a:ext>
            </a:extLst>
          </p:cNvPr>
          <p:cNvSpPr txBox="1"/>
          <p:nvPr/>
        </p:nvSpPr>
        <p:spPr>
          <a:xfrm>
            <a:off x="6717370" y="5269923"/>
            <a:ext cx="213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Organization needs to manage perception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3B08790-F12A-48BA-0185-CCD4579E4636}"/>
              </a:ext>
            </a:extLst>
          </p:cNvPr>
          <p:cNvSpPr txBox="1"/>
          <p:nvPr/>
        </p:nvSpPr>
        <p:spPr>
          <a:xfrm>
            <a:off x="9301018" y="4803111"/>
            <a:ext cx="24782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 organizational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definition of ‘Legitimate’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Deflect</a:t>
            </a: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ABCB15FD-9564-8F14-183E-453425D1FC00}"/>
              </a:ext>
            </a:extLst>
          </p:cNvPr>
          <p:cNvSpPr/>
          <p:nvPr/>
        </p:nvSpPr>
        <p:spPr>
          <a:xfrm rot="10800000">
            <a:off x="8928672" y="4890870"/>
            <a:ext cx="332509" cy="122038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32A5833-D89E-F376-09DB-F944A72B526B}"/>
              </a:ext>
            </a:extLst>
          </p:cNvPr>
          <p:cNvCxnSpPr>
            <a:cxnSpLocks/>
          </p:cNvCxnSpPr>
          <p:nvPr/>
        </p:nvCxnSpPr>
        <p:spPr>
          <a:xfrm flipV="1">
            <a:off x="1029219" y="4946287"/>
            <a:ext cx="0" cy="318433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540000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A63141A-D3D5-7C64-E91A-437018DAA381}"/>
              </a:ext>
            </a:extLst>
          </p:cNvPr>
          <p:cNvCxnSpPr>
            <a:cxnSpLocks/>
          </p:cNvCxnSpPr>
          <p:nvPr/>
        </p:nvCxnSpPr>
        <p:spPr>
          <a:xfrm flipH="1">
            <a:off x="3013095" y="5460144"/>
            <a:ext cx="746718" cy="0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8623498D-50B6-FF45-F171-55FCC8C5503A}"/>
              </a:ext>
            </a:extLst>
          </p:cNvPr>
          <p:cNvSpPr txBox="1"/>
          <p:nvPr/>
        </p:nvSpPr>
        <p:spPr>
          <a:xfrm>
            <a:off x="3839264" y="5275478"/>
            <a:ext cx="213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Perceptions change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7D0BE3-8006-4A3B-11A8-328441851DF4}"/>
              </a:ext>
            </a:extLst>
          </p:cNvPr>
          <p:cNvSpPr txBox="1"/>
          <p:nvPr/>
        </p:nvSpPr>
        <p:spPr>
          <a:xfrm>
            <a:off x="3907935" y="5655568"/>
            <a:ext cx="3431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Society expects 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Organization provides 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Ex: Amazon, Budweiser, Target          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D53A44D-FDF4-6518-06FE-15EA0B9115C0}"/>
              </a:ext>
            </a:extLst>
          </p:cNvPr>
          <p:cNvCxnSpPr>
            <a:cxnSpLocks/>
          </p:cNvCxnSpPr>
          <p:nvPr/>
        </p:nvCxnSpPr>
        <p:spPr>
          <a:xfrm flipH="1">
            <a:off x="5803287" y="5460144"/>
            <a:ext cx="746718" cy="0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1F05DA2-4884-D64E-A974-086934001051}"/>
              </a:ext>
            </a:extLst>
          </p:cNvPr>
          <p:cNvSpPr txBox="1"/>
          <p:nvPr/>
        </p:nvSpPr>
        <p:spPr>
          <a:xfrm>
            <a:off x="5569527" y="4299956"/>
            <a:ext cx="2272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Appropriate disclosure</a:t>
            </a:r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8F7ACB8-518A-DF18-9AFC-917132438418}"/>
              </a:ext>
            </a:extLst>
          </p:cNvPr>
          <p:cNvCxnSpPr>
            <a:cxnSpLocks/>
            <a:stCxn id="41" idx="0"/>
            <a:endCxn id="53" idx="3"/>
          </p:cNvCxnSpPr>
          <p:nvPr/>
        </p:nvCxnSpPr>
        <p:spPr>
          <a:xfrm rot="16200000" flipV="1">
            <a:off x="9031668" y="3294627"/>
            <a:ext cx="318489" cy="2698479"/>
          </a:xfrm>
          <a:prstGeom prst="bentConnector2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0000">
                  <a:schemeClr val="accent1">
                    <a:lumMod val="45000"/>
                    <a:lumOff val="5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86BA3BB-070D-9251-23B6-DB38FE68E896}"/>
              </a:ext>
            </a:extLst>
          </p:cNvPr>
          <p:cNvCxnSpPr>
            <a:cxnSpLocks/>
          </p:cNvCxnSpPr>
          <p:nvPr/>
        </p:nvCxnSpPr>
        <p:spPr>
          <a:xfrm>
            <a:off x="3334327" y="4484621"/>
            <a:ext cx="2125447" cy="0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061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 animBg="1"/>
      <p:bldP spid="23" grpId="0" animBg="1"/>
      <p:bldP spid="6" grpId="0"/>
      <p:bldP spid="10" grpId="0"/>
      <p:bldP spid="19" grpId="0"/>
      <p:bldP spid="20" grpId="0" animBg="1"/>
      <p:bldP spid="31" grpId="0"/>
      <p:bldP spid="32" grpId="0" animBg="1"/>
      <p:bldP spid="38" grpId="0"/>
      <p:bldP spid="39" grpId="0"/>
      <p:bldP spid="40" grpId="0"/>
      <p:bldP spid="41" grpId="0"/>
      <p:bldP spid="42" grpId="0" animBg="1"/>
      <p:bldP spid="50" grpId="0"/>
      <p:bldP spid="51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89C16-7FF0-0D9D-8AF8-6BE770D67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>
            <a:extLst>
              <a:ext uri="{FF2B5EF4-FFF2-40B4-BE49-F238E27FC236}">
                <a16:creationId xmlns:a16="http://schemas.microsoft.com/office/drawing/2014/main" id="{AD5B0379-6630-230F-AFE0-31CDFCDDB894}"/>
              </a:ext>
            </a:extLst>
          </p:cNvPr>
          <p:cNvSpPr txBox="1"/>
          <p:nvPr/>
        </p:nvSpPr>
        <p:spPr>
          <a:xfrm>
            <a:off x="3888267" y="3775303"/>
            <a:ext cx="3431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Society expects 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Organization provides 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Ex: Amazon, Budweiser, Target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FD1C4-1F2D-E38D-4B97-9F32C720E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3821"/>
          </a:xfrm>
        </p:spPr>
        <p:txBody>
          <a:bodyPr>
            <a:normAutofit/>
          </a:bodyPr>
          <a:lstStyle/>
          <a:p>
            <a:r>
              <a:rPr lang="en-US" dirty="0"/>
              <a:t>Legitimacy Theory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38A30409-0F96-5DFA-181B-E01418487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52AF4D-35BE-AB45-7647-325577416CE5}"/>
              </a:ext>
            </a:extLst>
          </p:cNvPr>
          <p:cNvSpPr txBox="1"/>
          <p:nvPr/>
        </p:nvSpPr>
        <p:spPr>
          <a:xfrm rot="20341861">
            <a:off x="4694671" y="4566159"/>
            <a:ext cx="1530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Data Breach!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B2536C-95F2-064E-A43B-EF91789FA9E7}"/>
              </a:ext>
            </a:extLst>
          </p:cNvPr>
          <p:cNvSpPr txBox="1"/>
          <p:nvPr/>
        </p:nvSpPr>
        <p:spPr>
          <a:xfrm rot="20341861">
            <a:off x="5640530" y="1574164"/>
            <a:ext cx="238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Forward-looking performance disclosure!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EF866B-B5A4-8E5A-728C-B189CC859D33}"/>
              </a:ext>
            </a:extLst>
          </p:cNvPr>
          <p:cNvSpPr txBox="1"/>
          <p:nvPr/>
        </p:nvSpPr>
        <p:spPr>
          <a:xfrm>
            <a:off x="412717" y="4057748"/>
            <a:ext cx="3134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Does this threaten the legitimacy of the organization?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How fragile is it?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How easily can it be fixed?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2E911E-2E36-4C94-4F47-19907AAFBCF4}"/>
              </a:ext>
            </a:extLst>
          </p:cNvPr>
          <p:cNvSpPr txBox="1"/>
          <p:nvPr/>
        </p:nvSpPr>
        <p:spPr>
          <a:xfrm>
            <a:off x="3572883" y="5083480"/>
            <a:ext cx="29766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Is there any way to measure the effect on perception?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Mentions in earnings calls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Media mentions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Boycotts (“How to resist Amazon and why”)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12CDB2-D34B-A393-A29D-20C4BC62FE66}"/>
              </a:ext>
            </a:extLst>
          </p:cNvPr>
          <p:cNvSpPr txBox="1"/>
          <p:nvPr/>
        </p:nvSpPr>
        <p:spPr>
          <a:xfrm>
            <a:off x="6721261" y="4635620"/>
            <a:ext cx="24515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Needs to manage the perception of who?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Presumably ‘society’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Any indication of this responsibility?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/>
              <a:t>ESG?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B54FF5-B5A7-DD19-3EC0-392C63901975}"/>
              </a:ext>
            </a:extLst>
          </p:cNvPr>
          <p:cNvSpPr txBox="1"/>
          <p:nvPr/>
        </p:nvSpPr>
        <p:spPr>
          <a:xfrm>
            <a:off x="9344533" y="4577622"/>
            <a:ext cx="2451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Which of these does the firm choose?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Which would we expect?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C1B39F-1B9D-0633-61AF-11B589DCC9DE}"/>
              </a:ext>
            </a:extLst>
          </p:cNvPr>
          <p:cNvSpPr txBox="1"/>
          <p:nvPr/>
        </p:nvSpPr>
        <p:spPr>
          <a:xfrm>
            <a:off x="8118771" y="1189269"/>
            <a:ext cx="2451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Is narrative disclosure in the MD&amp;A the right channel?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Is performance the right topic?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00EF6D-4AC3-4322-2FD2-5685837125C1}"/>
              </a:ext>
            </a:extLst>
          </p:cNvPr>
          <p:cNvSpPr txBox="1"/>
          <p:nvPr/>
        </p:nvSpPr>
        <p:spPr>
          <a:xfrm>
            <a:off x="1161588" y="1211335"/>
            <a:ext cx="4934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Is legitimacy restored?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How long does it take? (Many years? Stop after one?)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Improvement in perception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Realization of legitimacy 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94CB2C8-1D67-CC4D-182E-F78B362FEA04}"/>
              </a:ext>
            </a:extLst>
          </p:cNvPr>
          <p:cNvSpPr txBox="1"/>
          <p:nvPr/>
        </p:nvSpPr>
        <p:spPr>
          <a:xfrm>
            <a:off x="881707" y="2482171"/>
            <a:ext cx="253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Organization’s values are congruent with society’s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0FF67BA-722F-2DC5-8591-BBD785DC2D75}"/>
              </a:ext>
            </a:extLst>
          </p:cNvPr>
          <p:cNvSpPr txBox="1"/>
          <p:nvPr/>
        </p:nvSpPr>
        <p:spPr>
          <a:xfrm>
            <a:off x="881707" y="3457693"/>
            <a:ext cx="213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Based on perception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2F960A8-83F5-C79D-D9B7-52711D6711D3}"/>
              </a:ext>
            </a:extLst>
          </p:cNvPr>
          <p:cNvSpPr txBox="1"/>
          <p:nvPr/>
        </p:nvSpPr>
        <p:spPr>
          <a:xfrm>
            <a:off x="6717370" y="3452138"/>
            <a:ext cx="213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Organization needs to manage perception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CFFC6CA-42CC-2991-69AB-BF52638FD357}"/>
              </a:ext>
            </a:extLst>
          </p:cNvPr>
          <p:cNvSpPr txBox="1"/>
          <p:nvPr/>
        </p:nvSpPr>
        <p:spPr>
          <a:xfrm>
            <a:off x="9301018" y="2985326"/>
            <a:ext cx="24782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 organizational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definition of ‘Legitimate’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Deflect</a:t>
            </a:r>
          </a:p>
        </p:txBody>
      </p:sp>
      <p:sp>
        <p:nvSpPr>
          <p:cNvPr id="56" name="Right Brace 55">
            <a:extLst>
              <a:ext uri="{FF2B5EF4-FFF2-40B4-BE49-F238E27FC236}">
                <a16:creationId xmlns:a16="http://schemas.microsoft.com/office/drawing/2014/main" id="{DB436BEC-BE6F-B191-84A1-066985A7A603}"/>
              </a:ext>
            </a:extLst>
          </p:cNvPr>
          <p:cNvSpPr/>
          <p:nvPr/>
        </p:nvSpPr>
        <p:spPr>
          <a:xfrm rot="10800000">
            <a:off x="8928672" y="3073085"/>
            <a:ext cx="332509" cy="122038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EFA43B1-A6AC-1941-F20B-9BD7547D310C}"/>
              </a:ext>
            </a:extLst>
          </p:cNvPr>
          <p:cNvCxnSpPr>
            <a:cxnSpLocks/>
          </p:cNvCxnSpPr>
          <p:nvPr/>
        </p:nvCxnSpPr>
        <p:spPr>
          <a:xfrm flipV="1">
            <a:off x="1029219" y="3128502"/>
            <a:ext cx="0" cy="318433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540000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E31825B-4300-8A60-0861-9C689D1EC4CC}"/>
              </a:ext>
            </a:extLst>
          </p:cNvPr>
          <p:cNvCxnSpPr>
            <a:cxnSpLocks/>
          </p:cNvCxnSpPr>
          <p:nvPr/>
        </p:nvCxnSpPr>
        <p:spPr>
          <a:xfrm flipH="1">
            <a:off x="3013095" y="3642359"/>
            <a:ext cx="746718" cy="0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D9D4768C-91CB-2927-7FBB-C6B278B11E84}"/>
              </a:ext>
            </a:extLst>
          </p:cNvPr>
          <p:cNvSpPr txBox="1"/>
          <p:nvPr/>
        </p:nvSpPr>
        <p:spPr>
          <a:xfrm>
            <a:off x="3839264" y="3457693"/>
            <a:ext cx="213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Perceptions change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47C86FC-A422-6569-C651-030F79BECBE4}"/>
              </a:ext>
            </a:extLst>
          </p:cNvPr>
          <p:cNvCxnSpPr>
            <a:cxnSpLocks/>
          </p:cNvCxnSpPr>
          <p:nvPr/>
        </p:nvCxnSpPr>
        <p:spPr>
          <a:xfrm flipH="1">
            <a:off x="5803287" y="3642359"/>
            <a:ext cx="746718" cy="0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9037B16-951A-DAC9-B5B3-97F68A5A0DD0}"/>
              </a:ext>
            </a:extLst>
          </p:cNvPr>
          <p:cNvSpPr txBox="1"/>
          <p:nvPr/>
        </p:nvSpPr>
        <p:spPr>
          <a:xfrm>
            <a:off x="5569527" y="2482171"/>
            <a:ext cx="2272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Appropriate disclosure</a:t>
            </a:r>
          </a:p>
        </p:txBody>
      </p: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D11A1D86-1811-76A3-B9D2-CD737CD8F2AD}"/>
              </a:ext>
            </a:extLst>
          </p:cNvPr>
          <p:cNvCxnSpPr>
            <a:cxnSpLocks/>
            <a:stCxn id="55" idx="0"/>
            <a:endCxn id="63" idx="3"/>
          </p:cNvCxnSpPr>
          <p:nvPr/>
        </p:nvCxnSpPr>
        <p:spPr>
          <a:xfrm rot="16200000" flipV="1">
            <a:off x="9031668" y="1476842"/>
            <a:ext cx="318489" cy="2698479"/>
          </a:xfrm>
          <a:prstGeom prst="bentConnector2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0000">
                  <a:schemeClr val="accent1">
                    <a:lumMod val="45000"/>
                    <a:lumOff val="5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89FEFBE-A926-CA77-490E-AA59EC963FDE}"/>
              </a:ext>
            </a:extLst>
          </p:cNvPr>
          <p:cNvCxnSpPr>
            <a:cxnSpLocks/>
          </p:cNvCxnSpPr>
          <p:nvPr/>
        </p:nvCxnSpPr>
        <p:spPr>
          <a:xfrm>
            <a:off x="3334327" y="2666836"/>
            <a:ext cx="2125447" cy="0"/>
          </a:xfrm>
          <a:prstGeom prst="line">
            <a:avLst/>
          </a:prstGeom>
          <a:ln>
            <a:gradFill flip="none" rotWithShape="1">
              <a:gsLst>
                <a:gs pos="66000">
                  <a:srgbClr val="F9F9F9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851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ADF7A-8C38-CE2E-8C01-61536FBBE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8909A-DCA8-1889-DF66-E5579E9A5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3821"/>
          </a:xfrm>
        </p:spPr>
        <p:txBody>
          <a:bodyPr>
            <a:normAutofit/>
          </a:bodyPr>
          <a:lstStyle/>
          <a:p>
            <a:r>
              <a:rPr lang="en-US" dirty="0"/>
              <a:t>Differentiation versus signaling theory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F47A085-1CEE-A888-2D47-7CB0D875E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523AF-B850-6279-8C75-068033EFD1B5}"/>
              </a:ext>
            </a:extLst>
          </p:cNvPr>
          <p:cNvSpPr txBox="1"/>
          <p:nvPr/>
        </p:nvSpPr>
        <p:spPr>
          <a:xfrm>
            <a:off x="1851525" y="2591222"/>
            <a:ext cx="253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Forward looking performance disclosures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0C6A192-21D9-1B30-18B9-FA70A40841C7}"/>
              </a:ext>
            </a:extLst>
          </p:cNvPr>
          <p:cNvGrpSpPr/>
          <p:nvPr/>
        </p:nvGrpSpPr>
        <p:grpSpPr>
          <a:xfrm>
            <a:off x="4381750" y="1898494"/>
            <a:ext cx="2185303" cy="1998820"/>
            <a:chOff x="4381750" y="1898494"/>
            <a:chExt cx="2185303" cy="19988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02097B1-0F33-1327-B4CA-FE71EFA8025F}"/>
                </a:ext>
              </a:extLst>
            </p:cNvPr>
            <p:cNvSpPr txBox="1"/>
            <p:nvPr/>
          </p:nvSpPr>
          <p:spPr>
            <a:xfrm>
              <a:off x="5259744" y="1898494"/>
              <a:ext cx="1307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High-quality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DF45A1-545D-37C0-971D-E0FD8A5E6545}"/>
                </a:ext>
              </a:extLst>
            </p:cNvPr>
            <p:cNvSpPr txBox="1"/>
            <p:nvPr/>
          </p:nvSpPr>
          <p:spPr>
            <a:xfrm>
              <a:off x="5259744" y="3527982"/>
              <a:ext cx="1307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Low-quality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973C33F-E8A4-B7D0-6B91-2FE753574D01}"/>
                </a:ext>
              </a:extLst>
            </p:cNvPr>
            <p:cNvCxnSpPr>
              <a:cxnSpLocks/>
              <a:stCxn id="6" idx="1"/>
              <a:endCxn id="4" idx="3"/>
            </p:cNvCxnSpPr>
            <p:nvPr/>
          </p:nvCxnSpPr>
          <p:spPr>
            <a:xfrm flipH="1">
              <a:off x="4381750" y="2083160"/>
              <a:ext cx="877994" cy="831228"/>
            </a:xfrm>
            <a:prstGeom prst="line">
              <a:avLst/>
            </a:prstGeom>
            <a:ln>
              <a:gradFill flip="none" rotWithShape="1">
                <a:gsLst>
                  <a:gs pos="66000">
                    <a:srgbClr val="F9F9F9"/>
                  </a:gs>
                  <a:gs pos="0">
                    <a:schemeClr val="tx1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0A1EA5-ABEB-D3C1-F42C-DB81709F7BC7}"/>
                </a:ext>
              </a:extLst>
            </p:cNvPr>
            <p:cNvCxnSpPr>
              <a:cxnSpLocks/>
              <a:stCxn id="8" idx="1"/>
              <a:endCxn id="4" idx="3"/>
            </p:cNvCxnSpPr>
            <p:nvPr/>
          </p:nvCxnSpPr>
          <p:spPr>
            <a:xfrm flipH="1" flipV="1">
              <a:off x="4381750" y="2914388"/>
              <a:ext cx="877994" cy="798260"/>
            </a:xfrm>
            <a:prstGeom prst="line">
              <a:avLst/>
            </a:prstGeom>
            <a:ln>
              <a:gradFill flip="none" rotWithShape="1">
                <a:gsLst>
                  <a:gs pos="66000">
                    <a:srgbClr val="F9F9F9"/>
                  </a:gs>
                  <a:gs pos="0">
                    <a:schemeClr val="tx1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66D7E4-9440-C774-E3BF-F105F502FA64}"/>
              </a:ext>
            </a:extLst>
          </p:cNvPr>
          <p:cNvGrpSpPr/>
          <p:nvPr/>
        </p:nvGrpSpPr>
        <p:grpSpPr>
          <a:xfrm>
            <a:off x="6567053" y="1898494"/>
            <a:ext cx="3022602" cy="369332"/>
            <a:chOff x="6567053" y="1898494"/>
            <a:chExt cx="3022602" cy="3693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88637B2-B892-D565-04C8-F7FE005DE0FD}"/>
                </a:ext>
              </a:extLst>
            </p:cNvPr>
            <p:cNvSpPr txBox="1"/>
            <p:nvPr/>
          </p:nvSpPr>
          <p:spPr>
            <a:xfrm>
              <a:off x="8092999" y="1898494"/>
              <a:ext cx="1496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Signaling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781E9DB-0E4B-B3A7-9BA9-0C461B07A3D4}"/>
                </a:ext>
              </a:extLst>
            </p:cNvPr>
            <p:cNvCxnSpPr>
              <a:cxnSpLocks/>
              <a:stCxn id="5" idx="1"/>
              <a:endCxn id="6" idx="3"/>
            </p:cNvCxnSpPr>
            <p:nvPr/>
          </p:nvCxnSpPr>
          <p:spPr>
            <a:xfrm flipH="1">
              <a:off x="6567053" y="2083160"/>
              <a:ext cx="1525946" cy="0"/>
            </a:xfrm>
            <a:prstGeom prst="line">
              <a:avLst/>
            </a:prstGeom>
            <a:ln>
              <a:gradFill flip="none" rotWithShape="1">
                <a:gsLst>
                  <a:gs pos="66000">
                    <a:srgbClr val="F9F9F9"/>
                  </a:gs>
                  <a:gs pos="0">
                    <a:schemeClr val="tx1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4C0FBA7-9DD9-2712-B995-8C54704E79A9}"/>
              </a:ext>
            </a:extLst>
          </p:cNvPr>
          <p:cNvGrpSpPr/>
          <p:nvPr/>
        </p:nvGrpSpPr>
        <p:grpSpPr>
          <a:xfrm>
            <a:off x="6567053" y="3527982"/>
            <a:ext cx="3022602" cy="369332"/>
            <a:chOff x="6567053" y="3527982"/>
            <a:chExt cx="3022602" cy="369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A9EF409-46F8-45B7-D0A0-1D811DD026DA}"/>
                </a:ext>
              </a:extLst>
            </p:cNvPr>
            <p:cNvSpPr txBox="1"/>
            <p:nvPr/>
          </p:nvSpPr>
          <p:spPr>
            <a:xfrm>
              <a:off x="8092999" y="3527982"/>
              <a:ext cx="1496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Legitimacy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376F63D-AF68-1099-B2A6-4696E3B9A3B4}"/>
                </a:ext>
              </a:extLst>
            </p:cNvPr>
            <p:cNvCxnSpPr>
              <a:cxnSpLocks/>
              <a:stCxn id="9" idx="1"/>
              <a:endCxn id="8" idx="3"/>
            </p:cNvCxnSpPr>
            <p:nvPr/>
          </p:nvCxnSpPr>
          <p:spPr>
            <a:xfrm flipH="1">
              <a:off x="6567053" y="3712648"/>
              <a:ext cx="1525946" cy="0"/>
            </a:xfrm>
            <a:prstGeom prst="line">
              <a:avLst/>
            </a:prstGeom>
            <a:ln>
              <a:gradFill flip="none" rotWithShape="1">
                <a:gsLst>
                  <a:gs pos="66000">
                    <a:srgbClr val="F9F9F9"/>
                  </a:gs>
                  <a:gs pos="0">
                    <a:schemeClr val="tx1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69822F2-5D22-9B4D-10D9-2510AEF4C5C8}"/>
              </a:ext>
            </a:extLst>
          </p:cNvPr>
          <p:cNvSpPr txBox="1"/>
          <p:nvPr/>
        </p:nvSpPr>
        <p:spPr>
          <a:xfrm>
            <a:off x="1851524" y="3282271"/>
            <a:ext cx="2530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Hummel &amp; Schlick 2016</a:t>
            </a:r>
          </a:p>
          <a:p>
            <a:r>
              <a:rPr lang="en-US" sz="1100" dirty="0"/>
              <a:t>He et al. 2022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918CD4-791D-F4E5-724A-E827C974EDFF}"/>
              </a:ext>
            </a:extLst>
          </p:cNvPr>
          <p:cNvSpPr txBox="1"/>
          <p:nvPr/>
        </p:nvSpPr>
        <p:spPr>
          <a:xfrm>
            <a:off x="5259745" y="4396931"/>
            <a:ext cx="3228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Does quality of disclosure also affect legitimacy?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you improve legitimacy with platitudes?</a:t>
            </a:r>
          </a:p>
        </p:txBody>
      </p:sp>
    </p:spTree>
    <p:extLst>
      <p:ext uri="{BB962C8B-B14F-4D97-AF65-F5344CB8AC3E}">
        <p14:creationId xmlns:p14="http://schemas.microsoft.com/office/powerpoint/2010/main" val="3138539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59216-21AE-BB00-03C1-ACA34DFE2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FB3BA-EC2A-50D8-278C-5140AA65C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3821"/>
          </a:xfrm>
        </p:spPr>
        <p:txBody>
          <a:bodyPr>
            <a:normAutofit/>
          </a:bodyPr>
          <a:lstStyle/>
          <a:p>
            <a:r>
              <a:rPr lang="en-US" dirty="0"/>
              <a:t>Differentiation versus other theories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A98BF8B1-814C-D4B1-B695-D2A6DA5C7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C732-9CBE-4CF4-A3A1-DAF80F667387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993480-51A8-10E5-F89D-2731F918FD4F}"/>
              </a:ext>
            </a:extLst>
          </p:cNvPr>
          <p:cNvSpPr txBox="1"/>
          <p:nvPr/>
        </p:nvSpPr>
        <p:spPr>
          <a:xfrm>
            <a:off x="496459" y="1681386"/>
            <a:ext cx="1307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Unexpected bad news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03278EE-6C39-A12F-8ACB-ABF13245EB26}"/>
              </a:ext>
            </a:extLst>
          </p:cNvPr>
          <p:cNvGrpSpPr/>
          <p:nvPr/>
        </p:nvGrpSpPr>
        <p:grpSpPr>
          <a:xfrm>
            <a:off x="1803768" y="1542886"/>
            <a:ext cx="3202348" cy="923330"/>
            <a:chOff x="1803768" y="1542886"/>
            <a:chExt cx="3202348" cy="92333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4BE9473-857B-00C3-218E-EBF83631513E}"/>
                </a:ext>
              </a:extLst>
            </p:cNvPr>
            <p:cNvSpPr txBox="1"/>
            <p:nvPr/>
          </p:nvSpPr>
          <p:spPr>
            <a:xfrm>
              <a:off x="2535023" y="1542886"/>
              <a:ext cx="24710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Firm becomes more risky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Litigation risk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Recurrence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63E6512-FB27-89BB-C6BD-1EA39D58EC3A}"/>
                </a:ext>
              </a:extLst>
            </p:cNvPr>
            <p:cNvCxnSpPr>
              <a:cxnSpLocks/>
              <a:stCxn id="6" idx="1"/>
              <a:endCxn id="4" idx="3"/>
            </p:cNvCxnSpPr>
            <p:nvPr/>
          </p:nvCxnSpPr>
          <p:spPr>
            <a:xfrm flipH="1">
              <a:off x="1803768" y="2004551"/>
              <a:ext cx="731255" cy="1"/>
            </a:xfrm>
            <a:prstGeom prst="line">
              <a:avLst/>
            </a:prstGeom>
            <a:ln>
              <a:gradFill flip="none" rotWithShape="1">
                <a:gsLst>
                  <a:gs pos="66000">
                    <a:srgbClr val="F9F9F9"/>
                  </a:gs>
                  <a:gs pos="0">
                    <a:schemeClr val="tx1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4A14EBE-2B9B-D115-A8E8-C52EF2154BB2}"/>
              </a:ext>
            </a:extLst>
          </p:cNvPr>
          <p:cNvGrpSpPr/>
          <p:nvPr/>
        </p:nvGrpSpPr>
        <p:grpSpPr>
          <a:xfrm>
            <a:off x="5006116" y="1542886"/>
            <a:ext cx="3546767" cy="923330"/>
            <a:chOff x="5006116" y="1542886"/>
            <a:chExt cx="3546767" cy="92333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E62496-D10E-7639-FB3E-2FB50F10C142}"/>
                </a:ext>
              </a:extLst>
            </p:cNvPr>
            <p:cNvSpPr txBox="1"/>
            <p:nvPr/>
          </p:nvSpPr>
          <p:spPr>
            <a:xfrm>
              <a:off x="5892809" y="1542886"/>
              <a:ext cx="26600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Shareholders (and the firm) have trouble forecasting performance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454FB8E-B4D5-3AA8-DA70-61817DA64799}"/>
                </a:ext>
              </a:extLst>
            </p:cNvPr>
            <p:cNvCxnSpPr>
              <a:cxnSpLocks/>
              <a:stCxn id="5" idx="1"/>
              <a:endCxn id="6" idx="3"/>
            </p:cNvCxnSpPr>
            <p:nvPr/>
          </p:nvCxnSpPr>
          <p:spPr>
            <a:xfrm flipH="1">
              <a:off x="5006116" y="2004551"/>
              <a:ext cx="886693" cy="0"/>
            </a:xfrm>
            <a:prstGeom prst="line">
              <a:avLst/>
            </a:prstGeom>
            <a:ln>
              <a:gradFill flip="none" rotWithShape="1">
                <a:gsLst>
                  <a:gs pos="66000">
                    <a:srgbClr val="F9F9F9"/>
                  </a:gs>
                  <a:gs pos="0">
                    <a:schemeClr val="tx1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377C6CF-20FC-707C-12A8-3E8EB5943898}"/>
              </a:ext>
            </a:extLst>
          </p:cNvPr>
          <p:cNvSpPr txBox="1"/>
          <p:nvPr/>
        </p:nvSpPr>
        <p:spPr>
          <a:xfrm>
            <a:off x="2535024" y="2931158"/>
            <a:ext cx="236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Audit fees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Stock volatility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1A9EEB7-BB80-CE35-3491-C940876683E2}"/>
              </a:ext>
            </a:extLst>
          </p:cNvPr>
          <p:cNvGrpSpPr/>
          <p:nvPr/>
        </p:nvGrpSpPr>
        <p:grpSpPr>
          <a:xfrm>
            <a:off x="8552883" y="1404387"/>
            <a:ext cx="3262743" cy="1200329"/>
            <a:chOff x="8552883" y="1404387"/>
            <a:chExt cx="3262743" cy="120032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BCB8917-D432-22F3-9F55-F6052B68FC89}"/>
                </a:ext>
              </a:extLst>
            </p:cNvPr>
            <p:cNvSpPr txBox="1"/>
            <p:nvPr/>
          </p:nvSpPr>
          <p:spPr>
            <a:xfrm>
              <a:off x="9155552" y="1404387"/>
              <a:ext cx="26600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More, but less precise, forecast disclosure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About performance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Directed to shareholders 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085A5E7-4886-696F-0E36-4ABE2675BDC4}"/>
                </a:ext>
              </a:extLst>
            </p:cNvPr>
            <p:cNvCxnSpPr>
              <a:cxnSpLocks/>
              <a:stCxn id="29" idx="1"/>
              <a:endCxn id="5" idx="3"/>
            </p:cNvCxnSpPr>
            <p:nvPr/>
          </p:nvCxnSpPr>
          <p:spPr>
            <a:xfrm flipH="1" flipV="1">
              <a:off x="8552883" y="2004551"/>
              <a:ext cx="602669" cy="1"/>
            </a:xfrm>
            <a:prstGeom prst="line">
              <a:avLst/>
            </a:prstGeom>
            <a:ln>
              <a:gradFill flip="none" rotWithShape="1">
                <a:gsLst>
                  <a:gs pos="66000">
                    <a:srgbClr val="F9F9F9"/>
                  </a:gs>
                  <a:gs pos="0">
                    <a:schemeClr val="tx1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F21AB18-76BF-2A85-3B5B-25F1DD2A04B0}"/>
              </a:ext>
            </a:extLst>
          </p:cNvPr>
          <p:cNvSpPr txBox="1"/>
          <p:nvPr/>
        </p:nvSpPr>
        <p:spPr>
          <a:xfrm>
            <a:off x="5961715" y="2931158"/>
            <a:ext cx="236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Analyst dispersion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58012B-A4E8-D8F6-2248-4D2D9E7FA5C4}"/>
              </a:ext>
            </a:extLst>
          </p:cNvPr>
          <p:cNvSpPr txBox="1"/>
          <p:nvPr/>
        </p:nvSpPr>
        <p:spPr>
          <a:xfrm>
            <a:off x="554373" y="2931158"/>
            <a:ext cx="236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Data breach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6A0931F-A115-B8E6-1770-77E016A66528}"/>
              </a:ext>
            </a:extLst>
          </p:cNvPr>
          <p:cNvSpPr txBox="1"/>
          <p:nvPr/>
        </p:nvSpPr>
        <p:spPr>
          <a:xfrm>
            <a:off x="9155552" y="2931158"/>
            <a:ext cx="236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FLPD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CD07B6-4D10-2841-8571-C72531470836}"/>
              </a:ext>
            </a:extLst>
          </p:cNvPr>
          <p:cNvSpPr txBox="1"/>
          <p:nvPr/>
        </p:nvSpPr>
        <p:spPr>
          <a:xfrm>
            <a:off x="1967344" y="3999982"/>
            <a:ext cx="7716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Legitimacy Theory is a general (‘under-developed,’ per Deegan 2002) theory. How important is it to differentiate it from other (overlapping) theories?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most compelling test uses a measure of internal pressure to conform to society’s values (Regional Social Capital). How can this be expanded?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effect appears to be driven by only some cross-sections of the 199 breaches. Are there important observations?</a:t>
            </a:r>
          </a:p>
        </p:txBody>
      </p:sp>
    </p:spTree>
    <p:extLst>
      <p:ext uri="{BB962C8B-B14F-4D97-AF65-F5344CB8AC3E}">
        <p14:creationId xmlns:p14="http://schemas.microsoft.com/office/powerpoint/2010/main" val="4195639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/>
      <p:bldP spid="32" grpId="0"/>
      <p:bldP spid="35" grpId="0"/>
      <p:bldP spid="36" grpId="0"/>
      <p:bldP spid="3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BE97EF-FD5F-6106-2F81-DE63CB1FD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4905" y="2411506"/>
            <a:ext cx="2842190" cy="1397609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Thank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352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8248</TotalTime>
  <Words>556</Words>
  <Application>Microsoft Macintosh PowerPoint</Application>
  <PresentationFormat>Widescreen</PresentationFormat>
  <Paragraphs>117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Garamond</vt:lpstr>
      <vt:lpstr>Office Theme</vt:lpstr>
      <vt:lpstr>Discussion:   Talking about the Future to Address the Legitimacy Gap: Data Breaches and Forward-Looking Performance Disclosure</vt:lpstr>
      <vt:lpstr>PowerPoint Presentation</vt:lpstr>
      <vt:lpstr>This paper is about Legitimacy Theory</vt:lpstr>
      <vt:lpstr>Legitimacy Theory</vt:lpstr>
      <vt:lpstr>Legitimacy Theory</vt:lpstr>
      <vt:lpstr>Differentiation versus signaling theory</vt:lpstr>
      <vt:lpstr>Differentiation versus other theories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Discussion:  How important is internal information asymmetry for firm-level productivity?</dc:title>
  <dc:creator>Raval, Vivek</dc:creator>
  <cp:lastModifiedBy>Vivek Raval</cp:lastModifiedBy>
  <cp:revision>13</cp:revision>
  <dcterms:created xsi:type="dcterms:W3CDTF">2024-08-06T22:18:04Z</dcterms:created>
  <dcterms:modified xsi:type="dcterms:W3CDTF">2025-05-28T22:48:48Z</dcterms:modified>
</cp:coreProperties>
</file>