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embeddedFontLst>
    <p:embeddedFont>
      <p:font typeface="Century Schoolbook" panose="02040604050505020304" pitchFamily="18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42"/>
    <p:restoredTop sz="94629"/>
  </p:normalViewPr>
  <p:slideViewPr>
    <p:cSldViewPr snapToGrid="0">
      <p:cViewPr>
        <p:scale>
          <a:sx n="143" d="100"/>
          <a:sy n="143" d="100"/>
        </p:scale>
        <p:origin x="205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8B3F6-2C23-A748-82A9-D14D5F7B2926}" type="datetimeFigureOut">
              <a:rPr lang="en-US" smtClean="0"/>
              <a:t>7/30/25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38066-8A0A-B14C-B64B-F16AE7204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30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the authors: This is intended to be a true discussion, and not a referee report, so the ‘comments’ are largely high-level and contextual. My objective was to elicit the most helpful comments from the audience. Regardless, I hope you find the discussion helpful in thinking about your research. I enjoyed the paper and wish you the best of luck in conducting further research on this topic.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38066-8A0A-B14C-B64B-F16AE72040E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628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ABF7-0694-E0F6-3056-2CA8D533C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455DBC-4369-9E84-4CBA-2776B89685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5D9BDF-704D-6C13-E38D-6A5B38063C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the authors: This is intended to be a true discussion, and not a referee report, so the ‘comments’ are largely high-level and contextual. My objective was to elicit the most helpful comments from the audience. Regardless, I hope you find the discussion helpful in thinking about your research. I enjoyed the paper and wish you the best of luck in conducting further research on this topic.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45BEB5-71AA-69BF-1309-F855BB5087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38066-8A0A-B14C-B64B-F16AE72040E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31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27CE3-F637-8F5B-0826-9020756C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2D7C28-4EE9-256C-7E8A-D551DEFB64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F3BA36-A955-92E2-6DA3-FA6378372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the authors: This is intended to be a true discussion, and not a referee report, so the ‘comments’ are largely high-level and contextual. My objective was to elicit the most helpful comments from the audience. Regardless, I hope you find the discussion helpful in thinking about your research. I enjoyed the paper and wish you the best of luck in conducting further research on this topic.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EAC747-9C54-197A-682F-A8EEEBC85A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38066-8A0A-B14C-B64B-F16AE72040E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15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E975C-A219-B25B-034C-B6298C3A5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E4D86B-6B23-269A-2CD8-C83EA6E70D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F3EFD4-6DD5-9E87-3D5F-A84AC3EA9B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the authors: This is intended to be a true discussion, and not a referee report, so the ‘comments’ are largely high-level and contextual. My objective was to elicit the most helpful comments from the audience. Regardless, I hope you find the discussion helpful in thinking about your research. I enjoyed the paper and wish you the best of luck in conducting further research on this topic.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CC769-EBEB-BFEC-D881-B75761CA76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38066-8A0A-B14C-B64B-F16AE72040E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46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05A50-95D0-65F4-3A3B-E44EC243A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583BDC-A34D-9E79-FB6D-12DCE2DD16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3E923A-D426-5DAC-4688-3A4F375271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the authors: This is intended to be a true discussion, and not a referee report, so the ‘comments’ are largely high-level and contextual. My objective was to elicit the most helpful comments from the audience. Regardless, I hope you find the discussion helpful in thinking about your research. I enjoyed the paper and wish you the best of luck in conducting further research on this topic.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62C1F-8BC1-9D75-E6ED-7D650190D8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38066-8A0A-B14C-B64B-F16AE72040E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648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01226-3B65-8E4D-B831-EDD320F37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29885B-8DC4-6B57-EE6D-5FBC0264D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537077-1ACE-66C9-D570-E7A7D8E651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the authors: This is intended to be a true discussion, and not a referee report, so the ‘comments’ are largely high-level and contextual. My objective was to elicit the most helpful comments from the audience. Regardless, I hope you find the discussion helpful in thinking about your research. I enjoyed the paper and wish you the best of luck in conducting further research on this topic.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254EC-AFD4-25AA-DD8A-5EEC0D7FF9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38066-8A0A-B14C-B64B-F16AE72040E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95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50D1-6A14-CA41-BAA3-D1B6A513AB14}" type="datetimeFigureOut">
              <a:rPr lang="en-US" smtClean="0"/>
              <a:t>7/30/25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5857-D615-7D47-A755-D10F4B705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23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2163"/>
          </a:xfrm>
        </p:spPr>
        <p:txBody>
          <a:bodyPr>
            <a:normAutofit/>
          </a:bodyPr>
          <a:lstStyle>
            <a:lvl1pPr algn="ctr">
              <a:defRPr sz="3600" b="1" i="0">
                <a:latin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50D1-6A14-CA41-BAA3-D1B6A513AB14}" type="datetimeFigureOut">
              <a:rPr lang="en-US" smtClean="0"/>
              <a:t>7/30/25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5857-D615-7D47-A755-D10F4B705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15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50D1-6A14-CA41-BAA3-D1B6A513AB14}" type="datetimeFigureOut">
              <a:rPr lang="en-US" smtClean="0"/>
              <a:t>7/30/25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5857-D615-7D47-A755-D10F4B705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02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50D1-6A14-CA41-BAA3-D1B6A513AB14}" type="datetimeFigureOut">
              <a:rPr lang="en-US" smtClean="0"/>
              <a:t>7/30/25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5857-D615-7D47-A755-D10F4B705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393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50D1-6A14-CA41-BAA3-D1B6A513AB14}" type="datetimeFigureOut">
              <a:rPr lang="en-US" smtClean="0"/>
              <a:t>7/30/25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5857-D615-7D47-A755-D10F4B705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121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50D1-6A14-CA41-BAA3-D1B6A513AB14}" type="datetimeFigureOut">
              <a:rPr lang="en-US" smtClean="0"/>
              <a:t>7/30/25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5857-D615-7D47-A755-D10F4B705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78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50D1-6A14-CA41-BAA3-D1B6A513AB14}" type="datetimeFigureOut">
              <a:rPr lang="en-US" smtClean="0"/>
              <a:t>7/30/25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5857-D615-7D47-A755-D10F4B705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412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50D1-6A14-CA41-BAA3-D1B6A513AB14}" type="datetimeFigureOut">
              <a:rPr lang="en-US" smtClean="0"/>
              <a:t>7/30/25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5857-D615-7D47-A755-D10F4B705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377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50D1-6A14-CA41-BAA3-D1B6A513AB14}" type="datetimeFigureOut">
              <a:rPr lang="en-US" smtClean="0"/>
              <a:t>7/30/25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5857-D615-7D47-A755-D10F4B705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03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50D1-6A14-CA41-BAA3-D1B6A513AB14}" type="datetimeFigureOut">
              <a:rPr lang="en-US" smtClean="0"/>
              <a:t>7/30/25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5857-D615-7D47-A755-D10F4B705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61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50D1-6A14-CA41-BAA3-D1B6A513AB14}" type="datetimeFigureOut">
              <a:rPr lang="en-US" smtClean="0"/>
              <a:t>7/30/25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5857-D615-7D47-A755-D10F4B705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20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2AEE50D1-6A14-CA41-BAA3-D1B6A513AB14}" type="datetimeFigureOut">
              <a:rPr lang="en-US" smtClean="0"/>
              <a:t>7/30/25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FA245857-D615-7D47-A755-D10F4B705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8137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paper&#10;&#10;AI-generated content may be incorrect.">
            <a:extLst>
              <a:ext uri="{FF2B5EF4-FFF2-40B4-BE49-F238E27FC236}">
                <a16:creationId xmlns:a16="http://schemas.microsoft.com/office/drawing/2014/main" id="{DDAB41E1-9ED7-237B-99C3-A9DEAC5AA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14350"/>
            <a:ext cx="77724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2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55A34-FB24-7C1C-FF43-0939530EA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 long line of research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1A39C34-1E10-89FF-C886-368AF888C04A}"/>
              </a:ext>
            </a:extLst>
          </p:cNvPr>
          <p:cNvSpPr txBox="1">
            <a:spLocks/>
          </p:cNvSpPr>
          <p:nvPr/>
        </p:nvSpPr>
        <p:spPr>
          <a:xfrm>
            <a:off x="617220" y="1690688"/>
            <a:ext cx="3649980" cy="34385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Capitalize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13440CC-E86F-525C-D17C-D2C27B975E97}"/>
              </a:ext>
            </a:extLst>
          </p:cNvPr>
          <p:cNvSpPr txBox="1">
            <a:spLocks/>
          </p:cNvSpPr>
          <p:nvPr/>
        </p:nvSpPr>
        <p:spPr>
          <a:xfrm>
            <a:off x="4404360" y="2102168"/>
            <a:ext cx="3642360" cy="427577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Skinner 2008: Capitalizing would mean lower accounting consistency, more earnings management, recognizing assets but not liabilities, poorly-defined assets, inseparability of assets.</a:t>
            </a:r>
          </a:p>
          <a:p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Penman 2023: Expensing provides no loss of information, information on uncertainty, consistent tangible/ intangible accounting, consistent with risk-return principles. </a:t>
            </a:r>
            <a:r>
              <a:rPr 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Capitalization does not really provide matching or reflect the economics.</a:t>
            </a:r>
          </a:p>
          <a:p>
            <a:r>
              <a:rPr lang="en-US" sz="16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Z. King</a:t>
            </a:r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(2024, w/p): The time lag between R&amp;D investment and payoff reduces the benefit of capitalization below expensing.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B6A2ECD-5317-BE93-27B2-67CAA539C83D}"/>
              </a:ext>
            </a:extLst>
          </p:cNvPr>
          <p:cNvSpPr txBox="1">
            <a:spLocks/>
          </p:cNvSpPr>
          <p:nvPr/>
        </p:nvSpPr>
        <p:spPr>
          <a:xfrm>
            <a:off x="4404360" y="1690688"/>
            <a:ext cx="3642360" cy="34890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Expense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A9D53B7-9C4D-D32E-7BD1-51E5A7C268A0}"/>
              </a:ext>
            </a:extLst>
          </p:cNvPr>
          <p:cNvSpPr txBox="1">
            <a:spLocks/>
          </p:cNvSpPr>
          <p:nvPr/>
        </p:nvSpPr>
        <p:spPr>
          <a:xfrm>
            <a:off x="8183880" y="2102168"/>
            <a:ext cx="3550920" cy="180689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 paper uses the most current techniques to focus arguments against claims that intangible capitalization would decrease matching and the persistence of earnings.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A75653-63F7-A860-BC03-CCAB96EDACBE}"/>
              </a:ext>
            </a:extLst>
          </p:cNvPr>
          <p:cNvSpPr txBox="1">
            <a:spLocks/>
          </p:cNvSpPr>
          <p:nvPr/>
        </p:nvSpPr>
        <p:spPr>
          <a:xfrm>
            <a:off x="8191500" y="4101783"/>
            <a:ext cx="3550920" cy="22761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How important are these claims in the overall argument?</a:t>
            </a:r>
          </a:p>
          <a:p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Can this paper address the core issues presented against capitalization?</a:t>
            </a:r>
          </a:p>
          <a:p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Can this paper contribute to standard setting more effectively?</a:t>
            </a:r>
          </a:p>
          <a:p>
            <a:endParaRPr lang="en-US" sz="16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3E0F561-BA9D-0B2A-FFA1-81D3B28D0639}"/>
              </a:ext>
            </a:extLst>
          </p:cNvPr>
          <p:cNvSpPr txBox="1">
            <a:spLocks/>
          </p:cNvSpPr>
          <p:nvPr/>
        </p:nvSpPr>
        <p:spPr>
          <a:xfrm>
            <a:off x="8183880" y="1685632"/>
            <a:ext cx="3550920" cy="34890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 paper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DA93ADD-A407-B7DA-3026-34406ED005ED}"/>
              </a:ext>
            </a:extLst>
          </p:cNvPr>
          <p:cNvSpPr txBox="1">
            <a:spLocks/>
          </p:cNvSpPr>
          <p:nvPr/>
        </p:nvSpPr>
        <p:spPr>
          <a:xfrm>
            <a:off x="617220" y="2102168"/>
            <a:ext cx="3642360" cy="427577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Lev &amp; </a:t>
            </a:r>
            <a:r>
              <a:rPr lang="en-US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Sougiannis</a:t>
            </a:r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1996: Capitalize R&amp;D, find it is value-relevant and predictive of future returns.</a:t>
            </a:r>
          </a:p>
          <a:p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Lev &amp; Srivastava 2022: Capitalize R&amp;D and SG&amp;A, find it improves value investing returns.</a:t>
            </a:r>
          </a:p>
          <a:p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Gu, Lev, &amp; Zhu 2023: Capitalize R&amp;D and SG&amp;A, show improved performance of accounting-driven loss firms.</a:t>
            </a:r>
          </a:p>
          <a:p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Iqbal, </a:t>
            </a:r>
            <a:r>
              <a:rPr lang="en-US" sz="16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Rajgopal</a:t>
            </a:r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Srivastava, and Zhao 2024: Improves on rules-of-thumb for capitalizing intangibles.</a:t>
            </a:r>
          </a:p>
        </p:txBody>
      </p:sp>
      <p:pic>
        <p:nvPicPr>
          <p:cNvPr id="13" name="Picture 12" descr="A white sheet with blue writing on it&#10;&#10;AI-generated content may be incorrect.">
            <a:extLst>
              <a:ext uri="{FF2B5EF4-FFF2-40B4-BE49-F238E27FC236}">
                <a16:creationId xmlns:a16="http://schemas.microsoft.com/office/drawing/2014/main" id="{A2717A5C-0445-13FF-C2DC-82653E49A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961" t="45098" r="5589" b="40392"/>
          <a:stretch>
            <a:fillRect/>
          </a:stretch>
        </p:blipFill>
        <p:spPr>
          <a:xfrm rot="10800000">
            <a:off x="1608176" y="277654"/>
            <a:ext cx="8747404" cy="102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40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38D1F-3C73-E918-4C9D-82AC22537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3A1ED618-0130-2CF7-33E7-0134CEB1F6C2}"/>
              </a:ext>
            </a:extLst>
          </p:cNvPr>
          <p:cNvGrpSpPr/>
          <p:nvPr/>
        </p:nvGrpSpPr>
        <p:grpSpPr>
          <a:xfrm>
            <a:off x="246380" y="1395411"/>
            <a:ext cx="8045068" cy="5097463"/>
            <a:chOff x="246380" y="1395411"/>
            <a:chExt cx="8045068" cy="509746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1712AFC-6D97-BF82-1B14-8DCAF2C8C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6380" y="1395411"/>
              <a:ext cx="8045068" cy="509746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490D6517-2209-0F8E-9145-AB2AB86E0650}"/>
                </a:ext>
              </a:extLst>
            </p:cNvPr>
            <p:cNvSpPr txBox="1">
              <a:spLocks/>
            </p:cNvSpPr>
            <p:nvPr/>
          </p:nvSpPr>
          <p:spPr>
            <a:xfrm>
              <a:off x="419100" y="5793422"/>
              <a:ext cx="1676400" cy="554037"/>
            </a:xfrm>
            <a:prstGeom prst="rect">
              <a:avLst/>
            </a:prstGeom>
            <a:solidFill>
              <a:schemeClr val="tx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05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2021 agenda consultation report (FASB)</a:t>
              </a:r>
            </a:p>
            <a:p>
              <a:endParaRPr lang="en-US" sz="105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E049193-5F4B-73B4-FD2F-26F804F8E39A}"/>
              </a:ext>
            </a:extLst>
          </p:cNvPr>
          <p:cNvSpPr/>
          <p:nvPr/>
        </p:nvSpPr>
        <p:spPr>
          <a:xfrm>
            <a:off x="3048000" y="2453640"/>
            <a:ext cx="2827020" cy="1905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056196-2B43-B248-A236-CA6A40341CB1}"/>
              </a:ext>
            </a:extLst>
          </p:cNvPr>
          <p:cNvGrpSpPr/>
          <p:nvPr/>
        </p:nvGrpSpPr>
        <p:grpSpPr>
          <a:xfrm>
            <a:off x="5476240" y="1690688"/>
            <a:ext cx="6083300" cy="4584700"/>
            <a:chOff x="5476240" y="1690688"/>
            <a:chExt cx="6083300" cy="45847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3F136CD-3736-1971-5AFD-7F233A101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6240" y="1690688"/>
              <a:ext cx="6083300" cy="45847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Content Placeholder 2">
              <a:extLst>
                <a:ext uri="{FF2B5EF4-FFF2-40B4-BE49-F238E27FC236}">
                  <a16:creationId xmlns:a16="http://schemas.microsoft.com/office/drawing/2014/main" id="{E4CFC389-4B0C-D59A-08EC-4B406523C628}"/>
                </a:ext>
              </a:extLst>
            </p:cNvPr>
            <p:cNvSpPr txBox="1">
              <a:spLocks/>
            </p:cNvSpPr>
            <p:nvPr/>
          </p:nvSpPr>
          <p:spPr>
            <a:xfrm>
              <a:off x="6841490" y="5830095"/>
              <a:ext cx="3003550" cy="281146"/>
            </a:xfrm>
            <a:prstGeom prst="rect">
              <a:avLst/>
            </a:prstGeom>
            <a:solidFill>
              <a:schemeClr val="tx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05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2023 webinar on intangibles (FASB)</a:t>
              </a:r>
            </a:p>
            <a:p>
              <a:endParaRPr lang="en-US" sz="105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15A6700-671A-216F-36A5-042AA061A9D8}"/>
              </a:ext>
            </a:extLst>
          </p:cNvPr>
          <p:cNvSpPr/>
          <p:nvPr/>
        </p:nvSpPr>
        <p:spPr>
          <a:xfrm>
            <a:off x="6020688" y="4907280"/>
            <a:ext cx="4837812" cy="754380"/>
          </a:xfrm>
          <a:prstGeom prst="roundRect">
            <a:avLst/>
          </a:prstGeom>
          <a:solidFill>
            <a:srgbClr val="FF0000">
              <a:alpha val="22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5468164-9159-D8C2-E88A-03F4A96A3D06}"/>
              </a:ext>
            </a:extLst>
          </p:cNvPr>
          <p:cNvSpPr txBox="1">
            <a:spLocks/>
          </p:cNvSpPr>
          <p:nvPr/>
        </p:nvSpPr>
        <p:spPr>
          <a:xfrm>
            <a:off x="3739072" y="2720974"/>
            <a:ext cx="2135948" cy="2186306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 want more information.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Capitalization is a re-organization of the existing information (excluding the disclosures)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Can users do this on their own, better?</a:t>
            </a:r>
          </a:p>
        </p:txBody>
      </p:sp>
      <p:pic>
        <p:nvPicPr>
          <p:cNvPr id="19" name="Picture 18" descr="A close up of a paper&#10;&#10;AI-generated content may be incorrect.">
            <a:extLst>
              <a:ext uri="{FF2B5EF4-FFF2-40B4-BE49-F238E27FC236}">
                <a16:creationId xmlns:a16="http://schemas.microsoft.com/office/drawing/2014/main" id="{94267325-CFB1-BDD7-0472-A1A0954750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595" t="47451" r="13137" b="33464"/>
          <a:stretch>
            <a:fillRect/>
          </a:stretch>
        </p:blipFill>
        <p:spPr>
          <a:xfrm rot="10800000">
            <a:off x="2833370" y="135253"/>
            <a:ext cx="6083300" cy="111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453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3645B-D372-5C2E-A338-4DE36DA1A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F302377-D1E7-220E-3B50-61A0D34E0369}"/>
              </a:ext>
            </a:extLst>
          </p:cNvPr>
          <p:cNvSpPr txBox="1">
            <a:spLocks/>
          </p:cNvSpPr>
          <p:nvPr/>
        </p:nvSpPr>
        <p:spPr>
          <a:xfrm>
            <a:off x="2143661" y="1796868"/>
            <a:ext cx="1572068" cy="379255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4954D-6584-C89E-2F26-4C9C3ABBB508}"/>
              </a:ext>
            </a:extLst>
          </p:cNvPr>
          <p:cNvSpPr txBox="1">
            <a:spLocks/>
          </p:cNvSpPr>
          <p:nvPr/>
        </p:nvSpPr>
        <p:spPr>
          <a:xfrm>
            <a:off x="6315806" y="1815303"/>
            <a:ext cx="1876868" cy="379255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Less Volatility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EB06285-D8A3-48F0-EE7B-7CB0AFAEDD15}"/>
              </a:ext>
            </a:extLst>
          </p:cNvPr>
          <p:cNvSpPr txBox="1">
            <a:spLocks/>
          </p:cNvSpPr>
          <p:nvPr/>
        </p:nvSpPr>
        <p:spPr>
          <a:xfrm>
            <a:off x="6007196" y="3753053"/>
            <a:ext cx="2476500" cy="396873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More predictable success or failure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A707A0-DEA1-2369-DA15-EC20C8CB4B5B}"/>
              </a:ext>
            </a:extLst>
          </p:cNvPr>
          <p:cNvSpPr txBox="1">
            <a:spLocks/>
          </p:cNvSpPr>
          <p:nvPr/>
        </p:nvSpPr>
        <p:spPr>
          <a:xfrm>
            <a:off x="9522308" y="1811720"/>
            <a:ext cx="1876868" cy="379255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Amortization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314C516-0BD8-C43C-7CB5-5C2E94F55D7B}"/>
              </a:ext>
            </a:extLst>
          </p:cNvPr>
          <p:cNvGrpSpPr/>
          <p:nvPr/>
        </p:nvGrpSpPr>
        <p:grpSpPr>
          <a:xfrm>
            <a:off x="418022" y="2236470"/>
            <a:ext cx="5023346" cy="1815884"/>
            <a:chOff x="425642" y="2480310"/>
            <a:chExt cx="5023346" cy="181588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7AFA715-C6FA-BE0E-1BF6-FD1268632DFB}"/>
                </a:ext>
              </a:extLst>
            </p:cNvPr>
            <p:cNvGrpSpPr/>
            <p:nvPr/>
          </p:nvGrpSpPr>
          <p:grpSpPr>
            <a:xfrm>
              <a:off x="425642" y="2480310"/>
              <a:ext cx="5023346" cy="1815883"/>
              <a:chOff x="425642" y="2480310"/>
              <a:chExt cx="5023346" cy="1815883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2D4E44F9-5E1C-A6BE-D895-51957E7CD7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5642" y="3718560"/>
                <a:ext cx="5023346" cy="577633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6B8E6BAA-AEFD-E2B8-BE12-5EA159D559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5642" y="2480310"/>
                <a:ext cx="5023346" cy="1268730"/>
              </a:xfrm>
              <a:prstGeom prst="rect">
                <a:avLst/>
              </a:prstGeom>
            </p:spPr>
          </p:pic>
        </p:grpSp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ABD9DA5D-441A-004A-DB12-5A4E6A32DE25}"/>
                </a:ext>
              </a:extLst>
            </p:cNvPr>
            <p:cNvSpPr txBox="1">
              <a:spLocks/>
            </p:cNvSpPr>
            <p:nvPr/>
          </p:nvSpPr>
          <p:spPr>
            <a:xfrm>
              <a:off x="2702752" y="4137046"/>
              <a:ext cx="2746236" cy="159148"/>
            </a:xfrm>
            <a:prstGeom prst="rect">
              <a:avLst/>
            </a:prstGeom>
            <a:solidFill>
              <a:schemeClr val="tx1"/>
            </a:solidFill>
            <a:effectLst/>
          </p:spPr>
          <p:txBody>
            <a:bodyPr vert="horz" lIns="91440" tIns="45720" rIns="91440" bIns="45720" rtlCol="0">
              <a:normAutofit fontScale="25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b="1" dirty="0" err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Storey</a:t>
              </a:r>
              <a:r>
                <a:rPr lang="en-US" sz="18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&amp; </a:t>
              </a:r>
              <a:r>
                <a:rPr lang="en-US" sz="1800" b="1" dirty="0" err="1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Storey</a:t>
              </a:r>
              <a:r>
                <a:rPr lang="en-US" sz="18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(1998): The framework of financial accounting concepts and standards.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622D8D2-B378-0F47-4825-46E25B0B4ED7}"/>
                </a:ext>
              </a:extLst>
            </p:cNvPr>
            <p:cNvCxnSpPr/>
            <p:nvPr/>
          </p:nvCxnSpPr>
          <p:spPr>
            <a:xfrm>
              <a:off x="2438400" y="4069080"/>
              <a:ext cx="290322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42A3976-030D-C9F9-5C07-51F690F15020}"/>
                </a:ext>
              </a:extLst>
            </p:cNvPr>
            <p:cNvCxnSpPr>
              <a:cxnSpLocks/>
            </p:cNvCxnSpPr>
            <p:nvPr/>
          </p:nvCxnSpPr>
          <p:spPr>
            <a:xfrm>
              <a:off x="487680" y="4250473"/>
              <a:ext cx="20421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39C040A-E8CD-FEB1-0C1A-1E5EF3FF2D72}"/>
              </a:ext>
            </a:extLst>
          </p:cNvPr>
          <p:cNvGrpSpPr/>
          <p:nvPr/>
        </p:nvGrpSpPr>
        <p:grpSpPr>
          <a:xfrm>
            <a:off x="425642" y="4425122"/>
            <a:ext cx="2959100" cy="2895600"/>
            <a:chOff x="535444" y="3261360"/>
            <a:chExt cx="2959100" cy="289560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57C47D4-01A9-A507-73CD-C33F38C77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444" y="3261360"/>
              <a:ext cx="2959100" cy="2895600"/>
            </a:xfrm>
            <a:prstGeom prst="rect">
              <a:avLst/>
            </a:prstGeom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A174653-33C6-C08C-C6BD-E4267F4E6BFE}"/>
                </a:ext>
              </a:extLst>
            </p:cNvPr>
            <p:cNvCxnSpPr>
              <a:cxnSpLocks/>
            </p:cNvCxnSpPr>
            <p:nvPr/>
          </p:nvCxnSpPr>
          <p:spPr>
            <a:xfrm>
              <a:off x="1508760" y="3756660"/>
              <a:ext cx="192482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94CA99B-6F1F-29AF-358B-5CD209964E7B}"/>
                </a:ext>
              </a:extLst>
            </p:cNvPr>
            <p:cNvCxnSpPr>
              <a:cxnSpLocks/>
            </p:cNvCxnSpPr>
            <p:nvPr/>
          </p:nvCxnSpPr>
          <p:spPr>
            <a:xfrm>
              <a:off x="576772" y="3931920"/>
              <a:ext cx="156444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8B2EA43-E389-C218-6E6E-A404798BEF36}"/>
              </a:ext>
            </a:extLst>
          </p:cNvPr>
          <p:cNvSpPr txBox="1">
            <a:spLocks/>
          </p:cNvSpPr>
          <p:nvPr/>
        </p:nvSpPr>
        <p:spPr>
          <a:xfrm>
            <a:off x="425642" y="4149926"/>
            <a:ext cx="984499" cy="184328"/>
          </a:xfrm>
          <a:prstGeom prst="rect">
            <a:avLst/>
          </a:prstGeom>
          <a:solidFill>
            <a:schemeClr val="tx1"/>
          </a:solidFill>
          <a:effectLst/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 6 (FASB)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B65BD455-6F3D-E21B-CAB1-FB72725F682C}"/>
              </a:ext>
            </a:extLst>
          </p:cNvPr>
          <p:cNvSpPr txBox="1">
            <a:spLocks/>
          </p:cNvSpPr>
          <p:nvPr/>
        </p:nvSpPr>
        <p:spPr>
          <a:xfrm>
            <a:off x="3464752" y="4425122"/>
            <a:ext cx="1976616" cy="1777558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Costs that are less direct are allocated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expensed immediately if difficult to align with a period of benefit.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D4F11A47-89BF-91A2-BDA2-82E6726F1137}"/>
              </a:ext>
            </a:extLst>
          </p:cNvPr>
          <p:cNvSpPr txBox="1">
            <a:spLocks/>
          </p:cNvSpPr>
          <p:nvPr/>
        </p:nvSpPr>
        <p:spPr>
          <a:xfrm>
            <a:off x="5819332" y="2229075"/>
            <a:ext cx="2852228" cy="948465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Volatility can be informative 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See Raval 2025 as one example (apologies)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440FF7DB-5DB3-BA42-D276-B5B97B8882F0}"/>
              </a:ext>
            </a:extLst>
          </p:cNvPr>
          <p:cNvSpPr txBox="1">
            <a:spLocks/>
          </p:cNvSpPr>
          <p:nvPr/>
        </p:nvSpPr>
        <p:spPr>
          <a:xfrm>
            <a:off x="5819332" y="4197511"/>
            <a:ext cx="2852228" cy="2295364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Confirms finding in Gu et al. 2023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Was anyone fooled by the unadjusted earnings?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 paper assumes [returns = truth]. </a:t>
            </a:r>
          </a:p>
          <a:p>
            <a:pPr lvl="1"/>
            <a:r>
              <a: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 is reasonable</a:t>
            </a:r>
          </a:p>
          <a:p>
            <a:pPr lvl="1"/>
            <a:r>
              <a: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But it leaves little room for demonstrating the importance of capitalization</a:t>
            </a:r>
            <a:endParaRPr lang="en-US" sz="14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A9EB0037-EAA6-3634-A26F-702770FFC2D0}"/>
              </a:ext>
            </a:extLst>
          </p:cNvPr>
          <p:cNvSpPr txBox="1">
            <a:spLocks/>
          </p:cNvSpPr>
          <p:nvPr/>
        </p:nvSpPr>
        <p:spPr>
          <a:xfrm>
            <a:off x="9049524" y="2239097"/>
            <a:ext cx="2852228" cy="2295364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amortization rate of intangibles would be new information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Potentially value-relevant information in amortization rates?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Perhaps worth incorporating into this study</a:t>
            </a:r>
          </a:p>
        </p:txBody>
      </p:sp>
      <p:pic>
        <p:nvPicPr>
          <p:cNvPr id="36" name="Picture 35" descr="A paper with writing on it&#10;&#10;AI-generated content may be incorrect.">
            <a:extLst>
              <a:ext uri="{FF2B5EF4-FFF2-40B4-BE49-F238E27FC236}">
                <a16:creationId xmlns:a16="http://schemas.microsoft.com/office/drawing/2014/main" id="{84F8DF95-554E-72C6-D048-71EEBFD27FF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902" t="35405" r="8039" b="45171"/>
          <a:stretch>
            <a:fillRect/>
          </a:stretch>
        </p:blipFill>
        <p:spPr>
          <a:xfrm>
            <a:off x="2712720" y="225621"/>
            <a:ext cx="6766560" cy="11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14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" grpId="0" animBg="1"/>
      <p:bldP spid="4" grpId="0" animBg="1"/>
      <p:bldP spid="5" grpId="0" animBg="1"/>
      <p:bldP spid="29" grpId="0" animBg="1"/>
      <p:bldP spid="30" grpId="0" animBg="1"/>
      <p:bldP spid="32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77648-F4E1-B295-5023-59794A852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52DE4-22AF-D479-D4A1-EA831F95E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Simply not how firms look at this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2AD5D8-9804-064B-D7C8-616865232690}"/>
              </a:ext>
            </a:extLst>
          </p:cNvPr>
          <p:cNvSpPr txBox="1">
            <a:spLocks/>
          </p:cNvSpPr>
          <p:nvPr/>
        </p:nvSpPr>
        <p:spPr>
          <a:xfrm>
            <a:off x="434340" y="6336415"/>
            <a:ext cx="4907280" cy="322138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Proprietary costs</a:t>
            </a:r>
            <a:endParaRPr lang="en-US" sz="1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D9400A8-E4EC-744D-D3E8-ADD59877F762}"/>
              </a:ext>
            </a:extLst>
          </p:cNvPr>
          <p:cNvSpPr txBox="1">
            <a:spLocks/>
          </p:cNvSpPr>
          <p:nvPr/>
        </p:nvSpPr>
        <p:spPr>
          <a:xfrm>
            <a:off x="434340" y="4025140"/>
            <a:ext cx="4907280" cy="2249998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Amortization is not how we account for goodwill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Perhaps fair value provides more information than historical cost?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What useful life will assets have? And what sort of depreciation would be appropriate? Decelerated?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Perhaps an impairment approach makes more sense?</a:t>
            </a:r>
          </a:p>
          <a:p>
            <a:pPr lvl="1"/>
            <a:r>
              <a: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Impairments have information</a:t>
            </a:r>
          </a:p>
          <a:p>
            <a:pPr lvl="1"/>
            <a:r>
              <a: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However, opportunities for earnings management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392ED5-97BC-35F6-FABA-74A886A77044}"/>
              </a:ext>
            </a:extLst>
          </p:cNvPr>
          <p:cNvSpPr txBox="1">
            <a:spLocks/>
          </p:cNvSpPr>
          <p:nvPr/>
        </p:nvSpPr>
        <p:spPr>
          <a:xfrm>
            <a:off x="434340" y="1713865"/>
            <a:ext cx="4907280" cy="2249998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Executing capitalization from the bottom up is very difficult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How do we determine if R&amp;D generates a separable asset?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 the work maintenance (expensed) or an improvement (capitalized) to existing intangible assets?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 some employee salaries get fully capitalized? Others partially?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2F72F4B-E1BE-F336-3DF0-1E5828DB512E}"/>
              </a:ext>
            </a:extLst>
          </p:cNvPr>
          <p:cNvSpPr txBox="1">
            <a:spLocks/>
          </p:cNvSpPr>
          <p:nvPr/>
        </p:nvSpPr>
        <p:spPr>
          <a:xfrm>
            <a:off x="434340" y="1340485"/>
            <a:ext cx="11445240" cy="312103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Easy for us to capitalize – we see some consolidated number and apply some industry averages.</a:t>
            </a:r>
            <a:endParaRPr lang="en-US" sz="1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5" name="Picture 14" descr="A piece of paper with a line and a note&#10;&#10;AI-generated content may be incorrect.">
            <a:extLst>
              <a:ext uri="{FF2B5EF4-FFF2-40B4-BE49-F238E27FC236}">
                <a16:creationId xmlns:a16="http://schemas.microsoft.com/office/drawing/2014/main" id="{BBDB0786-11FD-45CE-EC00-E2C1075FCB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08" t="5213" r="15981" b="7582"/>
          <a:stretch>
            <a:fillRect/>
          </a:stretch>
        </p:blipFill>
        <p:spPr>
          <a:xfrm>
            <a:off x="5433060" y="1713865"/>
            <a:ext cx="4442460" cy="3658859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15ECD84-8A88-986C-3D19-D4AA032120A2}"/>
              </a:ext>
            </a:extLst>
          </p:cNvPr>
          <p:cNvSpPr txBox="1">
            <a:spLocks/>
          </p:cNvSpPr>
          <p:nvPr/>
        </p:nvSpPr>
        <p:spPr>
          <a:xfrm>
            <a:off x="6271260" y="4408555"/>
            <a:ext cx="541020" cy="285365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A/R</a:t>
            </a:r>
            <a:endParaRPr lang="en-US" sz="1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2DE6843-6171-ACA9-EBF6-9D92B56B91C9}"/>
              </a:ext>
            </a:extLst>
          </p:cNvPr>
          <p:cNvSpPr txBox="1">
            <a:spLocks/>
          </p:cNvSpPr>
          <p:nvPr/>
        </p:nvSpPr>
        <p:spPr>
          <a:xfrm>
            <a:off x="6096000" y="3587601"/>
            <a:ext cx="541020" cy="285365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PPE</a:t>
            </a:r>
            <a:endParaRPr lang="en-US" sz="1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BE7F191-5511-A351-B2C3-758C0E8CAC2E}"/>
              </a:ext>
            </a:extLst>
          </p:cNvPr>
          <p:cNvSpPr txBox="1">
            <a:spLocks/>
          </p:cNvSpPr>
          <p:nvPr/>
        </p:nvSpPr>
        <p:spPr>
          <a:xfrm>
            <a:off x="6271260" y="3052012"/>
            <a:ext cx="1059180" cy="285365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Revenue</a:t>
            </a:r>
            <a:endParaRPr lang="en-US" sz="1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A84F2912-9E45-5819-31B6-7EAB7569396C}"/>
              </a:ext>
            </a:extLst>
          </p:cNvPr>
          <p:cNvSpPr txBox="1">
            <a:spLocks/>
          </p:cNvSpPr>
          <p:nvPr/>
        </p:nvSpPr>
        <p:spPr>
          <a:xfrm rot="16200000">
            <a:off x="7139940" y="4016510"/>
            <a:ext cx="1059180" cy="285365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Goodwill</a:t>
            </a:r>
            <a:endParaRPr lang="en-US" sz="1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4E7985D-C145-7AB7-DFDC-832832366F58}"/>
              </a:ext>
            </a:extLst>
          </p:cNvPr>
          <p:cNvSpPr txBox="1">
            <a:spLocks/>
          </p:cNvSpPr>
          <p:nvPr/>
        </p:nvSpPr>
        <p:spPr>
          <a:xfrm>
            <a:off x="8412480" y="2106921"/>
            <a:ext cx="1150620" cy="461019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Internal Intangibles</a:t>
            </a:r>
            <a:endParaRPr lang="en-US" sz="1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3AA45BD-99DB-19F4-BE7D-988E3EC1A9D8}"/>
              </a:ext>
            </a:extLst>
          </p:cNvPr>
          <p:cNvSpPr txBox="1">
            <a:spLocks/>
          </p:cNvSpPr>
          <p:nvPr/>
        </p:nvSpPr>
        <p:spPr>
          <a:xfrm>
            <a:off x="9966960" y="1713864"/>
            <a:ext cx="1912620" cy="1715136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How would you audit this account?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Huge impact on earnings</a:t>
            </a:r>
          </a:p>
          <a:p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Most information asymmetry</a:t>
            </a:r>
          </a:p>
          <a:p>
            <a:endParaRPr lang="en-US" sz="14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C94993B-1175-C247-379F-2AB6AC2D4D9F}"/>
              </a:ext>
            </a:extLst>
          </p:cNvPr>
          <p:cNvGrpSpPr/>
          <p:nvPr/>
        </p:nvGrpSpPr>
        <p:grpSpPr>
          <a:xfrm>
            <a:off x="1322070" y="127059"/>
            <a:ext cx="9547860" cy="1107454"/>
            <a:chOff x="716280" y="58203"/>
            <a:chExt cx="12085320" cy="1401774"/>
          </a:xfrm>
        </p:grpSpPr>
        <p:pic>
          <p:nvPicPr>
            <p:cNvPr id="37" name="Picture 36" descr="A close up of a paper&#10;&#10;AI-generated content may be incorrect.">
              <a:extLst>
                <a:ext uri="{FF2B5EF4-FFF2-40B4-BE49-F238E27FC236}">
                  <a16:creationId xmlns:a16="http://schemas.microsoft.com/office/drawing/2014/main" id="{19142848-BDCD-9793-A197-AF15C758B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3726" t="62923" r="7058" b="13130"/>
            <a:stretch>
              <a:fillRect/>
            </a:stretch>
          </p:blipFill>
          <p:spPr>
            <a:xfrm rot="10800000">
              <a:off x="716280" y="63244"/>
              <a:ext cx="5379720" cy="1395923"/>
            </a:xfrm>
            <a:prstGeom prst="rect">
              <a:avLst/>
            </a:prstGeom>
          </p:spPr>
        </p:pic>
        <p:pic>
          <p:nvPicPr>
            <p:cNvPr id="38" name="Picture 37" descr="A close up of a paper&#10;&#10;AI-generated content may be incorrect.">
              <a:extLst>
                <a:ext uri="{FF2B5EF4-FFF2-40B4-BE49-F238E27FC236}">
                  <a16:creationId xmlns:a16="http://schemas.microsoft.com/office/drawing/2014/main" id="{F763D617-B2C3-EB21-1949-1E91A7A42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1" t="38720" r="8235" b="37233"/>
            <a:stretch>
              <a:fillRect/>
            </a:stretch>
          </p:blipFill>
          <p:spPr>
            <a:xfrm rot="10800000">
              <a:off x="5821680" y="58203"/>
              <a:ext cx="6979920" cy="14017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6920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3" grpId="0" animBg="1"/>
      <p:bldP spid="18" grpId="0" animBg="1"/>
      <p:bldP spid="21" grpId="0" animBg="1"/>
      <p:bldP spid="22" grpId="0" animBg="1"/>
      <p:bldP spid="25" grpId="0" animBg="1"/>
      <p:bldP spid="27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93220-B285-1B75-E1A0-E97F12825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464C206-88AE-F5E5-46FE-E342D4A27D72}"/>
              </a:ext>
            </a:extLst>
          </p:cNvPr>
          <p:cNvSpPr txBox="1">
            <a:spLocks/>
          </p:cNvSpPr>
          <p:nvPr/>
        </p:nvSpPr>
        <p:spPr>
          <a:xfrm>
            <a:off x="689610" y="1579981"/>
            <a:ext cx="3478530" cy="322138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How should we account for [stuff]?</a:t>
            </a:r>
            <a:endParaRPr lang="en-US" sz="1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C5F16D-74C6-B715-C832-F9CAC0836995}"/>
              </a:ext>
            </a:extLst>
          </p:cNvPr>
          <p:cNvGrpSpPr/>
          <p:nvPr/>
        </p:nvGrpSpPr>
        <p:grpSpPr>
          <a:xfrm>
            <a:off x="1245869" y="3297450"/>
            <a:ext cx="3478531" cy="792480"/>
            <a:chOff x="2663189" y="3189794"/>
            <a:chExt cx="3478531" cy="792480"/>
          </a:xfrm>
        </p:grpSpPr>
        <p:sp>
          <p:nvSpPr>
            <p:cNvPr id="3" name="Content Placeholder 2">
              <a:extLst>
                <a:ext uri="{FF2B5EF4-FFF2-40B4-BE49-F238E27FC236}">
                  <a16:creationId xmlns:a16="http://schemas.microsoft.com/office/drawing/2014/main" id="{3220B309-44BD-7592-D173-32B89162FAB3}"/>
                </a:ext>
              </a:extLst>
            </p:cNvPr>
            <p:cNvSpPr txBox="1">
              <a:spLocks/>
            </p:cNvSpPr>
            <p:nvPr/>
          </p:nvSpPr>
          <p:spPr>
            <a:xfrm>
              <a:off x="2663189" y="3435732"/>
              <a:ext cx="1390649" cy="322138"/>
            </a:xfrm>
            <a:prstGeom prst="rect">
              <a:avLst/>
            </a:prstGeom>
            <a:solidFill>
              <a:schemeClr val="tx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Verifiability</a:t>
              </a:r>
              <a:endPara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AA6B096C-745C-E5D8-A002-B117BD7CBA42}"/>
                </a:ext>
              </a:extLst>
            </p:cNvPr>
            <p:cNvSpPr txBox="1">
              <a:spLocks/>
            </p:cNvSpPr>
            <p:nvPr/>
          </p:nvSpPr>
          <p:spPr>
            <a:xfrm>
              <a:off x="4465320" y="3435732"/>
              <a:ext cx="1676400" cy="322138"/>
            </a:xfrm>
            <a:prstGeom prst="rect">
              <a:avLst/>
            </a:prstGeom>
            <a:solidFill>
              <a:schemeClr val="tx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Value Relevance</a:t>
              </a:r>
              <a:endPara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1" name="6-Point Star 10">
              <a:extLst>
                <a:ext uri="{FF2B5EF4-FFF2-40B4-BE49-F238E27FC236}">
                  <a16:creationId xmlns:a16="http://schemas.microsoft.com/office/drawing/2014/main" id="{AFCD18BD-49DE-ADE7-B1EA-209CC5D9CB0F}"/>
                </a:ext>
              </a:extLst>
            </p:cNvPr>
            <p:cNvSpPr/>
            <p:nvPr/>
          </p:nvSpPr>
          <p:spPr>
            <a:xfrm>
              <a:off x="3870957" y="3189794"/>
              <a:ext cx="777242" cy="792480"/>
            </a:xfrm>
            <a:prstGeom prst="star6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VS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74E1868-47B7-C061-CC21-52752FA38551}"/>
              </a:ext>
            </a:extLst>
          </p:cNvPr>
          <p:cNvGrpSpPr/>
          <p:nvPr/>
        </p:nvGrpSpPr>
        <p:grpSpPr>
          <a:xfrm>
            <a:off x="1390650" y="3949344"/>
            <a:ext cx="3478530" cy="792480"/>
            <a:chOff x="2663190" y="4020374"/>
            <a:chExt cx="3478530" cy="792480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E3B44703-FA11-0874-078B-18F3BD5C85E0}"/>
                </a:ext>
              </a:extLst>
            </p:cNvPr>
            <p:cNvSpPr txBox="1">
              <a:spLocks/>
            </p:cNvSpPr>
            <p:nvPr/>
          </p:nvSpPr>
          <p:spPr>
            <a:xfrm>
              <a:off x="2663190" y="4256277"/>
              <a:ext cx="1390650" cy="322138"/>
            </a:xfrm>
            <a:prstGeom prst="rect">
              <a:avLst/>
            </a:prstGeom>
            <a:solidFill>
              <a:schemeClr val="tx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Conservatism</a:t>
              </a:r>
              <a:endPara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ED1CAA5B-5CEB-ACA4-1B78-418A230F4B5E}"/>
                </a:ext>
              </a:extLst>
            </p:cNvPr>
            <p:cNvSpPr txBox="1">
              <a:spLocks/>
            </p:cNvSpPr>
            <p:nvPr/>
          </p:nvSpPr>
          <p:spPr>
            <a:xfrm>
              <a:off x="4465320" y="4256277"/>
              <a:ext cx="1676400" cy="322138"/>
            </a:xfrm>
            <a:prstGeom prst="rect">
              <a:avLst/>
            </a:prstGeom>
            <a:solidFill>
              <a:schemeClr val="tx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Fair Value</a:t>
              </a:r>
              <a:endPara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4" name="6-Point Star 13">
              <a:extLst>
                <a:ext uri="{FF2B5EF4-FFF2-40B4-BE49-F238E27FC236}">
                  <a16:creationId xmlns:a16="http://schemas.microsoft.com/office/drawing/2014/main" id="{6AE33AD5-83A8-44C8-9504-CD7C435207AC}"/>
                </a:ext>
              </a:extLst>
            </p:cNvPr>
            <p:cNvSpPr/>
            <p:nvPr/>
          </p:nvSpPr>
          <p:spPr>
            <a:xfrm>
              <a:off x="3870957" y="4020374"/>
              <a:ext cx="777242" cy="792480"/>
            </a:xfrm>
            <a:prstGeom prst="star6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VS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2B5D1C9-A637-7DEB-4024-EC1FBF577245}"/>
              </a:ext>
            </a:extLst>
          </p:cNvPr>
          <p:cNvGrpSpPr/>
          <p:nvPr/>
        </p:nvGrpSpPr>
        <p:grpSpPr>
          <a:xfrm>
            <a:off x="1532572" y="4600850"/>
            <a:ext cx="3478530" cy="792480"/>
            <a:chOff x="2663190" y="4843334"/>
            <a:chExt cx="3478530" cy="792480"/>
          </a:xfrm>
        </p:grpSpPr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E26049A9-1EEB-5311-C876-AFAC8C0B11FE}"/>
                </a:ext>
              </a:extLst>
            </p:cNvPr>
            <p:cNvSpPr txBox="1">
              <a:spLocks/>
            </p:cNvSpPr>
            <p:nvPr/>
          </p:nvSpPr>
          <p:spPr>
            <a:xfrm>
              <a:off x="2663190" y="5092062"/>
              <a:ext cx="1390650" cy="322138"/>
            </a:xfrm>
            <a:prstGeom prst="rect">
              <a:avLst/>
            </a:prstGeom>
            <a:solidFill>
              <a:schemeClr val="tx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Expense</a:t>
              </a:r>
              <a:endPara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2025DEE9-C867-B597-9A65-69A0137E94D3}"/>
                </a:ext>
              </a:extLst>
            </p:cNvPr>
            <p:cNvSpPr txBox="1">
              <a:spLocks/>
            </p:cNvSpPr>
            <p:nvPr/>
          </p:nvSpPr>
          <p:spPr>
            <a:xfrm>
              <a:off x="4465320" y="5092062"/>
              <a:ext cx="1676400" cy="322138"/>
            </a:xfrm>
            <a:prstGeom prst="rect">
              <a:avLst/>
            </a:prstGeom>
            <a:solidFill>
              <a:schemeClr val="tx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Capitalize</a:t>
              </a:r>
              <a:endPara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6" name="6-Point Star 15">
              <a:extLst>
                <a:ext uri="{FF2B5EF4-FFF2-40B4-BE49-F238E27FC236}">
                  <a16:creationId xmlns:a16="http://schemas.microsoft.com/office/drawing/2014/main" id="{9087977C-0ED4-EDC3-D145-8884B6EA8174}"/>
                </a:ext>
              </a:extLst>
            </p:cNvPr>
            <p:cNvSpPr/>
            <p:nvPr/>
          </p:nvSpPr>
          <p:spPr>
            <a:xfrm>
              <a:off x="3870957" y="4843334"/>
              <a:ext cx="777242" cy="792480"/>
            </a:xfrm>
            <a:prstGeom prst="star6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VS</a:t>
              </a:r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3A0B9F4-C8F0-1993-30CB-EF3836627502}"/>
              </a:ext>
            </a:extLst>
          </p:cNvPr>
          <p:cNvSpPr txBox="1">
            <a:spLocks/>
          </p:cNvSpPr>
          <p:nvPr/>
        </p:nvSpPr>
        <p:spPr>
          <a:xfrm>
            <a:off x="882015" y="2213669"/>
            <a:ext cx="3478530" cy="322138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What matters?</a:t>
            </a:r>
            <a:endParaRPr lang="en-US" sz="10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B3DF998-F5C4-1BF3-FA96-CE924E0F90B0}"/>
              </a:ext>
            </a:extLst>
          </p:cNvPr>
          <p:cNvGrpSpPr/>
          <p:nvPr/>
        </p:nvGrpSpPr>
        <p:grpSpPr>
          <a:xfrm>
            <a:off x="1093470" y="2668341"/>
            <a:ext cx="3478530" cy="792480"/>
            <a:chOff x="2663190" y="2382074"/>
            <a:chExt cx="3478530" cy="792480"/>
          </a:xfrm>
        </p:grpSpPr>
        <p:sp>
          <p:nvSpPr>
            <p:cNvPr id="24" name="Content Placeholder 2">
              <a:extLst>
                <a:ext uri="{FF2B5EF4-FFF2-40B4-BE49-F238E27FC236}">
                  <a16:creationId xmlns:a16="http://schemas.microsoft.com/office/drawing/2014/main" id="{0254E214-DC4C-58B9-BFA6-752C448E8A66}"/>
                </a:ext>
              </a:extLst>
            </p:cNvPr>
            <p:cNvSpPr txBox="1">
              <a:spLocks/>
            </p:cNvSpPr>
            <p:nvPr/>
          </p:nvSpPr>
          <p:spPr>
            <a:xfrm>
              <a:off x="2663190" y="2617977"/>
              <a:ext cx="1390650" cy="322138"/>
            </a:xfrm>
            <a:prstGeom prst="rect">
              <a:avLst/>
            </a:prstGeom>
            <a:solidFill>
              <a:schemeClr val="tx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Stewardship</a:t>
              </a:r>
              <a:endPara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6" name="Content Placeholder 2">
              <a:extLst>
                <a:ext uri="{FF2B5EF4-FFF2-40B4-BE49-F238E27FC236}">
                  <a16:creationId xmlns:a16="http://schemas.microsoft.com/office/drawing/2014/main" id="{EFF0DC5A-FFE0-35C9-CDF8-F939E3E9763D}"/>
                </a:ext>
              </a:extLst>
            </p:cNvPr>
            <p:cNvSpPr txBox="1">
              <a:spLocks/>
            </p:cNvSpPr>
            <p:nvPr/>
          </p:nvSpPr>
          <p:spPr>
            <a:xfrm>
              <a:off x="4465320" y="2617977"/>
              <a:ext cx="1676400" cy="322138"/>
            </a:xfrm>
            <a:prstGeom prst="rect">
              <a:avLst/>
            </a:prstGeom>
            <a:solidFill>
              <a:schemeClr val="tx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Valuation</a:t>
              </a:r>
              <a:endPara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0" name="6-Point Star 29">
              <a:extLst>
                <a:ext uri="{FF2B5EF4-FFF2-40B4-BE49-F238E27FC236}">
                  <a16:creationId xmlns:a16="http://schemas.microsoft.com/office/drawing/2014/main" id="{F0476B19-5E2B-DC4B-9121-14EDEC3202BC}"/>
                </a:ext>
              </a:extLst>
            </p:cNvPr>
            <p:cNvSpPr/>
            <p:nvPr/>
          </p:nvSpPr>
          <p:spPr>
            <a:xfrm>
              <a:off x="3870957" y="2382074"/>
              <a:ext cx="777242" cy="792480"/>
            </a:xfrm>
            <a:prstGeom prst="star6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VS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617E0E7-529A-F51C-4B7F-D53B46FB8D3A}"/>
              </a:ext>
            </a:extLst>
          </p:cNvPr>
          <p:cNvGrpSpPr/>
          <p:nvPr/>
        </p:nvGrpSpPr>
        <p:grpSpPr>
          <a:xfrm>
            <a:off x="1680209" y="5245818"/>
            <a:ext cx="3478531" cy="792480"/>
            <a:chOff x="2663189" y="5672581"/>
            <a:chExt cx="3478531" cy="792480"/>
          </a:xfrm>
        </p:grpSpPr>
        <p:sp>
          <p:nvSpPr>
            <p:cNvPr id="20" name="Content Placeholder 2">
              <a:extLst>
                <a:ext uri="{FF2B5EF4-FFF2-40B4-BE49-F238E27FC236}">
                  <a16:creationId xmlns:a16="http://schemas.microsoft.com/office/drawing/2014/main" id="{6FEF836C-9BA4-25E0-188B-7780C6CA87C6}"/>
                </a:ext>
              </a:extLst>
            </p:cNvPr>
            <p:cNvSpPr txBox="1">
              <a:spLocks/>
            </p:cNvSpPr>
            <p:nvPr/>
          </p:nvSpPr>
          <p:spPr>
            <a:xfrm>
              <a:off x="2663189" y="5927847"/>
              <a:ext cx="1390649" cy="322138"/>
            </a:xfrm>
            <a:prstGeom prst="rect">
              <a:avLst/>
            </a:prstGeom>
            <a:solidFill>
              <a:schemeClr val="tx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Balance Sheet</a:t>
              </a:r>
              <a:endPara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46E27CC8-A9E3-AC8B-8F16-B69782D63CB7}"/>
                </a:ext>
              </a:extLst>
            </p:cNvPr>
            <p:cNvSpPr txBox="1">
              <a:spLocks/>
            </p:cNvSpPr>
            <p:nvPr/>
          </p:nvSpPr>
          <p:spPr>
            <a:xfrm>
              <a:off x="4465320" y="5927847"/>
              <a:ext cx="1676400" cy="322138"/>
            </a:xfrm>
            <a:prstGeom prst="rect">
              <a:avLst/>
            </a:prstGeom>
            <a:solidFill>
              <a:schemeClr val="tx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Income</a:t>
              </a:r>
            </a:p>
          </p:txBody>
        </p:sp>
        <p:sp>
          <p:nvSpPr>
            <p:cNvPr id="32" name="6-Point Star 31">
              <a:extLst>
                <a:ext uri="{FF2B5EF4-FFF2-40B4-BE49-F238E27FC236}">
                  <a16:creationId xmlns:a16="http://schemas.microsoft.com/office/drawing/2014/main" id="{13F8B4EE-9C6B-2DA8-EB8F-8E3DE0047B18}"/>
                </a:ext>
              </a:extLst>
            </p:cNvPr>
            <p:cNvSpPr/>
            <p:nvPr/>
          </p:nvSpPr>
          <p:spPr>
            <a:xfrm>
              <a:off x="3870956" y="5672581"/>
              <a:ext cx="777242" cy="792480"/>
            </a:xfrm>
            <a:prstGeom prst="star6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VS</a:t>
              </a:r>
            </a:p>
          </p:txBody>
        </p:sp>
      </p:grp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AB7C90B3-B5AC-AE8B-3623-B164407D195F}"/>
              </a:ext>
            </a:extLst>
          </p:cNvPr>
          <p:cNvSpPr txBox="1">
            <a:spLocks/>
          </p:cNvSpPr>
          <p:nvPr/>
        </p:nvSpPr>
        <p:spPr>
          <a:xfrm>
            <a:off x="6369369" y="3455983"/>
            <a:ext cx="2196465" cy="1285841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 paper follows a well-trodden path, but to influence standard-setting meaningfully, it must carve out a new one.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5CBD480B-5ACB-2B96-AF3A-6C57059FD667}"/>
              </a:ext>
            </a:extLst>
          </p:cNvPr>
          <p:cNvSpPr txBox="1">
            <a:spLocks/>
          </p:cNvSpPr>
          <p:nvPr/>
        </p:nvSpPr>
        <p:spPr>
          <a:xfrm>
            <a:off x="6376034" y="1575381"/>
            <a:ext cx="2196465" cy="901575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 question matters, and we need to develop the expertise to answer it.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5851C50-C1BF-4610-86F8-17C1EA266A54}"/>
              </a:ext>
            </a:extLst>
          </p:cNvPr>
          <p:cNvSpPr txBox="1">
            <a:spLocks/>
          </p:cNvSpPr>
          <p:nvPr/>
        </p:nvSpPr>
        <p:spPr>
          <a:xfrm>
            <a:off x="6376035" y="2708156"/>
            <a:ext cx="2196465" cy="518226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But we seem to be running in circles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B5681CE-89FA-3ABA-AA8B-AA1CBCA94AEA}"/>
              </a:ext>
            </a:extLst>
          </p:cNvPr>
          <p:cNvSpPr txBox="1">
            <a:spLocks/>
          </p:cNvSpPr>
          <p:nvPr/>
        </p:nvSpPr>
        <p:spPr>
          <a:xfrm>
            <a:off x="6369368" y="4971425"/>
            <a:ext cx="2196465" cy="1066873"/>
          </a:xfrm>
          <a:prstGeom prst="rect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That new path may be how we return to this literature with assurance that our research delivers impact.</a:t>
            </a:r>
          </a:p>
        </p:txBody>
      </p:sp>
      <p:pic>
        <p:nvPicPr>
          <p:cNvPr id="45" name="Picture 44" descr="A close up of a paper&#10;&#10;AI-generated content may be incorrect.">
            <a:extLst>
              <a:ext uri="{FF2B5EF4-FFF2-40B4-BE49-F238E27FC236}">
                <a16:creationId xmlns:a16="http://schemas.microsoft.com/office/drawing/2014/main" id="{3009F2A3-E7CD-812D-44E2-C32E28EF7D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49" t="42260" r="4216" b="30998"/>
          <a:stretch>
            <a:fillRect/>
          </a:stretch>
        </p:blipFill>
        <p:spPr>
          <a:xfrm rot="10800000">
            <a:off x="3550920" y="194514"/>
            <a:ext cx="4686300" cy="120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54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34" grpId="0" animBg="1"/>
      <p:bldP spid="36" grpId="0" animBg="1"/>
      <p:bldP spid="37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3B2C0-9461-4D2E-49A9-791789686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note&#10;&#10;AI-generated content may be incorrect.">
            <a:extLst>
              <a:ext uri="{FF2B5EF4-FFF2-40B4-BE49-F238E27FC236}">
                <a16:creationId xmlns:a16="http://schemas.microsoft.com/office/drawing/2014/main" id="{7A5A9439-BEF5-C857-7512-1C631037DB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889" t="10808" r="11010" b="7576"/>
          <a:stretch>
            <a:fillRect/>
          </a:stretch>
        </p:blipFill>
        <p:spPr>
          <a:xfrm>
            <a:off x="2701642" y="495290"/>
            <a:ext cx="6719454" cy="58674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7315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8975</TotalTime>
  <Words>1114</Words>
  <Application>Microsoft Macintosh PowerPoint</Application>
  <PresentationFormat>Widescreen</PresentationFormat>
  <Paragraphs>93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Courier New</vt:lpstr>
      <vt:lpstr>Aptos</vt:lpstr>
      <vt:lpstr>Arial</vt:lpstr>
      <vt:lpstr>Century Schoolbook</vt:lpstr>
      <vt:lpstr>Office Theme</vt:lpstr>
      <vt:lpstr>PowerPoint Presentation</vt:lpstr>
      <vt:lpstr>A long line of research</vt:lpstr>
      <vt:lpstr>PowerPoint Presentation</vt:lpstr>
      <vt:lpstr>PowerPoint Presentation</vt:lpstr>
      <vt:lpstr>Simply not how firms look at this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Vivek Raval</dc:creator>
  <cp:lastModifiedBy>Vivek Raval</cp:lastModifiedBy>
  <cp:revision>10</cp:revision>
  <dcterms:created xsi:type="dcterms:W3CDTF">2025-07-30T21:25:37Z</dcterms:created>
  <dcterms:modified xsi:type="dcterms:W3CDTF">2025-08-06T03:00:56Z</dcterms:modified>
</cp:coreProperties>
</file>