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895" r:id="rId1"/>
  </p:sldMasterIdLst>
  <p:notesMasterIdLst>
    <p:notesMasterId r:id="rId40"/>
  </p:notesMasterIdLst>
  <p:sldIdLst>
    <p:sldId id="258" r:id="rId2"/>
    <p:sldId id="307" r:id="rId3"/>
    <p:sldId id="277" r:id="rId4"/>
    <p:sldId id="326" r:id="rId5"/>
    <p:sldId id="283" r:id="rId6"/>
    <p:sldId id="282" r:id="rId7"/>
    <p:sldId id="323" r:id="rId8"/>
    <p:sldId id="325" r:id="rId9"/>
    <p:sldId id="327" r:id="rId10"/>
    <p:sldId id="328" r:id="rId11"/>
    <p:sldId id="329" r:id="rId12"/>
    <p:sldId id="331" r:id="rId13"/>
    <p:sldId id="292" r:id="rId14"/>
    <p:sldId id="321" r:id="rId15"/>
    <p:sldId id="322" r:id="rId16"/>
    <p:sldId id="278" r:id="rId17"/>
    <p:sldId id="320" r:id="rId18"/>
    <p:sldId id="276" r:id="rId19"/>
    <p:sldId id="285" r:id="rId20"/>
    <p:sldId id="287" r:id="rId21"/>
    <p:sldId id="296" r:id="rId22"/>
    <p:sldId id="286" r:id="rId23"/>
    <p:sldId id="288" r:id="rId24"/>
    <p:sldId id="290" r:id="rId25"/>
    <p:sldId id="306" r:id="rId26"/>
    <p:sldId id="291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</p:sldIdLst>
  <p:sldSz cx="12192000" cy="6858000"/>
  <p:notesSz cx="6858000" cy="9144000"/>
  <p:embeddedFontLst>
    <p:embeddedFont>
      <p:font typeface="Cambria Math" panose="02040503050406030204" pitchFamily="18" charset="0"/>
      <p:regular r:id="rId41"/>
    </p:embeddedFont>
    <p:embeddedFont>
      <p:font typeface="Palatino Linotype" panose="02040502050505030304" pitchFamily="18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99" autoAdjust="0"/>
    <p:restoredTop sz="95510" autoAdjust="0"/>
  </p:normalViewPr>
  <p:slideViewPr>
    <p:cSldViewPr snapToGrid="0">
      <p:cViewPr varScale="1">
        <p:scale>
          <a:sx n="119" d="100"/>
          <a:sy n="119" d="100"/>
        </p:scale>
        <p:origin x="208" y="7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vekraval\Dropbox\Aggregate%20and%20goodwill\decks\Temple\temple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vivekraval\Dropbox\Aggregate%20and%20goodwill\decks\Temple\temple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0499383935051564"/>
          <c:y val="2.444606562709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Sheet1!$B$24</c:f>
              <c:strCache>
                <c:ptCount val="1"/>
                <c:pt idx="0">
                  <c:v>Post-restructuring reduction in GDP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Sheet1!$A$25:$A$29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Sheet1!$B$25:$B$29</c:f>
              <c:numCache>
                <c:formatCode>General</c:formatCode>
                <c:ptCount val="5"/>
                <c:pt idx="0">
                  <c:v>-2</c:v>
                </c:pt>
                <c:pt idx="1">
                  <c:v>-4</c:v>
                </c:pt>
                <c:pt idx="2">
                  <c:v>-5</c:v>
                </c:pt>
                <c:pt idx="3">
                  <c:v>-8</c:v>
                </c:pt>
                <c:pt idx="4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1E-6F44-B74E-5B4E3FB68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51407568"/>
        <c:axId val="1334759792"/>
      </c:barChart>
      <c:catAx>
        <c:axId val="95140756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4759792"/>
        <c:crosses val="autoZero"/>
        <c:auto val="1"/>
        <c:lblAlgn val="ctr"/>
        <c:lblOffset val="100"/>
        <c:noMultiLvlLbl val="0"/>
      </c:catAx>
      <c:valAx>
        <c:axId val="1334759792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95140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75978848877656"/>
          <c:y val="3.28660124025757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17261819735503E-2"/>
          <c:y val="9.6015707661810584E-2"/>
          <c:w val="0.95565476360528989"/>
          <c:h val="0.842947412161977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Post-restructuring reduction in aggregate sales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-10</c:v>
                </c:pt>
                <c:pt idx="1">
                  <c:v>-12</c:v>
                </c:pt>
                <c:pt idx="2">
                  <c:v>-12</c:v>
                </c:pt>
                <c:pt idx="3">
                  <c:v>-14</c:v>
                </c:pt>
                <c:pt idx="4">
                  <c:v>-13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9-724D-B194-026F4F23D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53985008"/>
        <c:axId val="1353986720"/>
      </c:barChart>
      <c:catAx>
        <c:axId val="135398500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3986720"/>
        <c:crosses val="autoZero"/>
        <c:auto val="1"/>
        <c:lblAlgn val="ctr"/>
        <c:lblOffset val="100"/>
        <c:noMultiLvlLbl val="0"/>
      </c:catAx>
      <c:valAx>
        <c:axId val="1353986720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135398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7/23/25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7/23/25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0" y="11149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7/31/25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7/31/25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7/31/25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7/23/25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7/31/25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7/31/25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7/31/25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7/31/25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fld id="{2629CED9-AF9A-8A46-9B82-A1446FAB0612}" type="datetime1">
              <a:rPr lang="en-US" smtClean="0"/>
              <a:pPr/>
              <a:t>7/23/25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562" y="4637871"/>
            <a:ext cx="11210157" cy="1734745"/>
          </a:xfrm>
        </p:spPr>
        <p:txBody>
          <a:bodyPr>
            <a:normAutofit fontScale="90000"/>
          </a:bodyPr>
          <a:lstStyle/>
          <a:p>
            <a:pPr algn="l"/>
            <a:r>
              <a:rPr lang="en-US" sz="7300" dirty="0">
                <a:latin typeface="+mj-lt"/>
              </a:rPr>
              <a:t>The</a:t>
            </a:r>
            <a:br>
              <a:rPr lang="en-US" dirty="0">
                <a:latin typeface="+mj-lt"/>
              </a:rPr>
            </a:br>
            <a:r>
              <a:rPr lang="en-US" sz="7300" dirty="0">
                <a:latin typeface="+mj-lt"/>
              </a:rPr>
              <a:t>risk relevance </a:t>
            </a:r>
            <a:br>
              <a:rPr lang="en-US" dirty="0">
                <a:latin typeface="+mj-lt"/>
              </a:rPr>
            </a:br>
            <a:r>
              <a:rPr lang="en-US" sz="4900" dirty="0">
                <a:latin typeface="+mj-lt"/>
              </a:rPr>
              <a:t>of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sz="7700" dirty="0">
                <a:latin typeface="+mj-lt"/>
              </a:rPr>
              <a:t>restructuring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4532" y="304910"/>
            <a:ext cx="2807368" cy="1421621"/>
          </a:xfrm>
        </p:spPr>
        <p:txBody>
          <a:bodyPr>
            <a:normAutofit/>
          </a:bodyPr>
          <a:lstStyle/>
          <a:p>
            <a:pPr algn="r"/>
            <a:endParaRPr lang="en-US" dirty="0">
              <a:latin typeface="+mj-lt"/>
            </a:endParaRPr>
          </a:p>
          <a:p>
            <a:pPr algn="r"/>
            <a:r>
              <a:rPr lang="en-US" dirty="0">
                <a:latin typeface="+mj-lt"/>
              </a:rPr>
              <a:t>Vivek Raval</a:t>
            </a:r>
          </a:p>
          <a:p>
            <a:pPr algn="r"/>
            <a:r>
              <a:rPr lang="en-US" dirty="0">
                <a:latin typeface="+mj-lt"/>
              </a:rPr>
              <a:t>August 6, 2025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Assessing systematic risk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E3520F-A8F3-635F-550C-FC3C638A0B63}"/>
              </a:ext>
            </a:extLst>
          </p:cNvPr>
          <p:cNvSpPr txBox="1"/>
          <p:nvPr/>
        </p:nvSpPr>
        <p:spPr>
          <a:xfrm>
            <a:off x="3995076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Firm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EE773E2-F6EE-274A-C71C-E76DF736F965}"/>
              </a:ext>
            </a:extLst>
          </p:cNvPr>
          <p:cNvSpPr/>
          <p:nvPr/>
        </p:nvSpPr>
        <p:spPr>
          <a:xfrm>
            <a:off x="3194980" y="1887579"/>
            <a:ext cx="5376744" cy="446877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C33873-84A6-76FF-B476-9159EC28B5AA}"/>
              </a:ext>
            </a:extLst>
          </p:cNvPr>
          <p:cNvGrpSpPr/>
          <p:nvPr/>
        </p:nvGrpSpPr>
        <p:grpSpPr>
          <a:xfrm>
            <a:off x="3785926" y="2060814"/>
            <a:ext cx="4236739" cy="3925457"/>
            <a:chOff x="4371966" y="2653097"/>
            <a:chExt cx="2800030" cy="2594306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A9862FEA-4219-6D0E-6CDE-BCC3C2143481}"/>
                </a:ext>
              </a:extLst>
            </p:cNvPr>
            <p:cNvSpPr/>
            <p:nvPr/>
          </p:nvSpPr>
          <p:spPr>
            <a:xfrm rot="5400000">
              <a:off x="5026641" y="268810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8DC89926-6C05-60BD-1B75-EB6C8F9F6040}"/>
                </a:ext>
              </a:extLst>
            </p:cNvPr>
            <p:cNvSpPr/>
            <p:nvPr/>
          </p:nvSpPr>
          <p:spPr>
            <a:xfrm rot="5400000">
              <a:off x="4336963" y="381226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C8C37B43-AAAD-0C3F-72AD-CC5FE2F5E133}"/>
                </a:ext>
              </a:extLst>
            </p:cNvPr>
            <p:cNvSpPr/>
            <p:nvPr/>
          </p:nvSpPr>
          <p:spPr>
            <a:xfrm rot="5400000">
              <a:off x="5736854" y="3805717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2B3E295-155E-D2EF-8E24-08E8A7C18327}"/>
              </a:ext>
            </a:extLst>
          </p:cNvPr>
          <p:cNvSpPr txBox="1"/>
          <p:nvPr/>
        </p:nvSpPr>
        <p:spPr>
          <a:xfrm>
            <a:off x="5370056" y="2278232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D847C0-2811-B33E-6270-F36799A1DA96}"/>
              </a:ext>
            </a:extLst>
          </p:cNvPr>
          <p:cNvSpPr txBox="1"/>
          <p:nvPr/>
        </p:nvSpPr>
        <p:spPr>
          <a:xfrm>
            <a:off x="4298140" y="3966773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0598F4-20EF-DBD2-E92C-500619CF5C6C}"/>
              </a:ext>
            </a:extLst>
          </p:cNvPr>
          <p:cNvSpPr txBox="1"/>
          <p:nvPr/>
        </p:nvSpPr>
        <p:spPr>
          <a:xfrm>
            <a:off x="6413116" y="400342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EF876-5776-4EE6-BBA3-3711BD080403}"/>
              </a:ext>
            </a:extLst>
          </p:cNvPr>
          <p:cNvSpPr txBox="1"/>
          <p:nvPr/>
        </p:nvSpPr>
        <p:spPr>
          <a:xfrm>
            <a:off x="5382652" y="2558791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850EDB-D59E-4822-5EC0-B691F10D3ED2}"/>
              </a:ext>
            </a:extLst>
          </p:cNvPr>
          <p:cNvSpPr txBox="1"/>
          <p:nvPr/>
        </p:nvSpPr>
        <p:spPr>
          <a:xfrm>
            <a:off x="4324973" y="4225365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C3DCA6-8ACE-4B63-F95B-082F61CDE7F6}"/>
              </a:ext>
            </a:extLst>
          </p:cNvPr>
          <p:cNvSpPr txBox="1"/>
          <p:nvPr/>
        </p:nvSpPr>
        <p:spPr>
          <a:xfrm>
            <a:off x="6482979" y="4240683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754CA6-89ED-6FF4-65BC-4691256AF5C9}"/>
              </a:ext>
            </a:extLst>
          </p:cNvPr>
          <p:cNvSpPr txBox="1"/>
          <p:nvPr/>
        </p:nvSpPr>
        <p:spPr>
          <a:xfrm>
            <a:off x="4211228" y="1979912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62D71-8907-CA10-108D-B1DD6EDE6E7B}"/>
              </a:ext>
            </a:extLst>
          </p:cNvPr>
          <p:cNvSpPr/>
          <p:nvPr/>
        </p:nvSpPr>
        <p:spPr>
          <a:xfrm>
            <a:off x="9662711" y="2193379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Returns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ED3B30-321A-29C8-3649-147A09C4B3ED}"/>
              </a:ext>
            </a:extLst>
          </p:cNvPr>
          <p:cNvSpPr/>
          <p:nvPr/>
        </p:nvSpPr>
        <p:spPr>
          <a:xfrm>
            <a:off x="9662711" y="2660970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Earnings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DFC52AB-2166-6BBA-BB5C-34FAC1B7B8AE}"/>
              </a:ext>
            </a:extLst>
          </p:cNvPr>
          <p:cNvSpPr txBox="1"/>
          <p:nvPr/>
        </p:nvSpPr>
        <p:spPr>
          <a:xfrm>
            <a:off x="8501267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Outputs</a:t>
            </a: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0AD08A7E-4975-2A14-9444-D3C21EC48BE6}"/>
              </a:ext>
            </a:extLst>
          </p:cNvPr>
          <p:cNvSpPr/>
          <p:nvPr/>
        </p:nvSpPr>
        <p:spPr>
          <a:xfrm>
            <a:off x="9299448" y="2060814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5553B94-99EC-679C-343C-84F30553456D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6983096" y="2619623"/>
            <a:ext cx="2316352" cy="53737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2959EE7-0E9B-144E-0AB1-882A1CB96011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7528188" y="2619623"/>
            <a:ext cx="1771260" cy="1360422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5EA8AA99-228C-78E5-5E01-42F2AA178D36}"/>
              </a:ext>
            </a:extLst>
          </p:cNvPr>
          <p:cNvSpPr txBox="1"/>
          <p:nvPr/>
        </p:nvSpPr>
        <p:spPr>
          <a:xfrm>
            <a:off x="8958552" y="3922018"/>
            <a:ext cx="28845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Heflin et al. (2024); 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</a:t>
            </a:r>
            <a:r>
              <a:rPr lang="en-US" sz="1400" dirty="0" err="1"/>
              <a:t>Ogneva</a:t>
            </a:r>
            <a:r>
              <a:rPr lang="en-US" sz="1400" dirty="0"/>
              <a:t> et al. (2020)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A9372F7-AD13-3CBC-AF17-4E57499352B4}"/>
              </a:ext>
            </a:extLst>
          </p:cNvPr>
          <p:cNvSpPr txBox="1"/>
          <p:nvPr/>
        </p:nvSpPr>
        <p:spPr>
          <a:xfrm>
            <a:off x="8958552" y="3319921"/>
            <a:ext cx="312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Returns: </a:t>
            </a:r>
            <a:r>
              <a:rPr lang="en-US" sz="1400" dirty="0"/>
              <a:t>Sharpe (1964);</a:t>
            </a:r>
            <a:r>
              <a:rPr lang="en-US" dirty="0"/>
              <a:t> </a:t>
            </a:r>
            <a:r>
              <a:rPr lang="en-US" sz="1400" dirty="0"/>
              <a:t>Fama &amp; French (1992, 1993, 2015);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4DDD280-2870-A696-E65E-415BEAB68A18}"/>
              </a:ext>
            </a:extLst>
          </p:cNvPr>
          <p:cNvSpPr/>
          <p:nvPr/>
        </p:nvSpPr>
        <p:spPr>
          <a:xfrm>
            <a:off x="573575" y="2187283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DEFED48-4C8D-C604-05FF-A92768F308C5}"/>
              </a:ext>
            </a:extLst>
          </p:cNvPr>
          <p:cNvSpPr/>
          <p:nvPr/>
        </p:nvSpPr>
        <p:spPr>
          <a:xfrm>
            <a:off x="573575" y="2654874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PP&amp;E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E9CD6C5-4B75-250D-1C33-EA0058E35040}"/>
              </a:ext>
            </a:extLst>
          </p:cNvPr>
          <p:cNvSpPr txBox="1"/>
          <p:nvPr/>
        </p:nvSpPr>
        <p:spPr>
          <a:xfrm>
            <a:off x="582563" y="1437188"/>
            <a:ext cx="1485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Inputs</a:t>
            </a:r>
          </a:p>
        </p:txBody>
      </p:sp>
      <p:sp>
        <p:nvSpPr>
          <p:cNvPr id="73" name="Left Brace 72">
            <a:extLst>
              <a:ext uri="{FF2B5EF4-FFF2-40B4-BE49-F238E27FC236}">
                <a16:creationId xmlns:a16="http://schemas.microsoft.com/office/drawing/2014/main" id="{C5FD4D99-8552-8936-12FF-EC336D1255A7}"/>
              </a:ext>
            </a:extLst>
          </p:cNvPr>
          <p:cNvSpPr/>
          <p:nvPr/>
        </p:nvSpPr>
        <p:spPr>
          <a:xfrm rot="10800000">
            <a:off x="2186351" y="2032248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8256306-06F3-3DB4-6B21-E1D42CA0D4FE}"/>
              </a:ext>
            </a:extLst>
          </p:cNvPr>
          <p:cNvCxnSpPr>
            <a:cxnSpLocks/>
          </p:cNvCxnSpPr>
          <p:nvPr/>
        </p:nvCxnSpPr>
        <p:spPr>
          <a:xfrm>
            <a:off x="2374773" y="2591056"/>
            <a:ext cx="2377754" cy="565941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A67E3D4-53B5-9B33-42A1-A289AED00F45}"/>
              </a:ext>
            </a:extLst>
          </p:cNvPr>
          <p:cNvCxnSpPr>
            <a:cxnSpLocks/>
            <a:stCxn id="73" idx="1"/>
          </p:cNvCxnSpPr>
          <p:nvPr/>
        </p:nvCxnSpPr>
        <p:spPr>
          <a:xfrm>
            <a:off x="2435733" y="2591056"/>
            <a:ext cx="1831719" cy="141236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E915CDB1-CBF9-4CA7-A49D-87AFA8AD6688}"/>
              </a:ext>
            </a:extLst>
          </p:cNvPr>
          <p:cNvSpPr txBox="1"/>
          <p:nvPr/>
        </p:nvSpPr>
        <p:spPr>
          <a:xfrm>
            <a:off x="539356" y="3222357"/>
            <a:ext cx="2530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Labor: </a:t>
            </a:r>
            <a:r>
              <a:rPr lang="en-US" sz="1400" dirty="0" err="1"/>
              <a:t>Schoar</a:t>
            </a:r>
            <a:r>
              <a:rPr lang="en-US" sz="1400" dirty="0"/>
              <a:t> et al. (2024)</a:t>
            </a:r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4574F58-623B-8192-05E0-A558CA49105B}"/>
              </a:ext>
            </a:extLst>
          </p:cNvPr>
          <p:cNvSpPr txBox="1"/>
          <p:nvPr/>
        </p:nvSpPr>
        <p:spPr>
          <a:xfrm>
            <a:off x="533260" y="3545445"/>
            <a:ext cx="219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Both: This study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E626D0E-9D1A-3D99-2DC7-DA8689B54D7D}"/>
              </a:ext>
            </a:extLst>
          </p:cNvPr>
          <p:cNvSpPr txBox="1"/>
          <p:nvPr/>
        </p:nvSpPr>
        <p:spPr>
          <a:xfrm>
            <a:off x="639630" y="3905831"/>
            <a:ext cx="223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Restructuring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58AFB49-E07D-97EF-5761-A9CAF03B94B0}"/>
              </a:ext>
            </a:extLst>
          </p:cNvPr>
          <p:cNvSpPr txBox="1"/>
          <p:nvPr/>
        </p:nvSpPr>
        <p:spPr>
          <a:xfrm>
            <a:off x="471653" y="4363806"/>
            <a:ext cx="2970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RQ: Does restructuring expense provide information about systematic risk?</a:t>
            </a:r>
          </a:p>
        </p:txBody>
      </p:sp>
    </p:spTree>
    <p:extLst>
      <p:ext uri="{BB962C8B-B14F-4D97-AF65-F5344CB8AC3E}">
        <p14:creationId xmlns:p14="http://schemas.microsoft.com/office/powerpoint/2010/main" val="392319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44" grpId="0"/>
      <p:bldP spid="46" grpId="0" animBg="1"/>
      <p:bldP spid="68" grpId="0"/>
      <p:bldP spid="69" grpId="0"/>
      <p:bldP spid="70" grpId="0" animBg="1"/>
      <p:bldP spid="71" grpId="0" animBg="1"/>
      <p:bldP spid="72" grpId="0"/>
      <p:bldP spid="73" grpId="0" animBg="1"/>
      <p:bldP spid="88" grpId="0"/>
      <p:bldP spid="89" grpId="0"/>
      <p:bldP spid="106" grpId="0"/>
      <p:bldP spid="1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Restructuring expense is the object of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9223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6A2C5-C6F9-5EF0-C3CE-662AAF7250E7}"/>
              </a:ext>
            </a:extLst>
          </p:cNvPr>
          <p:cNvSpPr txBox="1"/>
          <p:nvPr/>
        </p:nvSpPr>
        <p:spPr>
          <a:xfrm>
            <a:off x="4335730" y="4110773"/>
            <a:ext cx="374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Restructuring has the potential to be useful, but is generally seen as not useful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98CEE-CA51-BC30-AB70-B1FD0FFA36F4}"/>
              </a:ext>
            </a:extLst>
          </p:cNvPr>
          <p:cNvSpPr txBox="1"/>
          <p:nvPr/>
        </p:nvSpPr>
        <p:spPr>
          <a:xfrm>
            <a:off x="8460302" y="1341769"/>
            <a:ext cx="4381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criticisms of restructuring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7A607-F8D0-7286-96C8-9F5DD1A36394}"/>
              </a:ext>
            </a:extLst>
          </p:cNvPr>
          <p:cNvSpPr txBox="1"/>
          <p:nvPr/>
        </p:nvSpPr>
        <p:spPr>
          <a:xfrm>
            <a:off x="308908" y="1831416"/>
            <a:ext cx="505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includes: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86AD15-3F3A-B208-80AD-C8C082188957}"/>
              </a:ext>
            </a:extLst>
          </p:cNvPr>
          <p:cNvSpPr txBox="1"/>
          <p:nvPr/>
        </p:nvSpPr>
        <p:spPr>
          <a:xfrm>
            <a:off x="591650" y="2194548"/>
            <a:ext cx="34069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Involuntary termination benefits</a:t>
            </a:r>
          </a:p>
          <a:p>
            <a:pPr marL="342900" indent="-342900">
              <a:buAutoNum type="alphaLcParenR"/>
            </a:pPr>
            <a:r>
              <a:rPr lang="en-US" dirty="0"/>
              <a:t>Costs to terminate a contract that is not a lease</a:t>
            </a:r>
          </a:p>
          <a:p>
            <a:pPr marL="342900" indent="-342900">
              <a:buAutoNum type="alphaLcParenR"/>
            </a:pPr>
            <a:r>
              <a:rPr lang="en-US" dirty="0"/>
              <a:t>Costs to relocate employees or consolidate facilities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45C28D-C8EB-2317-84B2-99A09A37DFF1}"/>
              </a:ext>
            </a:extLst>
          </p:cNvPr>
          <p:cNvSpPr txBox="1"/>
          <p:nvPr/>
        </p:nvSpPr>
        <p:spPr>
          <a:xfrm>
            <a:off x="308908" y="4225729"/>
            <a:ext cx="34734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Expensed immediately when announced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Comprised of committed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quarterly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in dollars (not people)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9A0E7E-A433-D215-4FFD-7E4E13AB28C0}"/>
              </a:ext>
            </a:extLst>
          </p:cNvPr>
          <p:cNvSpPr txBox="1"/>
          <p:nvPr/>
        </p:nvSpPr>
        <p:spPr>
          <a:xfrm>
            <a:off x="8445920" y="1876685"/>
            <a:ext cx="347340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persistent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Often excluded from non-GAAP earnings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Laurion</a:t>
            </a:r>
            <a:r>
              <a:rPr lang="en-US" sz="1200" baseline="30000" dirty="0"/>
              <a:t>, 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</a:t>
            </a:r>
            <a:r>
              <a:rPr lang="en-US" dirty="0" err="1"/>
              <a:t>Compustat</a:t>
            </a:r>
            <a:r>
              <a:rPr lang="en-US" dirty="0"/>
              <a:t> operating earnings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earnings used in compensation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Dechow</a:t>
            </a:r>
            <a:r>
              <a:rPr lang="en-US" sz="1200" baseline="30000" dirty="0"/>
              <a:t>, Huston, and Sloan, 1994)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 of “big bath” manipulations </a:t>
            </a:r>
            <a:r>
              <a:rPr lang="en-US" sz="1200" baseline="30000" dirty="0"/>
              <a:t>(Bens &amp; Johnson, 2009)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Conservative: asymmetrically informative (only divestment)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1E0E29-9AEC-55AC-344D-A63D51A1E075}"/>
              </a:ext>
            </a:extLst>
          </p:cNvPr>
          <p:cNvCxnSpPr>
            <a:cxnSpLocks/>
          </p:cNvCxnSpPr>
          <p:nvPr/>
        </p:nvCxnSpPr>
        <p:spPr>
          <a:xfrm>
            <a:off x="308908" y="1771356"/>
            <a:ext cx="368972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85615A-E470-D06C-FE5B-435F22DE7476}"/>
              </a:ext>
            </a:extLst>
          </p:cNvPr>
          <p:cNvCxnSpPr>
            <a:cxnSpLocks/>
          </p:cNvCxnSpPr>
          <p:nvPr/>
        </p:nvCxnSpPr>
        <p:spPr>
          <a:xfrm>
            <a:off x="8572463" y="1766295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575C7B-2801-41CC-54E9-54739E325411}"/>
              </a:ext>
            </a:extLst>
          </p:cNvPr>
          <p:cNvSpPr txBox="1"/>
          <p:nvPr/>
        </p:nvSpPr>
        <p:spPr>
          <a:xfrm>
            <a:off x="619626" y="1316095"/>
            <a:ext cx="451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accounting for restructuring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59D740-D6A9-D300-7269-687EF5F3EC94}"/>
              </a:ext>
            </a:extLst>
          </p:cNvPr>
          <p:cNvSpPr/>
          <p:nvPr/>
        </p:nvSpPr>
        <p:spPr>
          <a:xfrm>
            <a:off x="4111801" y="3995461"/>
            <a:ext cx="4121432" cy="147732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835FA2-A7FF-06A3-DB58-A65C362EBBAC}"/>
              </a:ext>
            </a:extLst>
          </p:cNvPr>
          <p:cNvSpPr txBox="1"/>
          <p:nvPr/>
        </p:nvSpPr>
        <p:spPr>
          <a:xfrm>
            <a:off x="4490632" y="1317842"/>
            <a:ext cx="32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aggregate side restructuring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E774E9-0C35-41A0-FB3F-9B8C095A4C89}"/>
              </a:ext>
            </a:extLst>
          </p:cNvPr>
          <p:cNvSpPr txBox="1"/>
          <p:nvPr/>
        </p:nvSpPr>
        <p:spPr>
          <a:xfrm>
            <a:off x="4545749" y="1876685"/>
            <a:ext cx="3347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Reflects aggregate economic shocks </a:t>
            </a:r>
            <a:r>
              <a:rPr lang="en-US" sz="1200" baseline="30000" dirty="0"/>
              <a:t>(John, Lang, and Netter, 1992)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GDP </a:t>
            </a:r>
            <a:r>
              <a:rPr lang="en-US" sz="1200" baseline="30000" dirty="0"/>
              <a:t>(Abdalla and </a:t>
            </a:r>
            <a:r>
              <a:rPr lang="en-US" sz="1200" baseline="30000" dirty="0" err="1"/>
              <a:t>Carabias</a:t>
            </a:r>
            <a:r>
              <a:rPr lang="en-US" sz="1200" baseline="30000" dirty="0"/>
              <a:t>, 2022)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job destruction </a:t>
            </a:r>
            <a:r>
              <a:rPr lang="en-US" sz="1200" baseline="30000" dirty="0"/>
              <a:t>(Hann, Li, and </a:t>
            </a:r>
            <a:r>
              <a:rPr lang="en-US" sz="1200" baseline="30000" dirty="0" err="1"/>
              <a:t>Ogneva</a:t>
            </a:r>
            <a:r>
              <a:rPr lang="en-US" sz="1200" baseline="30000" dirty="0"/>
              <a:t>, 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07D0A-305B-770C-DEF6-A6627189562D}"/>
              </a:ext>
            </a:extLst>
          </p:cNvPr>
          <p:cNvCxnSpPr>
            <a:cxnSpLocks/>
          </p:cNvCxnSpPr>
          <p:nvPr/>
        </p:nvCxnSpPr>
        <p:spPr>
          <a:xfrm>
            <a:off x="4502114" y="1766295"/>
            <a:ext cx="293059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1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6" grpId="0"/>
      <p:bldP spid="27" grpId="0"/>
      <p:bldP spid="28" grpId="0"/>
      <p:bldP spid="29" grpId="0"/>
      <p:bldP spid="8" grpId="0"/>
      <p:bldP spid="9" grpId="0" animBg="1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FF692-D3A9-9728-171C-C8A8DE79A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911B9E-4B62-43B0-732F-D09A7039A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5EF774-0F64-1E81-9E3C-6D628D6EB7CC}"/>
              </a:ext>
            </a:extLst>
          </p:cNvPr>
          <p:cNvSpPr txBox="1"/>
          <p:nvPr/>
        </p:nvSpPr>
        <p:spPr>
          <a:xfrm>
            <a:off x="3995076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Firm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FAEFC12-F8D8-3B3F-D1DE-CA4C39828406}"/>
              </a:ext>
            </a:extLst>
          </p:cNvPr>
          <p:cNvSpPr/>
          <p:nvPr/>
        </p:nvSpPr>
        <p:spPr>
          <a:xfrm>
            <a:off x="3194980" y="1887579"/>
            <a:ext cx="5376744" cy="446877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7ABFA4-951E-C4E6-36A7-4F11ACB2BB82}"/>
              </a:ext>
            </a:extLst>
          </p:cNvPr>
          <p:cNvGrpSpPr/>
          <p:nvPr/>
        </p:nvGrpSpPr>
        <p:grpSpPr>
          <a:xfrm>
            <a:off x="3785926" y="2060814"/>
            <a:ext cx="4236739" cy="3925457"/>
            <a:chOff x="4371966" y="2653097"/>
            <a:chExt cx="2800030" cy="2594306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B7343EE1-66DB-5F58-43B0-F1BE1AE23E3C}"/>
                </a:ext>
              </a:extLst>
            </p:cNvPr>
            <p:cNvSpPr/>
            <p:nvPr/>
          </p:nvSpPr>
          <p:spPr>
            <a:xfrm rot="5400000">
              <a:off x="5026641" y="268810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29EAEB41-B274-B519-4C58-859F06336663}"/>
                </a:ext>
              </a:extLst>
            </p:cNvPr>
            <p:cNvSpPr/>
            <p:nvPr/>
          </p:nvSpPr>
          <p:spPr>
            <a:xfrm rot="5400000">
              <a:off x="4336963" y="381226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C017A05B-08A7-280E-21DF-F0962894852B}"/>
                </a:ext>
              </a:extLst>
            </p:cNvPr>
            <p:cNvSpPr/>
            <p:nvPr/>
          </p:nvSpPr>
          <p:spPr>
            <a:xfrm rot="5400000">
              <a:off x="5736854" y="3805717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08A0CFE-CA86-39B0-95AE-ABECEC9C1C5E}"/>
              </a:ext>
            </a:extLst>
          </p:cNvPr>
          <p:cNvSpPr txBox="1"/>
          <p:nvPr/>
        </p:nvSpPr>
        <p:spPr>
          <a:xfrm>
            <a:off x="5370056" y="2278232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E72CC1-1AC0-6FEE-F609-9FD0861C7E88}"/>
              </a:ext>
            </a:extLst>
          </p:cNvPr>
          <p:cNvSpPr txBox="1"/>
          <p:nvPr/>
        </p:nvSpPr>
        <p:spPr>
          <a:xfrm>
            <a:off x="4298140" y="3966773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353934-1CF5-67CF-5C8B-455774047C17}"/>
              </a:ext>
            </a:extLst>
          </p:cNvPr>
          <p:cNvSpPr txBox="1"/>
          <p:nvPr/>
        </p:nvSpPr>
        <p:spPr>
          <a:xfrm>
            <a:off x="6413116" y="400342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5A5937-892C-C723-B7B8-E3AB2A33D4CC}"/>
              </a:ext>
            </a:extLst>
          </p:cNvPr>
          <p:cNvSpPr txBox="1"/>
          <p:nvPr/>
        </p:nvSpPr>
        <p:spPr>
          <a:xfrm>
            <a:off x="5382652" y="2558791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544435-DEFF-0556-EF77-F93F592CDBA4}"/>
              </a:ext>
            </a:extLst>
          </p:cNvPr>
          <p:cNvSpPr txBox="1"/>
          <p:nvPr/>
        </p:nvSpPr>
        <p:spPr>
          <a:xfrm>
            <a:off x="4324973" y="4225365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CF4F5D-62D1-3EBA-7385-30ADB483DF47}"/>
              </a:ext>
            </a:extLst>
          </p:cNvPr>
          <p:cNvSpPr txBox="1"/>
          <p:nvPr/>
        </p:nvSpPr>
        <p:spPr>
          <a:xfrm>
            <a:off x="6482979" y="4240683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0D41BD-EECF-5A1C-D38F-03340AD57713}"/>
              </a:ext>
            </a:extLst>
          </p:cNvPr>
          <p:cNvSpPr txBox="1"/>
          <p:nvPr/>
        </p:nvSpPr>
        <p:spPr>
          <a:xfrm>
            <a:off x="4211228" y="1979912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0165C1-DDB0-DDB4-CF0F-76E9917ECB4E}"/>
              </a:ext>
            </a:extLst>
          </p:cNvPr>
          <p:cNvSpPr/>
          <p:nvPr/>
        </p:nvSpPr>
        <p:spPr>
          <a:xfrm>
            <a:off x="9662711" y="2193379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Returns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45B4D9-8938-226E-70AA-42630E0155B8}"/>
              </a:ext>
            </a:extLst>
          </p:cNvPr>
          <p:cNvSpPr/>
          <p:nvPr/>
        </p:nvSpPr>
        <p:spPr>
          <a:xfrm>
            <a:off x="9662711" y="2660970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Earnings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F8454D1-EE20-8C69-7BB6-CF40E27CBBCC}"/>
              </a:ext>
            </a:extLst>
          </p:cNvPr>
          <p:cNvSpPr txBox="1"/>
          <p:nvPr/>
        </p:nvSpPr>
        <p:spPr>
          <a:xfrm>
            <a:off x="8501267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Outputs</a:t>
            </a: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8686B279-DBC1-39A0-61D7-443E6D7F2B6E}"/>
              </a:ext>
            </a:extLst>
          </p:cNvPr>
          <p:cNvSpPr/>
          <p:nvPr/>
        </p:nvSpPr>
        <p:spPr>
          <a:xfrm>
            <a:off x="9299448" y="2060814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C0B72BF-7560-BD31-D20A-E9ED591C2336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6983096" y="2619623"/>
            <a:ext cx="2316352" cy="53737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D310A55-9B30-3A8E-5D06-AA8209BC7FD8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7528188" y="2619623"/>
            <a:ext cx="1771260" cy="1360422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C9ECB56E-1CE6-E754-F6DA-EE6FA4CF0992}"/>
              </a:ext>
            </a:extLst>
          </p:cNvPr>
          <p:cNvSpPr/>
          <p:nvPr/>
        </p:nvSpPr>
        <p:spPr>
          <a:xfrm>
            <a:off x="573575" y="2187283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72980CA-525D-0F8A-3039-6C9689118DB5}"/>
              </a:ext>
            </a:extLst>
          </p:cNvPr>
          <p:cNvSpPr/>
          <p:nvPr/>
        </p:nvSpPr>
        <p:spPr>
          <a:xfrm>
            <a:off x="573575" y="2654874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PP&amp;E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9C06FEA-3B06-6415-EEAB-79B20E7A037F}"/>
              </a:ext>
            </a:extLst>
          </p:cNvPr>
          <p:cNvSpPr txBox="1"/>
          <p:nvPr/>
        </p:nvSpPr>
        <p:spPr>
          <a:xfrm>
            <a:off x="582563" y="1437188"/>
            <a:ext cx="1485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Inputs</a:t>
            </a:r>
          </a:p>
        </p:txBody>
      </p:sp>
      <p:sp>
        <p:nvSpPr>
          <p:cNvPr id="73" name="Left Brace 72">
            <a:extLst>
              <a:ext uri="{FF2B5EF4-FFF2-40B4-BE49-F238E27FC236}">
                <a16:creationId xmlns:a16="http://schemas.microsoft.com/office/drawing/2014/main" id="{E07FF3E6-0DD1-7E64-AAE2-E4E2C1749EBA}"/>
              </a:ext>
            </a:extLst>
          </p:cNvPr>
          <p:cNvSpPr/>
          <p:nvPr/>
        </p:nvSpPr>
        <p:spPr>
          <a:xfrm rot="10800000">
            <a:off x="2186351" y="2032248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6D65860-EBCC-B50B-EC91-7EB22AAD9B6F}"/>
              </a:ext>
            </a:extLst>
          </p:cNvPr>
          <p:cNvCxnSpPr>
            <a:cxnSpLocks/>
          </p:cNvCxnSpPr>
          <p:nvPr/>
        </p:nvCxnSpPr>
        <p:spPr>
          <a:xfrm>
            <a:off x="2374773" y="2591056"/>
            <a:ext cx="2377754" cy="565941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F2E740-3056-B494-10CA-006FBF2484E2}"/>
              </a:ext>
            </a:extLst>
          </p:cNvPr>
          <p:cNvCxnSpPr>
            <a:cxnSpLocks/>
            <a:stCxn id="73" idx="1"/>
          </p:cNvCxnSpPr>
          <p:nvPr/>
        </p:nvCxnSpPr>
        <p:spPr>
          <a:xfrm>
            <a:off x="2435733" y="2591056"/>
            <a:ext cx="1831719" cy="141236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56695AB-5C8A-CF55-BD0F-E9E6A210D8F9}"/>
              </a:ext>
            </a:extLst>
          </p:cNvPr>
          <p:cNvSpPr txBox="1"/>
          <p:nvPr/>
        </p:nvSpPr>
        <p:spPr>
          <a:xfrm>
            <a:off x="3792788" y="4957305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E(CF) &gt; Abandonment option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6E123-5C6D-EFD9-9D21-87B6AF94FD27}"/>
              </a:ext>
            </a:extLst>
          </p:cNvPr>
          <p:cNvSpPr txBox="1"/>
          <p:nvPr/>
        </p:nvSpPr>
        <p:spPr>
          <a:xfrm>
            <a:off x="5931377" y="4936702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E(CF) &gt; Abandonment option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6E3BD1-0166-0B19-47DF-1F8CBC9C4BCF}"/>
              </a:ext>
            </a:extLst>
          </p:cNvPr>
          <p:cNvSpPr txBox="1"/>
          <p:nvPr/>
        </p:nvSpPr>
        <p:spPr>
          <a:xfrm>
            <a:off x="4858399" y="3246516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E(CF) &gt; Abandonment option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4CDED0-B811-C299-2220-64F22E6DB9D7}"/>
              </a:ext>
            </a:extLst>
          </p:cNvPr>
          <p:cNvSpPr txBox="1"/>
          <p:nvPr/>
        </p:nvSpPr>
        <p:spPr>
          <a:xfrm>
            <a:off x="4896071" y="2567970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High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C71E74-882A-371C-797D-295C8A2F22E1}"/>
              </a:ext>
            </a:extLst>
          </p:cNvPr>
          <p:cNvSpPr txBox="1"/>
          <p:nvPr/>
        </p:nvSpPr>
        <p:spPr>
          <a:xfrm>
            <a:off x="4813025" y="870821"/>
            <a:ext cx="2236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Macroeconomic Shock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873A67-EE83-0BA8-8A3F-102B428FC489}"/>
              </a:ext>
            </a:extLst>
          </p:cNvPr>
          <p:cNvSpPr txBox="1"/>
          <p:nvPr/>
        </p:nvSpPr>
        <p:spPr>
          <a:xfrm>
            <a:off x="4860233" y="3244678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E(CF) &gt; Abandonment option</a:t>
            </a:r>
          </a:p>
        </p:txBody>
      </p:sp>
      <p:sp>
        <p:nvSpPr>
          <p:cNvPr id="29" name="Cross 28">
            <a:extLst>
              <a:ext uri="{FF2B5EF4-FFF2-40B4-BE49-F238E27FC236}">
                <a16:creationId xmlns:a16="http://schemas.microsoft.com/office/drawing/2014/main" id="{DC89948B-44AF-F3DD-7F1D-E0479C392E98}"/>
              </a:ext>
            </a:extLst>
          </p:cNvPr>
          <p:cNvSpPr/>
          <p:nvPr/>
        </p:nvSpPr>
        <p:spPr>
          <a:xfrm rot="18758307">
            <a:off x="5082488" y="2336330"/>
            <a:ext cx="1643111" cy="1643111"/>
          </a:xfrm>
          <a:prstGeom prst="plus">
            <a:avLst>
              <a:gd name="adj" fmla="val 44593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2BADADD1-1967-0DA8-565F-6F743F4799DD}"/>
              </a:ext>
            </a:extLst>
          </p:cNvPr>
          <p:cNvSpPr/>
          <p:nvPr/>
        </p:nvSpPr>
        <p:spPr>
          <a:xfrm>
            <a:off x="630754" y="2138580"/>
            <a:ext cx="286140" cy="96208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5B152A-7778-1729-3FB8-6AAC368EC527}"/>
              </a:ext>
            </a:extLst>
          </p:cNvPr>
          <p:cNvSpPr txBox="1"/>
          <p:nvPr/>
        </p:nvSpPr>
        <p:spPr>
          <a:xfrm>
            <a:off x="489851" y="870821"/>
            <a:ext cx="223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Restructuring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D75A9298-97F1-4F9B-7730-A1F4F5604A53}"/>
              </a:ext>
            </a:extLst>
          </p:cNvPr>
          <p:cNvSpPr/>
          <p:nvPr/>
        </p:nvSpPr>
        <p:spPr>
          <a:xfrm>
            <a:off x="477150" y="887999"/>
            <a:ext cx="6505945" cy="339517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18EB3F-AAD4-2338-71CC-F2A010937569}"/>
              </a:ext>
            </a:extLst>
          </p:cNvPr>
          <p:cNvSpPr txBox="1"/>
          <p:nvPr/>
        </p:nvSpPr>
        <p:spPr>
          <a:xfrm>
            <a:off x="3854448" y="4232456"/>
            <a:ext cx="584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Low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47B0A3-B0AF-6F21-DB7A-F105C1CE249E}"/>
              </a:ext>
            </a:extLst>
          </p:cNvPr>
          <p:cNvSpPr txBox="1"/>
          <p:nvPr/>
        </p:nvSpPr>
        <p:spPr>
          <a:xfrm>
            <a:off x="3798048" y="4962565"/>
            <a:ext cx="209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E(CF) &gt; Abandonment option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5035DF-BC39-347D-11BD-53A7D0245827}"/>
              </a:ext>
            </a:extLst>
          </p:cNvPr>
          <p:cNvSpPr txBox="1"/>
          <p:nvPr/>
        </p:nvSpPr>
        <p:spPr>
          <a:xfrm>
            <a:off x="4860940" y="5973008"/>
            <a:ext cx="1938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Idiosyncratic Shock</a:t>
            </a:r>
          </a:p>
        </p:txBody>
      </p:sp>
      <p:sp>
        <p:nvSpPr>
          <p:cNvPr id="36" name="Cross 35">
            <a:extLst>
              <a:ext uri="{FF2B5EF4-FFF2-40B4-BE49-F238E27FC236}">
                <a16:creationId xmlns:a16="http://schemas.microsoft.com/office/drawing/2014/main" id="{73A97F80-58C8-476E-745A-DF7708D4AEF5}"/>
              </a:ext>
            </a:extLst>
          </p:cNvPr>
          <p:cNvSpPr/>
          <p:nvPr/>
        </p:nvSpPr>
        <p:spPr>
          <a:xfrm rot="18758307">
            <a:off x="3972870" y="4067168"/>
            <a:ext cx="1643111" cy="1643111"/>
          </a:xfrm>
          <a:prstGeom prst="plus">
            <a:avLst>
              <a:gd name="adj" fmla="val 44593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53D97E-398A-A103-647F-42C95F96D447}"/>
              </a:ext>
            </a:extLst>
          </p:cNvPr>
          <p:cNvSpPr txBox="1"/>
          <p:nvPr/>
        </p:nvSpPr>
        <p:spPr>
          <a:xfrm>
            <a:off x="489851" y="5942230"/>
            <a:ext cx="223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Restructuring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C8E3BD-7D1C-88E7-24EF-3DE05990C865}"/>
              </a:ext>
            </a:extLst>
          </p:cNvPr>
          <p:cNvSpPr txBox="1"/>
          <p:nvPr/>
        </p:nvSpPr>
        <p:spPr>
          <a:xfrm>
            <a:off x="498782" y="3691978"/>
            <a:ext cx="22329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Need to identify restructuring in the presence of macroeconomic shocks</a:t>
            </a:r>
          </a:p>
        </p:txBody>
      </p:sp>
    </p:spTree>
    <p:extLst>
      <p:ext uri="{BB962C8B-B14F-4D97-AF65-F5344CB8AC3E}">
        <p14:creationId xmlns:p14="http://schemas.microsoft.com/office/powerpoint/2010/main" val="34432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24" grpId="0"/>
      <p:bldP spid="28" grpId="1"/>
      <p:bldP spid="29" grpId="0" animBg="1"/>
      <p:bldP spid="30" grpId="0" animBg="1"/>
      <p:bldP spid="31" grpId="0"/>
      <p:bldP spid="32" grpId="0" animBg="1"/>
      <p:bldP spid="33" grpId="0"/>
      <p:bldP spid="34" grpId="0"/>
      <p:bldP spid="35" grpId="0"/>
      <p:bldP spid="36" grpId="0" animBg="1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The restructuring-based measure of systematic risk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728EDF-5AFC-1B28-AA43-FD478A71C0CA}"/>
              </a:ext>
            </a:extLst>
          </p:cNvPr>
          <p:cNvSpPr txBox="1"/>
          <p:nvPr/>
        </p:nvSpPr>
        <p:spPr>
          <a:xfrm>
            <a:off x="1028177" y="1258442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/>
              <p:nvPr/>
            </p:nvSpPr>
            <p:spPr>
              <a:xfrm>
                <a:off x="2769571" y="1258442"/>
                <a:ext cx="6157691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𝐶𝐴𝑃𝑀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𝑚𝑘𝑡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571" y="1258442"/>
                <a:ext cx="6157691" cy="409023"/>
              </a:xfrm>
              <a:prstGeom prst="rect">
                <a:avLst/>
              </a:prstGeom>
              <a:blipFill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EA69C10-28D5-6890-F269-9436FA3932D0}"/>
              </a:ext>
            </a:extLst>
          </p:cNvPr>
          <p:cNvSpPr txBox="1"/>
          <p:nvPr/>
        </p:nvSpPr>
        <p:spPr>
          <a:xfrm>
            <a:off x="1008004" y="1984591"/>
            <a:ext cx="2290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labor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/>
              <p:nvPr/>
            </p:nvSpPr>
            <p:spPr>
              <a:xfrm>
                <a:off x="3185360" y="2103244"/>
                <a:ext cx="4988858" cy="424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𝑅𝑒𝑠𝑡𝑟𝐸𝑚𝑝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360" y="2103244"/>
                <a:ext cx="4988858" cy="424860"/>
              </a:xfrm>
              <a:prstGeom prst="rect">
                <a:avLst/>
              </a:prstGeom>
              <a:blipFill>
                <a:blip r:embed="rId3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4615E74-3860-6BE4-123F-0B9C09AE7A9F}"/>
              </a:ext>
            </a:extLst>
          </p:cNvPr>
          <p:cNvSpPr txBox="1"/>
          <p:nvPr/>
        </p:nvSpPr>
        <p:spPr>
          <a:xfrm>
            <a:off x="3596563" y="1024623"/>
            <a:ext cx="110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Firm returns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B6B65D-2FDA-0CE1-E03B-01DBB06B5AE4}"/>
              </a:ext>
            </a:extLst>
          </p:cNvPr>
          <p:cNvSpPr txBox="1"/>
          <p:nvPr/>
        </p:nvSpPr>
        <p:spPr>
          <a:xfrm>
            <a:off x="6359929" y="1024623"/>
            <a:ext cx="1242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Market returns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D7D41B-E61E-7635-95EA-B2394C1FE4CF}"/>
              </a:ext>
            </a:extLst>
          </p:cNvPr>
          <p:cNvSpPr txBox="1"/>
          <p:nvPr/>
        </p:nvSpPr>
        <p:spPr>
          <a:xfrm>
            <a:off x="3958789" y="2806844"/>
            <a:ext cx="149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Negative firm restructuring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3CB534-5551-5DDD-3B93-D8005137CBA8}"/>
              </a:ext>
            </a:extLst>
          </p:cNvPr>
          <p:cNvSpPr txBox="1"/>
          <p:nvPr/>
        </p:nvSpPr>
        <p:spPr>
          <a:xfrm>
            <a:off x="6504164" y="2809355"/>
            <a:ext cx="2500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% change in employment for all non-farm workers (BLS)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A2E09EE-C495-9D8F-CF14-0EBD37CE3DBF}"/>
              </a:ext>
            </a:extLst>
          </p:cNvPr>
          <p:cNvSpPr/>
          <p:nvPr/>
        </p:nvSpPr>
        <p:spPr>
          <a:xfrm>
            <a:off x="3807981" y="2103244"/>
            <a:ext cx="800098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3B41DC-40A7-FD4B-64B4-5442F5CDE686}"/>
              </a:ext>
            </a:extLst>
          </p:cNvPr>
          <p:cNvCxnSpPr>
            <a:cxnSpLocks/>
          </p:cNvCxnSpPr>
          <p:nvPr/>
        </p:nvCxnSpPr>
        <p:spPr>
          <a:xfrm flipV="1">
            <a:off x="4011591" y="2539318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759E89A-FC41-EA34-77CF-083B5A2BA64E}"/>
              </a:ext>
            </a:extLst>
          </p:cNvPr>
          <p:cNvSpPr/>
          <p:nvPr/>
        </p:nvSpPr>
        <p:spPr>
          <a:xfrm>
            <a:off x="6318118" y="2103244"/>
            <a:ext cx="73632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379EE1-9AC3-40BF-6B27-1B5DE77AC648}"/>
              </a:ext>
            </a:extLst>
          </p:cNvPr>
          <p:cNvCxnSpPr>
            <a:cxnSpLocks/>
          </p:cNvCxnSpPr>
          <p:nvPr/>
        </p:nvCxnSpPr>
        <p:spPr>
          <a:xfrm flipV="1">
            <a:off x="6521728" y="2539318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16D7C3E-752C-8C5B-11C8-71DA0CC7FDC6}"/>
              </a:ext>
            </a:extLst>
          </p:cNvPr>
          <p:cNvSpPr txBox="1"/>
          <p:nvPr/>
        </p:nvSpPr>
        <p:spPr>
          <a:xfrm>
            <a:off x="1001281" y="2562489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(Higher is more systematic risk)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624614-B40F-8F7D-68B9-AAB8F2A9EE7F}"/>
              </a:ext>
            </a:extLst>
          </p:cNvPr>
          <p:cNvSpPr txBox="1"/>
          <p:nvPr/>
        </p:nvSpPr>
        <p:spPr>
          <a:xfrm>
            <a:off x="1008005" y="5175852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income controls: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/>
              <p:nvPr/>
            </p:nvSpPr>
            <p:spPr>
              <a:xfrm>
                <a:off x="3185360" y="5294505"/>
                <a:ext cx="4988858" cy="444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𝑜𝑖𝑔𝑟𝑜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𝑂𝐼𝑒𝑚𝑝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𝑐𝑎𝑝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360" y="5294505"/>
                <a:ext cx="4988858" cy="444930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0BB02EDE-3ADF-1D1C-9603-044579977FD8}"/>
              </a:ext>
            </a:extLst>
          </p:cNvPr>
          <p:cNvSpPr txBox="1"/>
          <p:nvPr/>
        </p:nvSpPr>
        <p:spPr>
          <a:xfrm>
            <a:off x="3593061" y="5898448"/>
            <a:ext cx="2244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Operating income growth scaled by beginning assets 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8B38A01-D0CD-7194-3FBB-AD22C3457B92}"/>
              </a:ext>
            </a:extLst>
          </p:cNvPr>
          <p:cNvSpPr/>
          <p:nvPr/>
        </p:nvSpPr>
        <p:spPr>
          <a:xfrm>
            <a:off x="3294635" y="5294505"/>
            <a:ext cx="96838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9A32BC-7CD4-9BF9-3345-168B8BDAB2F4}"/>
              </a:ext>
            </a:extLst>
          </p:cNvPr>
          <p:cNvCxnSpPr>
            <a:cxnSpLocks/>
          </p:cNvCxnSpPr>
          <p:nvPr/>
        </p:nvCxnSpPr>
        <p:spPr>
          <a:xfrm flipV="1">
            <a:off x="3600434" y="5730579"/>
            <a:ext cx="0" cy="63678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638D1EC-BA2E-D2EA-A05A-558F5D72A3CC}"/>
              </a:ext>
            </a:extLst>
          </p:cNvPr>
          <p:cNvCxnSpPr>
            <a:cxnSpLocks/>
          </p:cNvCxnSpPr>
          <p:nvPr/>
        </p:nvCxnSpPr>
        <p:spPr>
          <a:xfrm>
            <a:off x="1692741" y="1825599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F8AA72-45B7-31E1-744D-B94CE7D17B03}"/>
              </a:ext>
            </a:extLst>
          </p:cNvPr>
          <p:cNvSpPr txBox="1"/>
          <p:nvPr/>
        </p:nvSpPr>
        <p:spPr>
          <a:xfrm>
            <a:off x="8757836" y="1278287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DD04F-1148-1754-503C-FC150B42F39A}"/>
              </a:ext>
            </a:extLst>
          </p:cNvPr>
          <p:cNvSpPr txBox="1"/>
          <p:nvPr/>
        </p:nvSpPr>
        <p:spPr>
          <a:xfrm>
            <a:off x="8757836" y="2123089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68891A-C09D-A077-DD5F-712F77A4BFB8}"/>
              </a:ext>
            </a:extLst>
          </p:cNvPr>
          <p:cNvSpPr txBox="1"/>
          <p:nvPr/>
        </p:nvSpPr>
        <p:spPr>
          <a:xfrm>
            <a:off x="8757836" y="5308034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DC0849-999B-FAF8-5DC4-9D166FF824A2}"/>
              </a:ext>
            </a:extLst>
          </p:cNvPr>
          <p:cNvCxnSpPr>
            <a:cxnSpLocks/>
          </p:cNvCxnSpPr>
          <p:nvPr/>
        </p:nvCxnSpPr>
        <p:spPr>
          <a:xfrm>
            <a:off x="1692741" y="5060805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D411A35-3969-4EBE-0AFC-1F731FBE2A50}"/>
              </a:ext>
            </a:extLst>
          </p:cNvPr>
          <p:cNvSpPr txBox="1"/>
          <p:nvPr/>
        </p:nvSpPr>
        <p:spPr>
          <a:xfrm>
            <a:off x="999038" y="3610792"/>
            <a:ext cx="2290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capital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2EBD01-320C-4AA8-E566-7105AEC254C2}"/>
                  </a:ext>
                </a:extLst>
              </p:cNvPr>
              <p:cNvSpPr txBox="1"/>
              <p:nvPr/>
            </p:nvSpPr>
            <p:spPr>
              <a:xfrm>
                <a:off x="3176394" y="3729445"/>
                <a:ext cx="4988858" cy="424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𝑅𝑒𝑠𝑡𝑟𝐶𝑎𝑝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2EBD01-320C-4AA8-E566-7105AEC25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394" y="3729445"/>
                <a:ext cx="4988858" cy="424860"/>
              </a:xfrm>
              <a:prstGeom prst="rect">
                <a:avLst/>
              </a:prstGeom>
              <a:blipFill>
                <a:blip r:embed="rId5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F23FB74-CA3C-25DF-4BD8-664DB4894BC1}"/>
              </a:ext>
            </a:extLst>
          </p:cNvPr>
          <p:cNvSpPr txBox="1"/>
          <p:nvPr/>
        </p:nvSpPr>
        <p:spPr>
          <a:xfrm>
            <a:off x="4007573" y="4433045"/>
            <a:ext cx="149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Negative firm restructuring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54A130-DBC8-0DE5-38C9-04659003EAE9}"/>
              </a:ext>
            </a:extLst>
          </p:cNvPr>
          <p:cNvSpPr txBox="1"/>
          <p:nvPr/>
        </p:nvSpPr>
        <p:spPr>
          <a:xfrm>
            <a:off x="6485574" y="4435556"/>
            <a:ext cx="1948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% change in all sector capital expense (Fed)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1513910-2E1C-6C66-A8E9-1B58CC53634F}"/>
              </a:ext>
            </a:extLst>
          </p:cNvPr>
          <p:cNvSpPr/>
          <p:nvPr/>
        </p:nvSpPr>
        <p:spPr>
          <a:xfrm>
            <a:off x="3856765" y="3729445"/>
            <a:ext cx="800098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74D5ED-259F-3AAE-D2D8-9330F18EA104}"/>
              </a:ext>
            </a:extLst>
          </p:cNvPr>
          <p:cNvCxnSpPr>
            <a:cxnSpLocks/>
          </p:cNvCxnSpPr>
          <p:nvPr/>
        </p:nvCxnSpPr>
        <p:spPr>
          <a:xfrm flipV="1">
            <a:off x="4060375" y="4165519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AD4D532-5EE0-B8E6-5AE0-B6F0B3926EE9}"/>
              </a:ext>
            </a:extLst>
          </p:cNvPr>
          <p:cNvSpPr/>
          <p:nvPr/>
        </p:nvSpPr>
        <p:spPr>
          <a:xfrm>
            <a:off x="6299527" y="3729445"/>
            <a:ext cx="73632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52E0416-29DD-B9E2-AD77-CC48A9735873}"/>
              </a:ext>
            </a:extLst>
          </p:cNvPr>
          <p:cNvCxnSpPr>
            <a:cxnSpLocks/>
          </p:cNvCxnSpPr>
          <p:nvPr/>
        </p:nvCxnSpPr>
        <p:spPr>
          <a:xfrm flipV="1">
            <a:off x="6503137" y="4165519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8BEA19A-B255-D154-5542-AABAD15B7B53}"/>
              </a:ext>
            </a:extLst>
          </p:cNvPr>
          <p:cNvSpPr txBox="1"/>
          <p:nvPr/>
        </p:nvSpPr>
        <p:spPr>
          <a:xfrm>
            <a:off x="992315" y="4188690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(Higher is more systematic risk)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74AA0C9-ADD9-FBD4-E8BA-C507DFEF2C11}"/>
              </a:ext>
            </a:extLst>
          </p:cNvPr>
          <p:cNvCxnSpPr>
            <a:cxnSpLocks/>
          </p:cNvCxnSpPr>
          <p:nvPr/>
        </p:nvCxnSpPr>
        <p:spPr>
          <a:xfrm>
            <a:off x="1683775" y="3451800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51FF72C-B5A0-BA21-6048-2F942DA19934}"/>
              </a:ext>
            </a:extLst>
          </p:cNvPr>
          <p:cNvSpPr txBox="1"/>
          <p:nvPr/>
        </p:nvSpPr>
        <p:spPr>
          <a:xfrm>
            <a:off x="8748870" y="3749290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</a:t>
            </a:r>
          </a:p>
        </p:txBody>
      </p:sp>
      <p:sp>
        <p:nvSpPr>
          <p:cNvPr id="36" name="Right Brace 35">
            <a:extLst>
              <a:ext uri="{FF2B5EF4-FFF2-40B4-BE49-F238E27FC236}">
                <a16:creationId xmlns:a16="http://schemas.microsoft.com/office/drawing/2014/main" id="{31BEB201-67AA-25C4-D4CB-766240038073}"/>
              </a:ext>
            </a:extLst>
          </p:cNvPr>
          <p:cNvSpPr/>
          <p:nvPr/>
        </p:nvSpPr>
        <p:spPr>
          <a:xfrm>
            <a:off x="9353006" y="2103244"/>
            <a:ext cx="509451" cy="20153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08443A4-8532-AB0E-F911-8140B5ABAE14}"/>
                  </a:ext>
                </a:extLst>
              </p:cNvPr>
              <p:cNvSpPr txBox="1"/>
              <p:nvPr/>
            </p:nvSpPr>
            <p:spPr>
              <a:xfrm>
                <a:off x="9241430" y="2836066"/>
                <a:ext cx="2459668" cy="483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𝑅𝑒𝑠𝑡𝑟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08443A4-8532-AB0E-F911-8140B5ABA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1430" y="2836066"/>
                <a:ext cx="2459668" cy="48385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FF289462-DE51-341F-499C-C624627935AB}"/>
              </a:ext>
            </a:extLst>
          </p:cNvPr>
          <p:cNvSpPr txBox="1"/>
          <p:nvPr/>
        </p:nvSpPr>
        <p:spPr>
          <a:xfrm>
            <a:off x="9970020" y="3299270"/>
            <a:ext cx="22246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Mean of the standardized Labor and Capital Restructuring Betas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2EA6AE0-AE13-A186-AE30-E8E5F9CEF9D3}"/>
              </a:ext>
            </a:extLst>
          </p:cNvPr>
          <p:cNvCxnSpPr>
            <a:cxnSpLocks/>
          </p:cNvCxnSpPr>
          <p:nvPr/>
        </p:nvCxnSpPr>
        <p:spPr>
          <a:xfrm flipV="1">
            <a:off x="9970020" y="2957692"/>
            <a:ext cx="0" cy="996791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ight Brace 45">
            <a:extLst>
              <a:ext uri="{FF2B5EF4-FFF2-40B4-BE49-F238E27FC236}">
                <a16:creationId xmlns:a16="http://schemas.microsoft.com/office/drawing/2014/main" id="{E6AF864B-34D1-7461-5414-6C9460CC1532}"/>
              </a:ext>
            </a:extLst>
          </p:cNvPr>
          <p:cNvSpPr/>
          <p:nvPr/>
        </p:nvSpPr>
        <p:spPr>
          <a:xfrm>
            <a:off x="9351028" y="5200720"/>
            <a:ext cx="509451" cy="8707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C3BACD-E628-6B0A-E613-C968D2DAC227}"/>
              </a:ext>
            </a:extLst>
          </p:cNvPr>
          <p:cNvSpPr txBox="1"/>
          <p:nvPr/>
        </p:nvSpPr>
        <p:spPr>
          <a:xfrm>
            <a:off x="9968042" y="5565477"/>
            <a:ext cx="2224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Mean of the standardized Labor and Capital OI Betas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32893A5-E681-4DAF-F1BE-467FD7035F46}"/>
              </a:ext>
            </a:extLst>
          </p:cNvPr>
          <p:cNvCxnSpPr>
            <a:cxnSpLocks/>
          </p:cNvCxnSpPr>
          <p:nvPr/>
        </p:nvCxnSpPr>
        <p:spPr>
          <a:xfrm flipV="1">
            <a:off x="9968042" y="5223899"/>
            <a:ext cx="0" cy="771753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C0262A0-121A-4E14-0394-D2FB55F4810D}"/>
                  </a:ext>
                </a:extLst>
              </p:cNvPr>
              <p:cNvSpPr txBox="1"/>
              <p:nvPr/>
            </p:nvSpPr>
            <p:spPr>
              <a:xfrm>
                <a:off x="9069517" y="5126028"/>
                <a:ext cx="2459668" cy="483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𝑂𝐼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C0262A0-121A-4E14-0394-D2FB55F48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9517" y="5126028"/>
                <a:ext cx="2459668" cy="483850"/>
              </a:xfrm>
              <a:prstGeom prst="rect">
                <a:avLst/>
              </a:prstGeom>
              <a:blipFill>
                <a:blip r:embed="rId7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61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21" grpId="0"/>
      <p:bldP spid="24" grpId="0"/>
      <p:bldP spid="25" grpId="0" animBg="1"/>
      <p:bldP spid="29" grpId="0" animBg="1"/>
      <p:bldP spid="32" grpId="0"/>
      <p:bldP spid="33" grpId="0"/>
      <p:bldP spid="34" grpId="0"/>
      <p:bldP spid="35" grpId="0"/>
      <p:bldP spid="37" grpId="0" animBg="1"/>
      <p:bldP spid="8" grpId="0"/>
      <p:bldP spid="9" grpId="0"/>
      <p:bldP spid="10" grpId="0"/>
      <p:bldP spid="11" grpId="0"/>
      <p:bldP spid="13" grpId="0"/>
      <p:bldP spid="15" grpId="0"/>
      <p:bldP spid="16" grpId="0" animBg="1"/>
      <p:bldP spid="18" grpId="0" animBg="1"/>
      <p:bldP spid="23" grpId="0"/>
      <p:bldP spid="28" grpId="0"/>
      <p:bldP spid="36" grpId="0" animBg="1"/>
      <p:bldP spid="40" grpId="0"/>
      <p:bldP spid="42" grpId="0"/>
      <p:bldP spid="46" grpId="0" animBg="1"/>
      <p:bldP spid="47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latin typeface="Palatino Linotype" panose="02040502050505030304" pitchFamily="18" charset="0"/>
              </a:rPr>
              <a:t>Aggregate component of restructuring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BF38D7A-6B7C-1E05-4FA3-17261AC0B9F3}"/>
              </a:ext>
            </a:extLst>
          </p:cNvPr>
          <p:cNvGrpSpPr/>
          <p:nvPr/>
        </p:nvGrpSpPr>
        <p:grpSpPr>
          <a:xfrm>
            <a:off x="4646466" y="2091015"/>
            <a:ext cx="2899576" cy="3928253"/>
            <a:chOff x="2209800" y="1661222"/>
            <a:chExt cx="2899576" cy="392825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8DFD254-0544-2711-584F-9358D3940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9088" r="80861"/>
            <a:stretch>
              <a:fillRect/>
            </a:stretch>
          </p:blipFill>
          <p:spPr>
            <a:xfrm>
              <a:off x="2209800" y="1661223"/>
              <a:ext cx="1487557" cy="392825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FF1618D-7AE7-22E3-11F1-B178AF211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1833" t="9088"/>
            <a:stretch>
              <a:fillRect/>
            </a:stretch>
          </p:blipFill>
          <p:spPr>
            <a:xfrm>
              <a:off x="3697357" y="1661222"/>
              <a:ext cx="1412019" cy="3928253"/>
            </a:xfrm>
            <a:prstGeom prst="rect">
              <a:avLst/>
            </a:prstGeom>
          </p:spPr>
        </p:pic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B6C54A0-93B6-F88F-9608-2F2FA41D8043}"/>
              </a:ext>
            </a:extLst>
          </p:cNvPr>
          <p:cNvSpPr/>
          <p:nvPr/>
        </p:nvSpPr>
        <p:spPr>
          <a:xfrm>
            <a:off x="6201245" y="2346158"/>
            <a:ext cx="1212996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BF5251-1A0A-A82B-74FA-786C7DDC5027}"/>
              </a:ext>
            </a:extLst>
          </p:cNvPr>
          <p:cNvSpPr txBox="1"/>
          <p:nvPr/>
        </p:nvSpPr>
        <p:spPr>
          <a:xfrm>
            <a:off x="4106501" y="1161326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027BF3D-0884-3DD0-8CD3-E67C241EEFEF}"/>
              </a:ext>
            </a:extLst>
          </p:cNvPr>
          <p:cNvCxnSpPr>
            <a:cxnSpLocks/>
          </p:cNvCxnSpPr>
          <p:nvPr/>
        </p:nvCxnSpPr>
        <p:spPr>
          <a:xfrm>
            <a:off x="6385933" y="1287775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C1620D-B9A6-68C2-290D-FAC42461105F}"/>
              </a:ext>
            </a:extLst>
          </p:cNvPr>
          <p:cNvCxnSpPr>
            <a:cxnSpLocks/>
          </p:cNvCxnSpPr>
          <p:nvPr/>
        </p:nvCxnSpPr>
        <p:spPr>
          <a:xfrm>
            <a:off x="1341699" y="3163535"/>
            <a:ext cx="587497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A0430AD-9AF3-5F23-C012-AB3555261744}"/>
              </a:ext>
            </a:extLst>
          </p:cNvPr>
          <p:cNvSpPr txBox="1"/>
          <p:nvPr/>
        </p:nvSpPr>
        <p:spPr>
          <a:xfrm>
            <a:off x="1249102" y="2794203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4AFEBA5-68A7-6334-C714-9523128B1EC1}"/>
              </a:ext>
            </a:extLst>
          </p:cNvPr>
          <p:cNvCxnSpPr>
            <a:cxnSpLocks/>
          </p:cNvCxnSpPr>
          <p:nvPr/>
        </p:nvCxnSpPr>
        <p:spPr>
          <a:xfrm>
            <a:off x="1332055" y="3721045"/>
            <a:ext cx="587497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BCFB00A-591A-0B43-316D-D2EAAF7948AD}"/>
              </a:ext>
            </a:extLst>
          </p:cNvPr>
          <p:cNvSpPr txBox="1"/>
          <p:nvPr/>
        </p:nvSpPr>
        <p:spPr>
          <a:xfrm>
            <a:off x="1239458" y="3351713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capital growth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517B4FC-8D27-0F54-95D5-6C37F136EFF5}"/>
              </a:ext>
            </a:extLst>
          </p:cNvPr>
          <p:cNvCxnSpPr>
            <a:cxnSpLocks/>
          </p:cNvCxnSpPr>
          <p:nvPr/>
        </p:nvCxnSpPr>
        <p:spPr>
          <a:xfrm>
            <a:off x="1310833" y="4301708"/>
            <a:ext cx="587497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F94FB29-4F92-41B8-B29D-7111B228F467}"/>
              </a:ext>
            </a:extLst>
          </p:cNvPr>
          <p:cNvSpPr txBox="1"/>
          <p:nvPr/>
        </p:nvSpPr>
        <p:spPr>
          <a:xfrm>
            <a:off x="1218236" y="3932376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OI growth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74CACA2-5FE4-E131-EB91-19143865C785}"/>
              </a:ext>
            </a:extLst>
          </p:cNvPr>
          <p:cNvCxnSpPr>
            <a:cxnSpLocks/>
          </p:cNvCxnSpPr>
          <p:nvPr/>
        </p:nvCxnSpPr>
        <p:spPr>
          <a:xfrm>
            <a:off x="1243313" y="5646300"/>
            <a:ext cx="587497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14CA12E-6DA2-0941-BAC8-0B9394D31AC6}"/>
              </a:ext>
            </a:extLst>
          </p:cNvPr>
          <p:cNvSpPr txBox="1"/>
          <p:nvPr/>
        </p:nvSpPr>
        <p:spPr>
          <a:xfrm>
            <a:off x="1150716" y="5276968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Time-series regression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019F4EF-FC3D-4161-7A44-AE88F62B770F}"/>
              </a:ext>
            </a:extLst>
          </p:cNvPr>
          <p:cNvSpPr/>
          <p:nvPr/>
        </p:nvSpPr>
        <p:spPr>
          <a:xfrm>
            <a:off x="6271794" y="2861352"/>
            <a:ext cx="5058858" cy="115506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CC44435-6CF8-1086-96A1-A9AA208DB610}"/>
              </a:ext>
            </a:extLst>
          </p:cNvPr>
          <p:cNvSpPr txBox="1"/>
          <p:nvPr/>
        </p:nvSpPr>
        <p:spPr>
          <a:xfrm>
            <a:off x="7621580" y="2849477"/>
            <a:ext cx="3709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 has orthogonal aggregate labor and capital components that are not subsumed by information in operating income.</a:t>
            </a:r>
          </a:p>
        </p:txBody>
      </p:sp>
    </p:spTree>
    <p:extLst>
      <p:ext uri="{BB962C8B-B14F-4D97-AF65-F5344CB8AC3E}">
        <p14:creationId xmlns:p14="http://schemas.microsoft.com/office/powerpoint/2010/main" val="354044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9" grpId="0"/>
      <p:bldP spid="33" grpId="0"/>
      <p:bldP spid="35" grpId="0"/>
      <p:bldP spid="37" grpId="0"/>
      <p:bldP spid="38" grpId="0" animBg="1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E2FC39-B9A6-4FF8-06D2-E02126F7A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EC1B1C-5592-CAB5-A42E-17D15BFF238F}"/>
              </a:ext>
            </a:extLst>
          </p:cNvPr>
          <p:cNvGrpSpPr/>
          <p:nvPr/>
        </p:nvGrpSpPr>
        <p:grpSpPr>
          <a:xfrm>
            <a:off x="3581401" y="1378202"/>
            <a:ext cx="4910890" cy="5114672"/>
            <a:chOff x="4210173" y="845758"/>
            <a:chExt cx="3771655" cy="392816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7B40AA-4E67-6AE6-CB17-D159DBECE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0421" t="91999" r="20421"/>
            <a:stretch>
              <a:fillRect/>
            </a:stretch>
          </p:blipFill>
          <p:spPr>
            <a:xfrm>
              <a:off x="4210173" y="4263242"/>
              <a:ext cx="3771655" cy="5106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B125691-9E1B-FCF8-DF92-8340BE8D4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0421" t="7530" r="20421" b="38929"/>
            <a:stretch>
              <a:fillRect/>
            </a:stretch>
          </p:blipFill>
          <p:spPr>
            <a:xfrm>
              <a:off x="4210173" y="845758"/>
              <a:ext cx="3771655" cy="3417484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0AC3FA2E-4C0E-9B89-B727-49BE014FD002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latin typeface="Palatino Linotype" panose="02040502050505030304" pitchFamily="18" charset="0"/>
              </a:rPr>
              <a:t>Firm-level systematic risk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DB567-6721-5C3E-CF8A-7D84411E0D8B}"/>
              </a:ext>
            </a:extLst>
          </p:cNvPr>
          <p:cNvSpPr txBox="1"/>
          <p:nvPr/>
        </p:nvSpPr>
        <p:spPr>
          <a:xfrm>
            <a:off x="3581401" y="6488668"/>
            <a:ext cx="30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Includes controls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748B96-D499-F59F-B994-0187748EFFBE}"/>
              </a:ext>
            </a:extLst>
          </p:cNvPr>
          <p:cNvCxnSpPr>
            <a:cxnSpLocks/>
          </p:cNvCxnSpPr>
          <p:nvPr/>
        </p:nvCxnSpPr>
        <p:spPr>
          <a:xfrm flipV="1">
            <a:off x="1129668" y="2546986"/>
            <a:ext cx="5172605" cy="36426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635A090-3780-0D06-6303-748A7D2AFFBC}"/>
              </a:ext>
            </a:extLst>
          </p:cNvPr>
          <p:cNvSpPr txBox="1"/>
          <p:nvPr/>
        </p:nvSpPr>
        <p:spPr>
          <a:xfrm>
            <a:off x="1037071" y="1937081"/>
            <a:ext cx="2488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Firm-level labor restructuring beta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C16297-A026-2C43-3C81-4694C584CC1A}"/>
              </a:ext>
            </a:extLst>
          </p:cNvPr>
          <p:cNvCxnSpPr>
            <a:cxnSpLocks/>
          </p:cNvCxnSpPr>
          <p:nvPr/>
        </p:nvCxnSpPr>
        <p:spPr>
          <a:xfrm>
            <a:off x="1176049" y="3733057"/>
            <a:ext cx="6046386" cy="12159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F361A25-534A-B34C-2891-A38015B440C0}"/>
              </a:ext>
            </a:extLst>
          </p:cNvPr>
          <p:cNvSpPr txBox="1"/>
          <p:nvPr/>
        </p:nvSpPr>
        <p:spPr>
          <a:xfrm>
            <a:off x="1063571" y="3098885"/>
            <a:ext cx="275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Firm-level capital restructuring beta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017A96-1D45-A06A-8F89-E6EB18362CDA}"/>
              </a:ext>
            </a:extLst>
          </p:cNvPr>
          <p:cNvCxnSpPr>
            <a:cxnSpLocks/>
          </p:cNvCxnSpPr>
          <p:nvPr/>
        </p:nvCxnSpPr>
        <p:spPr>
          <a:xfrm>
            <a:off x="1129668" y="4905876"/>
            <a:ext cx="736262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5CAB36A-ED8D-1DA5-2E80-50848B17516F}"/>
              </a:ext>
            </a:extLst>
          </p:cNvPr>
          <p:cNvSpPr txBox="1"/>
          <p:nvPr/>
        </p:nvSpPr>
        <p:spPr>
          <a:xfrm>
            <a:off x="1037071" y="4298008"/>
            <a:ext cx="2116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Firm-level combined restructuring beta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91CD87-15DE-962A-83B2-A2BA59D8E17E}"/>
              </a:ext>
            </a:extLst>
          </p:cNvPr>
          <p:cNvSpPr txBox="1"/>
          <p:nvPr/>
        </p:nvSpPr>
        <p:spPr>
          <a:xfrm>
            <a:off x="8482929" y="4060504"/>
            <a:ext cx="2870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that restructure when aggregate labor and capital investment declines have higher systematic risk 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77D57E4-20DF-DF09-74BE-D794E75E540F}"/>
              </a:ext>
            </a:extLst>
          </p:cNvPr>
          <p:cNvSpPr/>
          <p:nvPr/>
        </p:nvSpPr>
        <p:spPr>
          <a:xfrm>
            <a:off x="7421217" y="4087008"/>
            <a:ext cx="3746964" cy="115506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837CBE-DCF6-64BB-30A2-4334E9C42F79}"/>
              </a:ext>
            </a:extLst>
          </p:cNvPr>
          <p:cNvCxnSpPr>
            <a:cxnSpLocks/>
          </p:cNvCxnSpPr>
          <p:nvPr/>
        </p:nvCxnSpPr>
        <p:spPr>
          <a:xfrm>
            <a:off x="1125954" y="6128788"/>
            <a:ext cx="736262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C8AFE5A-681F-F08D-7AE2-034E5E67322C}"/>
              </a:ext>
            </a:extLst>
          </p:cNvPr>
          <p:cNvSpPr txBox="1"/>
          <p:nvPr/>
        </p:nvSpPr>
        <p:spPr>
          <a:xfrm>
            <a:off x="1033357" y="5520920"/>
            <a:ext cx="2116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Cross-sectional regression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B83192B-36A9-EE67-955F-4C73B4F104FD}"/>
              </a:ext>
            </a:extLst>
          </p:cNvPr>
          <p:cNvCxnSpPr>
            <a:cxnSpLocks/>
          </p:cNvCxnSpPr>
          <p:nvPr/>
        </p:nvCxnSpPr>
        <p:spPr>
          <a:xfrm flipV="1">
            <a:off x="5486075" y="1915507"/>
            <a:ext cx="5172605" cy="36426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7474EC7-76EA-A040-6AB9-99A30D597722}"/>
              </a:ext>
            </a:extLst>
          </p:cNvPr>
          <p:cNvSpPr txBox="1"/>
          <p:nvPr/>
        </p:nvSpPr>
        <p:spPr>
          <a:xfrm>
            <a:off x="8559760" y="1591830"/>
            <a:ext cx="248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Firm-level CAPM beta</a:t>
            </a:r>
          </a:p>
        </p:txBody>
      </p:sp>
    </p:spTree>
    <p:extLst>
      <p:ext uri="{BB962C8B-B14F-4D97-AF65-F5344CB8AC3E}">
        <p14:creationId xmlns:p14="http://schemas.microsoft.com/office/powerpoint/2010/main" val="386869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8" grpId="0" animBg="1"/>
      <p:bldP spid="19" grpId="0" animBg="1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FE3441-8055-53BC-6B99-2B2DE074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18F9B8-9FF6-6249-F3DE-8851812319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62"/>
          <a:stretch>
            <a:fillRect/>
          </a:stretch>
        </p:blipFill>
        <p:spPr>
          <a:xfrm>
            <a:off x="2266474" y="2356613"/>
            <a:ext cx="5445131" cy="41290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0CAD572F-D80B-0ABC-CA42-44AA8C3AD1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9626" y="365126"/>
                <a:ext cx="10952748" cy="68162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 baseline="0">
                    <a:solidFill>
                      <a:schemeClr val="tx1"/>
                    </a:solidFill>
                    <a:latin typeface="Palatino" pitchFamily="2" charset="77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>
                    <a:latin typeface="Palatino Linotype" panose="02040502050505030304" pitchFamily="18" charset="0"/>
                  </a:rPr>
                  <a:t> portfolio systematic risk</a:t>
                </a:r>
              </a:p>
            </p:txBody>
          </p:sp>
        </mc:Choice>
        <mc:Fallback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0CAD572F-D80B-0ABC-CA42-44AA8C3AD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626" y="365126"/>
                <a:ext cx="10952748" cy="681622"/>
              </a:xfrm>
              <a:prstGeom prst="rect">
                <a:avLst/>
              </a:prstGeom>
              <a:blipFill>
                <a:blip r:embed="rId3"/>
                <a:stretch>
                  <a:fillRect l="-1389" t="-27273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EE33AD-2776-41F2-9097-F1F2023CCFA4}"/>
                  </a:ext>
                </a:extLst>
              </p:cNvPr>
              <p:cNvSpPr txBox="1"/>
              <p:nvPr/>
            </p:nvSpPr>
            <p:spPr>
              <a:xfrm>
                <a:off x="303094" y="3521704"/>
                <a:ext cx="1911752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6213" indent="-176213">
                  <a:buFont typeface="Arial" panose="020B0604020202020204" pitchFamily="34" charset="0"/>
                  <a:buChar char="•"/>
                </a:pPr>
                <a:r>
                  <a:rPr lang="en-US" dirty="0"/>
                  <a:t>Increasing</a:t>
                </a:r>
              </a:p>
              <a:p>
                <a:pPr marL="176213" indent="-176213">
                  <a:buFont typeface="Arial" panose="020B0604020202020204" pitchFamily="34" charset="0"/>
                  <a:buChar char="•"/>
                </a:pPr>
                <a:endParaRPr lang="en-US" sz="1000" dirty="0"/>
              </a:p>
              <a:p>
                <a:pPr marL="176213" indent="-176213">
                  <a:buFont typeface="Arial" panose="020B0604020202020204" pitchFamily="34" charset="0"/>
                  <a:buChar char="•"/>
                </a:pPr>
                <a:r>
                  <a:rPr lang="en-US" dirty="0"/>
                  <a:t>Highest two portfolios are significantly higher than the lowest</a:t>
                </a:r>
              </a:p>
              <a:p>
                <a:pPr marL="176213" indent="-176213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176213" indent="-176213">
                  <a:buFont typeface="Arial" panose="020B0604020202020204" pitchFamily="34" charset="0"/>
                  <a:buChar char="•"/>
                </a:pPr>
                <a:r>
                  <a:rPr lang="en-US" dirty="0"/>
                  <a:t>Similar results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𝐸𝑚𝑝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𝐶𝑎𝑝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EE33AD-2776-41F2-9097-F1F2023CC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94" y="3521704"/>
                <a:ext cx="1911752" cy="3108543"/>
              </a:xfrm>
              <a:prstGeom prst="rect">
                <a:avLst/>
              </a:prstGeom>
              <a:blipFill>
                <a:blip r:embed="rId4"/>
                <a:stretch>
                  <a:fillRect l="-2649" t="-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18E1F48-119B-14E1-28A0-797BC2736C37}"/>
              </a:ext>
            </a:extLst>
          </p:cNvPr>
          <p:cNvSpPr txBox="1"/>
          <p:nvPr/>
        </p:nvSpPr>
        <p:spPr>
          <a:xfrm>
            <a:off x="7405110" y="321743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6EA55B-F264-C66C-8DB6-1CB4610A0456}"/>
              </a:ext>
            </a:extLst>
          </p:cNvPr>
          <p:cNvSpPr/>
          <p:nvPr/>
        </p:nvSpPr>
        <p:spPr>
          <a:xfrm>
            <a:off x="3621532" y="3295767"/>
            <a:ext cx="4063625" cy="225937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DD1E16-7CDB-7D9F-A45E-0087C6CBA1DA}"/>
              </a:ext>
            </a:extLst>
          </p:cNvPr>
          <p:cNvCxnSpPr>
            <a:cxnSpLocks/>
          </p:cNvCxnSpPr>
          <p:nvPr/>
        </p:nvCxnSpPr>
        <p:spPr>
          <a:xfrm>
            <a:off x="586327" y="3492223"/>
            <a:ext cx="3035205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14CE435-7E0A-98C8-4649-97B16DAF29BA}"/>
              </a:ext>
            </a:extLst>
          </p:cNvPr>
          <p:cNvSpPr txBox="1"/>
          <p:nvPr/>
        </p:nvSpPr>
        <p:spPr>
          <a:xfrm>
            <a:off x="6403632" y="3213939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659793-6A42-6662-B50C-0BF4A8AEAC88}"/>
                  </a:ext>
                </a:extLst>
              </p:cNvPr>
              <p:cNvSpPr txBox="1"/>
              <p:nvPr/>
            </p:nvSpPr>
            <p:spPr>
              <a:xfrm>
                <a:off x="376950" y="1322126"/>
                <a:ext cx="26770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Sort by level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sz="2400" dirty="0"/>
                  <a:t> and estimate: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659793-6A42-6662-B50C-0BF4A8AEA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50" y="1322126"/>
                <a:ext cx="2677092" cy="830997"/>
              </a:xfrm>
              <a:prstGeom prst="rect">
                <a:avLst/>
              </a:prstGeom>
              <a:blipFill>
                <a:blip r:embed="rId5"/>
                <a:stretch>
                  <a:fillRect l="-3302" t="-6061" r="-94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9BEE7B5-17C7-1418-CCD6-6CE71FCEAFDE}"/>
                  </a:ext>
                </a:extLst>
              </p:cNvPr>
              <p:cNvSpPr txBox="1"/>
              <p:nvPr/>
            </p:nvSpPr>
            <p:spPr>
              <a:xfrm>
                <a:off x="2944602" y="1744875"/>
                <a:ext cx="8916415" cy="4020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𝐹𝐹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×[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𝑚𝑘𝑡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𝑆𝑀𝐵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𝑆𝑀𝐵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𝐻𝑀𝐿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𝐻𝑀𝐿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𝑈𝑀𝐷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𝑈𝑀𝐷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9BEE7B5-17C7-1418-CCD6-6CE71FCEA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602" y="1744875"/>
                <a:ext cx="8916415" cy="402033"/>
              </a:xfrm>
              <a:prstGeom prst="rect">
                <a:avLst/>
              </a:prstGeom>
              <a:blipFill>
                <a:blip r:embed="rId6"/>
                <a:stretch>
                  <a:fillRect l="-142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67E5B3E-3A4C-379F-E346-E65AD1FA4F59}"/>
              </a:ext>
            </a:extLst>
          </p:cNvPr>
          <p:cNvSpPr/>
          <p:nvPr/>
        </p:nvSpPr>
        <p:spPr>
          <a:xfrm>
            <a:off x="4880998" y="1723554"/>
            <a:ext cx="572352" cy="53935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0B09EA-2A1F-1647-2CF3-7A3A6BA9B5DE}"/>
              </a:ext>
            </a:extLst>
          </p:cNvPr>
          <p:cNvSpPr txBox="1"/>
          <p:nvPr/>
        </p:nvSpPr>
        <p:spPr>
          <a:xfrm>
            <a:off x="5004014" y="1313308"/>
            <a:ext cx="4406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Conventional measure of systematic risk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BD7C37-65F8-7EF6-76D4-AE6123C488D8}"/>
              </a:ext>
            </a:extLst>
          </p:cNvPr>
          <p:cNvCxnSpPr>
            <a:cxnSpLocks/>
          </p:cNvCxnSpPr>
          <p:nvPr/>
        </p:nvCxnSpPr>
        <p:spPr>
          <a:xfrm>
            <a:off x="5026048" y="1322126"/>
            <a:ext cx="0" cy="401428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46E166E-47AF-C51F-CBA4-08A814D81F10}"/>
                  </a:ext>
                </a:extLst>
              </p:cNvPr>
              <p:cNvSpPr txBox="1"/>
              <p:nvPr/>
            </p:nvSpPr>
            <p:spPr>
              <a:xfrm>
                <a:off x="7804291" y="2356613"/>
                <a:ext cx="4183269" cy="2309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Robustness: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Fama-MacBeth regression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Double-sort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𝑂𝐼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Out-of-sample returns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Using VIX instead of Aggregate Employment and Aggregate Capital Investment growth 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46E166E-47AF-C51F-CBA4-08A814D81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4291" y="2356613"/>
                <a:ext cx="4183269" cy="2309222"/>
              </a:xfrm>
              <a:prstGeom prst="rect">
                <a:avLst/>
              </a:prstGeom>
              <a:blipFill>
                <a:blip r:embed="rId7"/>
                <a:stretch>
                  <a:fillRect l="-1212" t="-109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0" grpId="0"/>
      <p:bldP spid="17" grpId="0" animBg="1"/>
      <p:bldP spid="18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70990C-E219-5574-550D-35942F64CAA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272525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Do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firms restructure in advance of lower aggregate growth?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70990C-E219-5574-550D-35942F64CA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272525"/>
                <a:ext cx="10515600" cy="1325563"/>
              </a:xfrm>
              <a:blipFill>
                <a:blip r:embed="rId2"/>
                <a:stretch>
                  <a:fillRect l="-2413" t="-11429" b="-2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1CA137-8B5F-DCFE-1C38-28956CDBF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9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D8473D-C131-1293-9351-3630F8C01738}"/>
              </a:ext>
            </a:extLst>
          </p:cNvPr>
          <p:cNvSpPr txBox="1"/>
          <p:nvPr/>
        </p:nvSpPr>
        <p:spPr>
          <a:xfrm>
            <a:off x="335668" y="2029110"/>
            <a:ext cx="416942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risk of the firm is driven by its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firm has an abandonment option for each of the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To the extent that a project is subject to macroeconomic changes, so is the value of the abandonment option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When aggregate growth expectations are low, the systematically risky firms are more likely to abandon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Systematically risky firms abandon projects in advance of lower macroeconomic growth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8456C80-AE4A-0894-A625-1C4E2A0604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89" t="14725" r="9206"/>
          <a:stretch>
            <a:fillRect/>
          </a:stretch>
        </p:blipFill>
        <p:spPr>
          <a:xfrm>
            <a:off x="5631364" y="2029110"/>
            <a:ext cx="6311591" cy="430887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1F28D7E-2D47-1BAB-C328-6906A0886211}"/>
              </a:ext>
            </a:extLst>
          </p:cNvPr>
          <p:cNvSpPr txBox="1"/>
          <p:nvPr/>
        </p:nvSpPr>
        <p:spPr>
          <a:xfrm>
            <a:off x="4718821" y="2789132"/>
            <a:ext cx="1973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Aggregate growth in the year after the firm…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EBE4C4-59F6-14BA-6471-86A4E63A6968}"/>
              </a:ext>
            </a:extLst>
          </p:cNvPr>
          <p:cNvSpPr txBox="1"/>
          <p:nvPr/>
        </p:nvSpPr>
        <p:spPr>
          <a:xfrm>
            <a:off x="9039921" y="1444784"/>
            <a:ext cx="86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Does not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79E401-6B3A-515F-5A19-77CCC22B1E24}"/>
              </a:ext>
            </a:extLst>
          </p:cNvPr>
          <p:cNvSpPr txBox="1"/>
          <p:nvPr/>
        </p:nvSpPr>
        <p:spPr>
          <a:xfrm>
            <a:off x="9972901" y="1442206"/>
            <a:ext cx="1178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Does restructure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23924A2-2CA4-B618-9C95-B177408F562A}"/>
                  </a:ext>
                </a:extLst>
              </p:cNvPr>
              <p:cNvSpPr txBox="1"/>
              <p:nvPr/>
            </p:nvSpPr>
            <p:spPr>
              <a:xfrm>
                <a:off x="7818857" y="2644169"/>
                <a:ext cx="11783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By level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23924A2-2CA4-B618-9C95-B177408F5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8857" y="2644169"/>
                <a:ext cx="1178319" cy="646331"/>
              </a:xfrm>
              <a:prstGeom prst="rect">
                <a:avLst/>
              </a:prstGeom>
              <a:blipFill>
                <a:blip r:embed="rId4"/>
                <a:stretch>
                  <a:fillRect l="-4255" t="-5769" r="-6383"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AE226D0-2D38-113A-C4E5-97AD15108D06}"/>
                  </a:ext>
                </a:extLst>
              </p:cNvPr>
              <p:cNvSpPr txBox="1"/>
              <p:nvPr/>
            </p:nvSpPr>
            <p:spPr>
              <a:xfrm>
                <a:off x="6096001" y="3606620"/>
                <a:ext cx="58272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Lower macro growth after restructuring by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firms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AE226D0-2D38-113A-C4E5-97AD15108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3606620"/>
                <a:ext cx="5827238" cy="369332"/>
              </a:xfrm>
              <a:prstGeom prst="rect">
                <a:avLst/>
              </a:prstGeom>
              <a:blipFill>
                <a:blip r:embed="rId5"/>
                <a:stretch>
                  <a:fillRect l="-871"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CE0AFD6-45F1-63B4-4BAA-8BAC194AC1A7}"/>
              </a:ext>
            </a:extLst>
          </p:cNvPr>
          <p:cNvSpPr/>
          <p:nvPr/>
        </p:nvSpPr>
        <p:spPr>
          <a:xfrm>
            <a:off x="8952572" y="3402985"/>
            <a:ext cx="2780479" cy="26306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C555082-A2FC-41A4-D442-A1F347BAFE14}"/>
              </a:ext>
            </a:extLst>
          </p:cNvPr>
          <p:cNvSpPr/>
          <p:nvPr/>
        </p:nvSpPr>
        <p:spPr>
          <a:xfrm>
            <a:off x="8952571" y="4714855"/>
            <a:ext cx="2780479" cy="26306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755D757-AFE3-E550-5879-A3FC2272A69A}"/>
              </a:ext>
            </a:extLst>
          </p:cNvPr>
          <p:cNvSpPr/>
          <p:nvPr/>
        </p:nvSpPr>
        <p:spPr>
          <a:xfrm>
            <a:off x="8952570" y="5999632"/>
            <a:ext cx="2780479" cy="26306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7CC5F2B-C766-22E9-58E8-A573A62902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099" y="4741334"/>
            <a:ext cx="206728" cy="2022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0A2FC0-15C6-03EE-F6D2-8B45667D7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8780" y="4741334"/>
            <a:ext cx="206728" cy="2022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EE2B887-16FD-2115-2454-83C173C4D3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0519" y="4720911"/>
            <a:ext cx="257044" cy="25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D1C0C9-1FAA-5611-36C1-42E7B6D10F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18275" y="318825"/>
                <a:ext cx="11353800" cy="67659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Do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firms reverse restructuring more?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D1C0C9-1FAA-5611-36C1-42E7B6D10F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8275" y="318825"/>
                <a:ext cx="11353800" cy="676597"/>
              </a:xfrm>
              <a:blipFill>
                <a:blip r:embed="rId2"/>
                <a:stretch>
                  <a:fillRect l="-1899" t="-20000" b="-3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B9B235-ECA5-21EF-7BB0-A918F39AB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951499-FEE3-CC36-C14C-187CBBC7F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811" y="1283132"/>
            <a:ext cx="5757441" cy="48318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08A847-57F4-A6B7-4F64-E5FD83D9C508}"/>
                  </a:ext>
                </a:extLst>
              </p:cNvPr>
              <p:cNvSpPr txBox="1"/>
              <p:nvPr/>
            </p:nvSpPr>
            <p:spPr>
              <a:xfrm>
                <a:off x="496748" y="1283132"/>
                <a:ext cx="3820609" cy="430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Firms can reverse restructuring accruals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If restructuring accruals are made under more uncertain terms, they are more likely to be reversed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Managers are experts in their own firms have less information about the macroeconomy </a:t>
                </a:r>
                <a:r>
                  <a:rPr lang="en-US" baseline="30000" dirty="0"/>
                  <a:t>(Hutton et al. 2012)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firms are more likely to make restructuring accruals based on macroeconomic expectations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Restructuring by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firms are more likely to be reversed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08A847-57F4-A6B7-4F64-E5FD83D9C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48" y="1283132"/>
                <a:ext cx="3820609" cy="4308872"/>
              </a:xfrm>
              <a:prstGeom prst="rect">
                <a:avLst/>
              </a:prstGeom>
              <a:blipFill>
                <a:blip r:embed="rId4"/>
                <a:stretch>
                  <a:fillRect l="-662" t="-587" r="-2318" b="-1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5C8BFB3-EE6B-392E-C3A0-D9FDC7925509}"/>
              </a:ext>
            </a:extLst>
          </p:cNvPr>
          <p:cNvSpPr txBox="1"/>
          <p:nvPr/>
        </p:nvSpPr>
        <p:spPr>
          <a:xfrm>
            <a:off x="4522827" y="1468504"/>
            <a:ext cx="1742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 reversals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57F53C-1BE3-B0EC-24D4-AED5B6BCDE27}"/>
              </a:ext>
            </a:extLst>
          </p:cNvPr>
          <p:cNvCxnSpPr>
            <a:cxnSpLocks/>
          </p:cNvCxnSpPr>
          <p:nvPr/>
        </p:nvCxnSpPr>
        <p:spPr>
          <a:xfrm>
            <a:off x="4522827" y="2114835"/>
            <a:ext cx="6830973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C6AB8AF-93B3-3174-C77D-0F8EA25DE824}"/>
              </a:ext>
            </a:extLst>
          </p:cNvPr>
          <p:cNvSpPr txBox="1"/>
          <p:nvPr/>
        </p:nvSpPr>
        <p:spPr>
          <a:xfrm>
            <a:off x="4501605" y="2373261"/>
            <a:ext cx="193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risk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D81F-23FF-4291-00FC-C6B8F4517C4E}"/>
              </a:ext>
            </a:extLst>
          </p:cNvPr>
          <p:cNvCxnSpPr>
            <a:cxnSpLocks/>
          </p:cNvCxnSpPr>
          <p:nvPr/>
        </p:nvCxnSpPr>
        <p:spPr>
          <a:xfrm>
            <a:off x="4536329" y="2683924"/>
            <a:ext cx="6830973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87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EC2C5-C9C7-A337-FC41-4F93DC8D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D8F607-D88E-6B11-E3C6-E3D6DDBE7C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82" t="11045" r="9908"/>
          <a:stretch>
            <a:fillRect/>
          </a:stretch>
        </p:blipFill>
        <p:spPr>
          <a:xfrm>
            <a:off x="5686056" y="1516284"/>
            <a:ext cx="6261905" cy="48400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00CE42AB-9844-6ED0-5C5E-8084989529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8275" y="318825"/>
                <a:ext cx="11353800" cy="67659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75000" lnSpcReduction="2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 baseline="0">
                    <a:solidFill>
                      <a:schemeClr val="tx1"/>
                    </a:solidFill>
                    <a:latin typeface="Palatino" pitchFamily="2" charset="77"/>
                    <a:ea typeface="+mj-ea"/>
                    <a:cs typeface="+mj-cs"/>
                  </a:defRPr>
                </a:lvl1pPr>
              </a:lstStyle>
              <a:p>
                <a:r>
                  <a:rPr lang="en-US" dirty="0">
                    <a:latin typeface="Palatino Linotype" panose="02040502050505030304" pitchFamily="18" charset="0"/>
                  </a:rPr>
                  <a:t>Can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>
                    <a:latin typeface="Palatino Linotype" panose="02040502050505030304" pitchFamily="18" charset="0"/>
                  </a:rPr>
                  <a:t> be useful for firms with limited restructuring?</a:t>
                </a:r>
              </a:p>
            </p:txBody>
          </p:sp>
        </mc:Choice>
        <mc:Fallback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00CE42AB-9844-6ED0-5C5E-808498952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5" y="318825"/>
                <a:ext cx="11353800" cy="676597"/>
              </a:xfrm>
              <a:prstGeom prst="rect">
                <a:avLst/>
              </a:prstGeom>
              <a:blipFill>
                <a:blip r:embed="rId3"/>
                <a:stretch>
                  <a:fillRect l="-1453" t="-14545" b="-1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6CB472-4036-6259-A7CF-7F34D43FB47C}"/>
                  </a:ext>
                </a:extLst>
              </p:cNvPr>
              <p:cNvSpPr txBox="1"/>
              <p:nvPr/>
            </p:nvSpPr>
            <p:spPr>
              <a:xfrm>
                <a:off x="496748" y="1283132"/>
                <a:ext cx="3820609" cy="2616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Using restructuring to assess systematic risk requires firms record restructuring expense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This can limit the usefulness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/>
                  <a:t>However,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can also be assessed by industry and applied to similar firms.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6CB472-4036-6259-A7CF-7F34D43FB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48" y="1283132"/>
                <a:ext cx="3820609" cy="2616101"/>
              </a:xfrm>
              <a:prstGeom prst="rect">
                <a:avLst/>
              </a:prstGeom>
              <a:blipFill>
                <a:blip r:embed="rId4"/>
                <a:stretch>
                  <a:fillRect l="-662" t="-962" r="-2649" b="-2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FCAD84-33B4-9B6B-848F-C2500D2E47F4}"/>
                  </a:ext>
                </a:extLst>
              </p:cNvPr>
              <p:cNvSpPr txBox="1"/>
              <p:nvPr/>
            </p:nvSpPr>
            <p:spPr>
              <a:xfrm>
                <a:off x="5738166" y="1132837"/>
                <a:ext cx="45170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𝑅𝑒𝑠𝑡𝑟</m:t>
                        </m:r>
                      </m:sup>
                    </m:sSup>
                  </m:oMath>
                </a14:m>
                <a:r>
                  <a:rPr lang="en-US" dirty="0"/>
                  <a:t> and create portfolios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FCAD84-33B4-9B6B-848F-C2500D2E47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166" y="1132837"/>
                <a:ext cx="4517001" cy="369332"/>
              </a:xfrm>
              <a:prstGeom prst="rect">
                <a:avLst/>
              </a:prstGeom>
              <a:blipFill>
                <a:blip r:embed="rId5"/>
                <a:stretch>
                  <a:fillRect l="-112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897D5A-B021-770D-A2D6-1C4BCBACDE19}"/>
              </a:ext>
            </a:extLst>
          </p:cNvPr>
          <p:cNvCxnSpPr>
            <a:cxnSpLocks/>
          </p:cNvCxnSpPr>
          <p:nvPr/>
        </p:nvCxnSpPr>
        <p:spPr>
          <a:xfrm>
            <a:off x="5078412" y="2948212"/>
            <a:ext cx="6830973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0610B80-3CFA-01FE-586B-B936BD0E96B7}"/>
              </a:ext>
            </a:extLst>
          </p:cNvPr>
          <p:cNvSpPr txBox="1"/>
          <p:nvPr/>
        </p:nvSpPr>
        <p:spPr>
          <a:xfrm>
            <a:off x="2707523" y="4380141"/>
            <a:ext cx="2582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Estimate systematic risk using only firms without restructuring expense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F08184-F749-46DE-22DA-2027970FDE46}"/>
              </a:ext>
            </a:extLst>
          </p:cNvPr>
          <p:cNvCxnSpPr>
            <a:cxnSpLocks/>
          </p:cNvCxnSpPr>
          <p:nvPr/>
        </p:nvCxnSpPr>
        <p:spPr>
          <a:xfrm>
            <a:off x="5078412" y="2948212"/>
            <a:ext cx="0" cy="2393504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75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4220E-21BF-3363-C407-2F3E63BDB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3BD94-D22A-8EAA-0FA8-6E31E925D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ACCB35-7A44-3D6A-D1D5-39B67BC6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A09E8-A731-C72C-F61F-046F7918A585}"/>
              </a:ext>
            </a:extLst>
          </p:cNvPr>
          <p:cNvSpPr txBox="1"/>
          <p:nvPr/>
        </p:nvSpPr>
        <p:spPr>
          <a:xfrm>
            <a:off x="3995076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Firm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DC495DD-FC9F-ABCA-05FF-F6055C27EA06}"/>
              </a:ext>
            </a:extLst>
          </p:cNvPr>
          <p:cNvSpPr/>
          <p:nvPr/>
        </p:nvSpPr>
        <p:spPr>
          <a:xfrm>
            <a:off x="3194980" y="1887579"/>
            <a:ext cx="5376744" cy="446877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AA6E2A1-7C49-1A88-9E6E-8439AAE33961}"/>
              </a:ext>
            </a:extLst>
          </p:cNvPr>
          <p:cNvGrpSpPr/>
          <p:nvPr/>
        </p:nvGrpSpPr>
        <p:grpSpPr>
          <a:xfrm>
            <a:off x="3785926" y="2060814"/>
            <a:ext cx="4236739" cy="3925457"/>
            <a:chOff x="4371966" y="2653097"/>
            <a:chExt cx="2800030" cy="2594306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D7F2D13F-C609-DED9-93DE-A801CCF3720E}"/>
                </a:ext>
              </a:extLst>
            </p:cNvPr>
            <p:cNvSpPr/>
            <p:nvPr/>
          </p:nvSpPr>
          <p:spPr>
            <a:xfrm rot="5400000">
              <a:off x="5026641" y="268810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FEE92FDB-F727-543A-8B32-1CD5E57ED17C}"/>
                </a:ext>
              </a:extLst>
            </p:cNvPr>
            <p:cNvSpPr/>
            <p:nvPr/>
          </p:nvSpPr>
          <p:spPr>
            <a:xfrm rot="5400000">
              <a:off x="4336963" y="3812260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EB6F44A5-3F0C-984E-9D46-CD801F09603D}"/>
                </a:ext>
              </a:extLst>
            </p:cNvPr>
            <p:cNvSpPr/>
            <p:nvPr/>
          </p:nvSpPr>
          <p:spPr>
            <a:xfrm rot="5400000">
              <a:off x="5736854" y="3805717"/>
              <a:ext cx="1470146" cy="140013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68C43DB-5E39-33B1-58BD-65515782880E}"/>
              </a:ext>
            </a:extLst>
          </p:cNvPr>
          <p:cNvSpPr txBox="1"/>
          <p:nvPr/>
        </p:nvSpPr>
        <p:spPr>
          <a:xfrm>
            <a:off x="5370056" y="2278232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A929C5-C748-B7FD-C3B4-68BD19C48078}"/>
              </a:ext>
            </a:extLst>
          </p:cNvPr>
          <p:cNvSpPr txBox="1"/>
          <p:nvPr/>
        </p:nvSpPr>
        <p:spPr>
          <a:xfrm>
            <a:off x="4298140" y="3966773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45C7BA-005D-527B-C5EA-3B766DA22738}"/>
              </a:ext>
            </a:extLst>
          </p:cNvPr>
          <p:cNvSpPr txBox="1"/>
          <p:nvPr/>
        </p:nvSpPr>
        <p:spPr>
          <a:xfrm>
            <a:off x="6413116" y="400342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42E650-3A63-4569-7B8B-34D65871466C}"/>
              </a:ext>
            </a:extLst>
          </p:cNvPr>
          <p:cNvSpPr txBox="1"/>
          <p:nvPr/>
        </p:nvSpPr>
        <p:spPr>
          <a:xfrm>
            <a:off x="5382652" y="2558791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1A2D5E-BA77-AEB7-D4AA-CDA08801EBBD}"/>
              </a:ext>
            </a:extLst>
          </p:cNvPr>
          <p:cNvSpPr txBox="1"/>
          <p:nvPr/>
        </p:nvSpPr>
        <p:spPr>
          <a:xfrm>
            <a:off x="4324973" y="4225365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771758-25B6-6D4C-AF40-5296B4D23027}"/>
              </a:ext>
            </a:extLst>
          </p:cNvPr>
          <p:cNvSpPr txBox="1"/>
          <p:nvPr/>
        </p:nvSpPr>
        <p:spPr>
          <a:xfrm>
            <a:off x="6482979" y="4240683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9EAB60-1AB4-BC71-12E7-B596CFB04EC5}"/>
              </a:ext>
            </a:extLst>
          </p:cNvPr>
          <p:cNvSpPr txBox="1"/>
          <p:nvPr/>
        </p:nvSpPr>
        <p:spPr>
          <a:xfrm>
            <a:off x="4211228" y="1979912"/>
            <a:ext cx="96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Sys. Risk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DFBFDB4-2A87-261A-39FE-CAFB827F9D4A}"/>
              </a:ext>
            </a:extLst>
          </p:cNvPr>
          <p:cNvSpPr/>
          <p:nvPr/>
        </p:nvSpPr>
        <p:spPr>
          <a:xfrm>
            <a:off x="9662711" y="2193379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Returns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AEEBC0-8B5C-5E0D-E996-97396C3188CE}"/>
              </a:ext>
            </a:extLst>
          </p:cNvPr>
          <p:cNvSpPr/>
          <p:nvPr/>
        </p:nvSpPr>
        <p:spPr>
          <a:xfrm>
            <a:off x="9662711" y="2660970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Earnings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5259A74-612A-FAC3-9A64-FD69E0177B39}"/>
              </a:ext>
            </a:extLst>
          </p:cNvPr>
          <p:cNvSpPr txBox="1"/>
          <p:nvPr/>
        </p:nvSpPr>
        <p:spPr>
          <a:xfrm>
            <a:off x="8501267" y="1443284"/>
            <a:ext cx="374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Outputs</a:t>
            </a: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24F167F4-9C04-9979-6165-172DF69F18E1}"/>
              </a:ext>
            </a:extLst>
          </p:cNvPr>
          <p:cNvSpPr/>
          <p:nvPr/>
        </p:nvSpPr>
        <p:spPr>
          <a:xfrm>
            <a:off x="9299448" y="2060814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0B16FBF-63D4-C037-8919-C5840CF1DC01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6983096" y="2619623"/>
            <a:ext cx="2316352" cy="53737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7AC90AF-6E98-66DE-7D29-BAD8EFFCA31D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7528188" y="2619623"/>
            <a:ext cx="1771260" cy="1360422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12FA0C16-F10F-2C68-2610-CD7D3D682611}"/>
              </a:ext>
            </a:extLst>
          </p:cNvPr>
          <p:cNvSpPr txBox="1"/>
          <p:nvPr/>
        </p:nvSpPr>
        <p:spPr>
          <a:xfrm>
            <a:off x="8958552" y="3922018"/>
            <a:ext cx="28845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Heflin et al. (2024); 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</a:t>
            </a:r>
            <a:r>
              <a:rPr lang="en-US" sz="1400" dirty="0" err="1"/>
              <a:t>Ogneva</a:t>
            </a:r>
            <a:r>
              <a:rPr lang="en-US" sz="1400" dirty="0"/>
              <a:t> et al. (2020); Heflin et al. (2024)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83011C8-7438-C962-12B7-1A9642338A79}"/>
              </a:ext>
            </a:extLst>
          </p:cNvPr>
          <p:cNvSpPr txBox="1"/>
          <p:nvPr/>
        </p:nvSpPr>
        <p:spPr>
          <a:xfrm>
            <a:off x="8958552" y="3319921"/>
            <a:ext cx="312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Returns: </a:t>
            </a:r>
            <a:r>
              <a:rPr lang="en-US" sz="1400" dirty="0"/>
              <a:t>Sharpe (1964);</a:t>
            </a:r>
            <a:r>
              <a:rPr lang="en-US" dirty="0"/>
              <a:t> </a:t>
            </a:r>
            <a:r>
              <a:rPr lang="en-US" sz="1400" dirty="0"/>
              <a:t>Fama &amp; French (1992, 1993, 2015);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1AC3CCF-5F3D-D70A-B076-2E7D05DD0ECA}"/>
              </a:ext>
            </a:extLst>
          </p:cNvPr>
          <p:cNvSpPr/>
          <p:nvPr/>
        </p:nvSpPr>
        <p:spPr>
          <a:xfrm>
            <a:off x="573575" y="2187283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Labor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7D0DB4B-F869-E9FB-AF05-01207A5D9D21}"/>
              </a:ext>
            </a:extLst>
          </p:cNvPr>
          <p:cNvSpPr/>
          <p:nvPr/>
        </p:nvSpPr>
        <p:spPr>
          <a:xfrm>
            <a:off x="573575" y="2654874"/>
            <a:ext cx="1485900" cy="365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PP&amp;E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E54F404-C6E6-68A5-0C74-4CC07E4BE96E}"/>
              </a:ext>
            </a:extLst>
          </p:cNvPr>
          <p:cNvSpPr txBox="1"/>
          <p:nvPr/>
        </p:nvSpPr>
        <p:spPr>
          <a:xfrm>
            <a:off x="582563" y="1437188"/>
            <a:ext cx="1485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Inputs</a:t>
            </a:r>
          </a:p>
        </p:txBody>
      </p:sp>
      <p:sp>
        <p:nvSpPr>
          <p:cNvPr id="73" name="Left Brace 72">
            <a:extLst>
              <a:ext uri="{FF2B5EF4-FFF2-40B4-BE49-F238E27FC236}">
                <a16:creationId xmlns:a16="http://schemas.microsoft.com/office/drawing/2014/main" id="{42D332F7-E646-42A7-D0ED-D26A1E1A81D9}"/>
              </a:ext>
            </a:extLst>
          </p:cNvPr>
          <p:cNvSpPr/>
          <p:nvPr/>
        </p:nvSpPr>
        <p:spPr>
          <a:xfrm rot="10800000">
            <a:off x="2186351" y="2032248"/>
            <a:ext cx="249382" cy="111761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9E9E611-A866-B0AC-40B1-599BDAA994FF}"/>
              </a:ext>
            </a:extLst>
          </p:cNvPr>
          <p:cNvCxnSpPr>
            <a:cxnSpLocks/>
          </p:cNvCxnSpPr>
          <p:nvPr/>
        </p:nvCxnSpPr>
        <p:spPr>
          <a:xfrm>
            <a:off x="2374773" y="2591056"/>
            <a:ext cx="2377754" cy="565941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8D708CD-7810-2CEB-769E-67A388BD5754}"/>
              </a:ext>
            </a:extLst>
          </p:cNvPr>
          <p:cNvCxnSpPr>
            <a:cxnSpLocks/>
            <a:stCxn id="73" idx="1"/>
          </p:cNvCxnSpPr>
          <p:nvPr/>
        </p:nvCxnSpPr>
        <p:spPr>
          <a:xfrm>
            <a:off x="2435733" y="2591056"/>
            <a:ext cx="1831719" cy="1412364"/>
          </a:xfrm>
          <a:prstGeom prst="straightConnector1">
            <a:avLst/>
          </a:prstGeom>
          <a:ln>
            <a:gradFill flip="none" rotWithShape="1">
              <a:gsLst>
                <a:gs pos="23000">
                  <a:schemeClr val="tx1"/>
                </a:gs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B1AC1F8F-DE10-1D85-C12F-E5D4439382EB}"/>
              </a:ext>
            </a:extLst>
          </p:cNvPr>
          <p:cNvSpPr txBox="1"/>
          <p:nvPr/>
        </p:nvSpPr>
        <p:spPr>
          <a:xfrm>
            <a:off x="539356" y="3222357"/>
            <a:ext cx="219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Labor: </a:t>
            </a:r>
            <a:r>
              <a:rPr lang="en-US" sz="1400" dirty="0" err="1"/>
              <a:t>Schoar</a:t>
            </a:r>
            <a:r>
              <a:rPr lang="en-US" sz="1400" dirty="0"/>
              <a:t> (2024)</a:t>
            </a:r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E3B964A-21F3-65E9-6BBD-69EDEB4012CB}"/>
              </a:ext>
            </a:extLst>
          </p:cNvPr>
          <p:cNvSpPr txBox="1"/>
          <p:nvPr/>
        </p:nvSpPr>
        <p:spPr>
          <a:xfrm>
            <a:off x="533260" y="3545445"/>
            <a:ext cx="219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Both: This study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C68EB08-3D6B-F8FD-5D70-BF10AB83D02D}"/>
              </a:ext>
            </a:extLst>
          </p:cNvPr>
          <p:cNvSpPr txBox="1"/>
          <p:nvPr/>
        </p:nvSpPr>
        <p:spPr>
          <a:xfrm>
            <a:off x="3990487" y="846980"/>
            <a:ext cx="4119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Usefulness of observing firm decisions when assessing systematic risk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8154CC5-3473-AAB8-225C-E9AA92EB5A83}"/>
              </a:ext>
            </a:extLst>
          </p:cNvPr>
          <p:cNvSpPr txBox="1"/>
          <p:nvPr/>
        </p:nvSpPr>
        <p:spPr>
          <a:xfrm>
            <a:off x="471653" y="4363806"/>
            <a:ext cx="2970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RQ: Does restructuring expense provide information about systematic risk?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D9B8F3-A658-4CC3-F297-475D89BB3F59}"/>
              </a:ext>
            </a:extLst>
          </p:cNvPr>
          <p:cNvSpPr txBox="1"/>
          <p:nvPr/>
        </p:nvSpPr>
        <p:spPr>
          <a:xfrm>
            <a:off x="792030" y="4058231"/>
            <a:ext cx="223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Restructuring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721B63-C437-7FD5-1701-E7A9C674FF4B}"/>
              </a:ext>
            </a:extLst>
          </p:cNvPr>
          <p:cNvSpPr/>
          <p:nvPr/>
        </p:nvSpPr>
        <p:spPr>
          <a:xfrm>
            <a:off x="3196905" y="1889504"/>
            <a:ext cx="5376744" cy="446877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88AB2B-55B7-A61E-2764-F174F6721ED3}"/>
              </a:ext>
            </a:extLst>
          </p:cNvPr>
          <p:cNvSpPr txBox="1"/>
          <p:nvPr/>
        </p:nvSpPr>
        <p:spPr>
          <a:xfrm>
            <a:off x="110866" y="5791918"/>
            <a:ext cx="3187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Usefulness of restructuring despite its flaws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1AD3533-3AD9-366B-4700-696AED724AA9}"/>
              </a:ext>
            </a:extLst>
          </p:cNvPr>
          <p:cNvSpPr/>
          <p:nvPr/>
        </p:nvSpPr>
        <p:spPr>
          <a:xfrm>
            <a:off x="77205" y="4096020"/>
            <a:ext cx="2913022" cy="2489454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8750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7" grpId="0" animBg="1"/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252435" y="3052852"/>
            <a:ext cx="968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253924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2EDBBC-17A5-646B-EAF4-2A85A3F56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F4E38A-FC1F-76EF-5D93-3734D1E7D3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279"/>
          <a:stretch/>
        </p:blipFill>
        <p:spPr>
          <a:xfrm>
            <a:off x="3589154" y="1980629"/>
            <a:ext cx="2231247" cy="3275301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A41684-1AD2-5B62-9F8C-BBB34119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9E325F-F231-1633-DC84-BB1541C7DE16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latin typeface="Palatino Linotype" panose="02040502050505030304" pitchFamily="18" charset="0"/>
              </a:rPr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766CA0-A563-4559-C504-82DEF1367ABA}"/>
              </a:ext>
            </a:extLst>
          </p:cNvPr>
          <p:cNvSpPr txBox="1"/>
          <p:nvPr/>
        </p:nvSpPr>
        <p:spPr>
          <a:xfrm>
            <a:off x="4180796" y="5745547"/>
            <a:ext cx="3975162" cy="369332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has an aggregate component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8319BF3-BEF7-7BBB-3F84-06138AD7A0C3}"/>
              </a:ext>
            </a:extLst>
          </p:cNvPr>
          <p:cNvSpPr/>
          <p:nvPr/>
        </p:nvSpPr>
        <p:spPr>
          <a:xfrm>
            <a:off x="4046191" y="5694574"/>
            <a:ext cx="4249647" cy="4835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17BA46-1AAA-CD2D-2EFD-F9D8BFDF10FF}"/>
              </a:ext>
            </a:extLst>
          </p:cNvPr>
          <p:cNvSpPr txBox="1"/>
          <p:nvPr/>
        </p:nvSpPr>
        <p:spPr>
          <a:xfrm>
            <a:off x="524298" y="4361505"/>
            <a:ext cx="229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observations</a:t>
            </a:r>
          </a:p>
          <a:p>
            <a:r>
              <a:rPr lang="en-US" dirty="0"/>
              <a:t>(Tobit regression)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4847930-4BA1-4D4E-6FAD-6F6BBDA5C416}"/>
              </a:ext>
            </a:extLst>
          </p:cNvPr>
          <p:cNvSpPr/>
          <p:nvPr/>
        </p:nvSpPr>
        <p:spPr>
          <a:xfrm>
            <a:off x="4088740" y="4550245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51148F-1647-851C-2CB1-62CCD87C8DA9}"/>
              </a:ext>
            </a:extLst>
          </p:cNvPr>
          <p:cNvCxnSpPr>
            <a:cxnSpLocks/>
          </p:cNvCxnSpPr>
          <p:nvPr/>
        </p:nvCxnSpPr>
        <p:spPr>
          <a:xfrm>
            <a:off x="614351" y="4669942"/>
            <a:ext cx="3474389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49A9317-6479-252A-4275-B05A0FC70BA2}"/>
              </a:ext>
            </a:extLst>
          </p:cNvPr>
          <p:cNvSpPr/>
          <p:nvPr/>
        </p:nvSpPr>
        <p:spPr>
          <a:xfrm>
            <a:off x="4088740" y="2430918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5B4FA6-0DAF-9E28-3967-6DBF7F1D5AA4}"/>
              </a:ext>
            </a:extLst>
          </p:cNvPr>
          <p:cNvSpPr txBox="1"/>
          <p:nvPr/>
        </p:nvSpPr>
        <p:spPr>
          <a:xfrm>
            <a:off x="2351545" y="1572082"/>
            <a:ext cx="185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 restructuring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D9710CF-EA39-4622-4F9F-3FC6E16A5E24}"/>
              </a:ext>
            </a:extLst>
          </p:cNvPr>
          <p:cNvCxnSpPr>
            <a:cxnSpLocks/>
          </p:cNvCxnSpPr>
          <p:nvPr/>
        </p:nvCxnSpPr>
        <p:spPr>
          <a:xfrm>
            <a:off x="4151085" y="1662135"/>
            <a:ext cx="0" cy="7687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F79B01B-18F5-7BC6-6387-866A2949CCE0}"/>
              </a:ext>
            </a:extLst>
          </p:cNvPr>
          <p:cNvSpPr txBox="1"/>
          <p:nvPr/>
        </p:nvSpPr>
        <p:spPr>
          <a:xfrm>
            <a:off x="4585749" y="287701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7A4FAD-F650-3BCF-B5CB-2ACD13E84E6A}"/>
              </a:ext>
            </a:extLst>
          </p:cNvPr>
          <p:cNvSpPr txBox="1"/>
          <p:nvPr/>
        </p:nvSpPr>
        <p:spPr>
          <a:xfrm>
            <a:off x="5207682" y="2785236"/>
            <a:ext cx="3012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  <a:p>
            <a:pPr algn="ctr"/>
            <a:r>
              <a:rPr lang="en-US" dirty="0"/>
              <a:t>(a major input to production, correlated with aggregate demand shocks)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9ACA38-45CA-8779-C460-C9A146BB0C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315"/>
          <a:stretch/>
        </p:blipFill>
        <p:spPr>
          <a:xfrm>
            <a:off x="8356885" y="1947334"/>
            <a:ext cx="2285471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2C4F69-A26A-DC8E-4109-74A8FC05ECA2}"/>
              </a:ext>
            </a:extLst>
          </p:cNvPr>
          <p:cNvSpPr txBox="1"/>
          <p:nvPr/>
        </p:nvSpPr>
        <p:spPr>
          <a:xfrm>
            <a:off x="5848950" y="4332600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92D5AA1-6F69-C85A-269F-9C734E83037B}"/>
              </a:ext>
            </a:extLst>
          </p:cNvPr>
          <p:cNvSpPr/>
          <p:nvPr/>
        </p:nvSpPr>
        <p:spPr>
          <a:xfrm>
            <a:off x="9907381" y="4551420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5923B6-B8B7-483C-1699-E3A6C861C8C3}"/>
              </a:ext>
            </a:extLst>
          </p:cNvPr>
          <p:cNvCxnSpPr>
            <a:cxnSpLocks/>
          </p:cNvCxnSpPr>
          <p:nvPr/>
        </p:nvCxnSpPr>
        <p:spPr>
          <a:xfrm>
            <a:off x="5948847" y="4641037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8A79329-78A1-9E0D-52D2-04D88A69D8B3}"/>
              </a:ext>
            </a:extLst>
          </p:cNvPr>
          <p:cNvSpPr/>
          <p:nvPr/>
        </p:nvSpPr>
        <p:spPr>
          <a:xfrm>
            <a:off x="9621917" y="2402013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59A913-5765-A21F-7063-69EA4453ECDD}"/>
              </a:ext>
            </a:extLst>
          </p:cNvPr>
          <p:cNvCxnSpPr>
            <a:cxnSpLocks/>
          </p:cNvCxnSpPr>
          <p:nvPr/>
        </p:nvCxnSpPr>
        <p:spPr>
          <a:xfrm>
            <a:off x="2921169" y="3105169"/>
            <a:ext cx="6216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94706CA-F80F-2BB0-A9C8-0C875D63E9F2}"/>
              </a:ext>
            </a:extLst>
          </p:cNvPr>
          <p:cNvSpPr txBox="1"/>
          <p:nvPr/>
        </p:nvSpPr>
        <p:spPr>
          <a:xfrm>
            <a:off x="7527173" y="1217181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175978E-ED61-AD07-233D-F8B2F08D42E3}"/>
              </a:ext>
            </a:extLst>
          </p:cNvPr>
          <p:cNvCxnSpPr>
            <a:cxnSpLocks/>
          </p:cNvCxnSpPr>
          <p:nvPr/>
        </p:nvCxnSpPr>
        <p:spPr>
          <a:xfrm>
            <a:off x="9806605" y="1343630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C42ECB1-23FF-C46A-EA54-0B722193E12B}"/>
              </a:ext>
            </a:extLst>
          </p:cNvPr>
          <p:cNvSpPr txBox="1"/>
          <p:nvPr/>
        </p:nvSpPr>
        <p:spPr>
          <a:xfrm>
            <a:off x="10193141" y="2854123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270507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67" grpId="0"/>
      <p:bldP spid="7" grpId="0"/>
      <p:bldP spid="10" grpId="0"/>
      <p:bldP spid="11" grpId="0" animBg="1"/>
      <p:bldP spid="13" grpId="0" animBg="1"/>
      <p:bldP spid="15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C89EE8D-8D6C-FB29-CA61-1C2803F7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41D942-3C64-12E5-7992-07C2BFE66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279"/>
          <a:stretch/>
        </p:blipFill>
        <p:spPr>
          <a:xfrm>
            <a:off x="2820102" y="1990008"/>
            <a:ext cx="2231247" cy="3275301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58B70E-59F6-626C-91F8-50FC8970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0B2ABF-0C51-BCDB-AA65-0823D145F030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latin typeface="Palatino Linotype" panose="02040502050505030304" pitchFamily="18" charset="0"/>
              </a:rPr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8E85B6-F8A3-D7B3-128E-37B5E4668007}"/>
              </a:ext>
            </a:extLst>
          </p:cNvPr>
          <p:cNvSpPr txBox="1"/>
          <p:nvPr/>
        </p:nvSpPr>
        <p:spPr>
          <a:xfrm>
            <a:off x="4180796" y="5745547"/>
            <a:ext cx="3975162" cy="369332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has an aggregate component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64F5DBB3-FDC9-F073-6344-CC645C50BCF6}"/>
              </a:ext>
            </a:extLst>
          </p:cNvPr>
          <p:cNvSpPr/>
          <p:nvPr/>
        </p:nvSpPr>
        <p:spPr>
          <a:xfrm>
            <a:off x="4046191" y="5694574"/>
            <a:ext cx="4249647" cy="4835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F1F90B-48C0-C342-5F87-B3B1D9272D7E}"/>
              </a:ext>
            </a:extLst>
          </p:cNvPr>
          <p:cNvSpPr txBox="1"/>
          <p:nvPr/>
        </p:nvSpPr>
        <p:spPr>
          <a:xfrm>
            <a:off x="524298" y="4361505"/>
            <a:ext cx="229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observations</a:t>
            </a:r>
          </a:p>
          <a:p>
            <a:r>
              <a:rPr lang="en-US" dirty="0"/>
              <a:t>(Tobit regression)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2E67630-D1FC-E1F2-8CAE-A0338595F27A}"/>
              </a:ext>
            </a:extLst>
          </p:cNvPr>
          <p:cNvSpPr/>
          <p:nvPr/>
        </p:nvSpPr>
        <p:spPr>
          <a:xfrm>
            <a:off x="4088740" y="4550245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763104-4E13-CF99-9F08-EA0A1CF899D4}"/>
              </a:ext>
            </a:extLst>
          </p:cNvPr>
          <p:cNvCxnSpPr>
            <a:cxnSpLocks/>
          </p:cNvCxnSpPr>
          <p:nvPr/>
        </p:nvCxnSpPr>
        <p:spPr>
          <a:xfrm>
            <a:off x="614351" y="4669942"/>
            <a:ext cx="3474389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4C9CAF1-C0F9-EC94-536F-9F4621346826}"/>
              </a:ext>
            </a:extLst>
          </p:cNvPr>
          <p:cNvSpPr/>
          <p:nvPr/>
        </p:nvSpPr>
        <p:spPr>
          <a:xfrm>
            <a:off x="4088740" y="2430918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96A42D-4B9C-18BD-5549-9F9589EEDB9C}"/>
              </a:ext>
            </a:extLst>
          </p:cNvPr>
          <p:cNvSpPr txBox="1"/>
          <p:nvPr/>
        </p:nvSpPr>
        <p:spPr>
          <a:xfrm>
            <a:off x="2351545" y="1572082"/>
            <a:ext cx="185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 restructuring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4E566D-61C8-8331-CB2F-2D138AE247F7}"/>
              </a:ext>
            </a:extLst>
          </p:cNvPr>
          <p:cNvCxnSpPr>
            <a:cxnSpLocks/>
          </p:cNvCxnSpPr>
          <p:nvPr/>
        </p:nvCxnSpPr>
        <p:spPr>
          <a:xfrm>
            <a:off x="4151085" y="1662135"/>
            <a:ext cx="0" cy="7687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1BEED91-7D3E-BE69-BBB1-200A7DC00A40}"/>
              </a:ext>
            </a:extLst>
          </p:cNvPr>
          <p:cNvSpPr txBox="1"/>
          <p:nvPr/>
        </p:nvSpPr>
        <p:spPr>
          <a:xfrm>
            <a:off x="4585749" y="287701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266A42-17B5-37AF-0F2C-4975AD4F4481}"/>
              </a:ext>
            </a:extLst>
          </p:cNvPr>
          <p:cNvSpPr txBox="1"/>
          <p:nvPr/>
        </p:nvSpPr>
        <p:spPr>
          <a:xfrm>
            <a:off x="5207682" y="2785236"/>
            <a:ext cx="3012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  <a:p>
            <a:pPr algn="ctr"/>
            <a:r>
              <a:rPr lang="en-US" dirty="0"/>
              <a:t>(a major input to production, correlated with aggregate demand shocks)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7FCB6D-888A-5C2C-35FD-873708CA60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315"/>
          <a:stretch/>
        </p:blipFill>
        <p:spPr>
          <a:xfrm>
            <a:off x="8356885" y="1947334"/>
            <a:ext cx="2285471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A739D8-0F46-E0F2-0548-4FD73F256FA0}"/>
              </a:ext>
            </a:extLst>
          </p:cNvPr>
          <p:cNvSpPr txBox="1"/>
          <p:nvPr/>
        </p:nvSpPr>
        <p:spPr>
          <a:xfrm>
            <a:off x="5848950" y="4332600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F4C0251-69F0-C7C5-F40C-776EAE647216}"/>
              </a:ext>
            </a:extLst>
          </p:cNvPr>
          <p:cNvSpPr/>
          <p:nvPr/>
        </p:nvSpPr>
        <p:spPr>
          <a:xfrm>
            <a:off x="9907381" y="4551420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1EBF61-AC43-8E7C-7AF5-7EA878D98675}"/>
              </a:ext>
            </a:extLst>
          </p:cNvPr>
          <p:cNvCxnSpPr>
            <a:cxnSpLocks/>
          </p:cNvCxnSpPr>
          <p:nvPr/>
        </p:nvCxnSpPr>
        <p:spPr>
          <a:xfrm>
            <a:off x="5948847" y="4641037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3C22841-E0DE-8B34-9741-4C17F2C6C32D}"/>
              </a:ext>
            </a:extLst>
          </p:cNvPr>
          <p:cNvSpPr/>
          <p:nvPr/>
        </p:nvSpPr>
        <p:spPr>
          <a:xfrm>
            <a:off x="9621917" y="2402013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2C35BAB-D824-D1E5-1E7A-F9FDEEA23694}"/>
              </a:ext>
            </a:extLst>
          </p:cNvPr>
          <p:cNvCxnSpPr>
            <a:cxnSpLocks/>
          </p:cNvCxnSpPr>
          <p:nvPr/>
        </p:nvCxnSpPr>
        <p:spPr>
          <a:xfrm>
            <a:off x="2921169" y="3105169"/>
            <a:ext cx="6216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BA7D2C9-34ED-8A23-7516-C56264F75EE8}"/>
              </a:ext>
            </a:extLst>
          </p:cNvPr>
          <p:cNvSpPr txBox="1"/>
          <p:nvPr/>
        </p:nvSpPr>
        <p:spPr>
          <a:xfrm>
            <a:off x="7527173" y="1217181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3D4410B-82EE-A4E6-D13F-A4020C524638}"/>
              </a:ext>
            </a:extLst>
          </p:cNvPr>
          <p:cNvCxnSpPr>
            <a:cxnSpLocks/>
          </p:cNvCxnSpPr>
          <p:nvPr/>
        </p:nvCxnSpPr>
        <p:spPr>
          <a:xfrm>
            <a:off x="9806605" y="1343630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432D9EB-E8A1-8082-762C-1B1454FD9114}"/>
              </a:ext>
            </a:extLst>
          </p:cNvPr>
          <p:cNvSpPr txBox="1"/>
          <p:nvPr/>
        </p:nvSpPr>
        <p:spPr>
          <a:xfrm>
            <a:off x="10193141" y="2854123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360568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67" grpId="0"/>
      <p:bldP spid="7" grpId="0"/>
      <p:bldP spid="10" grpId="0"/>
      <p:bldP spid="11" grpId="0" animBg="1"/>
      <p:bldP spid="13" grpId="0" animBg="1"/>
      <p:bldP spid="15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Demand shocks and employment fluctuations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16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295E1B-717F-C9EA-B73E-F1BD8ED328E6}"/>
              </a:ext>
            </a:extLst>
          </p:cNvPr>
          <p:cNvSpPr txBox="1"/>
          <p:nvPr/>
        </p:nvSpPr>
        <p:spPr>
          <a:xfrm>
            <a:off x="4149279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DAC18C-56C3-0F3A-D215-BAC6B736C60B}"/>
              </a:ext>
            </a:extLst>
          </p:cNvPr>
          <p:cNvSpPr txBox="1"/>
          <p:nvPr/>
        </p:nvSpPr>
        <p:spPr>
          <a:xfrm>
            <a:off x="4149278" y="2983521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8BEB84-3005-23CB-4766-E16ECB6FB447}"/>
              </a:ext>
            </a:extLst>
          </p:cNvPr>
          <p:cNvSpPr txBox="1"/>
          <p:nvPr/>
        </p:nvSpPr>
        <p:spPr>
          <a:xfrm>
            <a:off x="4149279" y="3886076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11224C-C407-0EAF-4B15-E4826865EE5F}"/>
              </a:ext>
            </a:extLst>
          </p:cNvPr>
          <p:cNvSpPr txBox="1"/>
          <p:nvPr/>
        </p:nvSpPr>
        <p:spPr>
          <a:xfrm>
            <a:off x="4149279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2F9D88-EF26-B9F2-6C3F-CCA10443AAB2}"/>
              </a:ext>
            </a:extLst>
          </p:cNvPr>
          <p:cNvSpPr txBox="1"/>
          <p:nvPr/>
        </p:nvSpPr>
        <p:spPr>
          <a:xfrm>
            <a:off x="7408040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6D3E3E-57FE-2D1F-A2B2-D48FD42E9A34}"/>
              </a:ext>
            </a:extLst>
          </p:cNvPr>
          <p:cNvSpPr txBox="1"/>
          <p:nvPr/>
        </p:nvSpPr>
        <p:spPr>
          <a:xfrm>
            <a:off x="7408039" y="2983521"/>
            <a:ext cx="254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cuts inputs to production (ex. labor)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56C553-8634-0453-0CFB-E4D4B2904B68}"/>
              </a:ext>
            </a:extLst>
          </p:cNvPr>
          <p:cNvSpPr txBox="1"/>
          <p:nvPr/>
        </p:nvSpPr>
        <p:spPr>
          <a:xfrm>
            <a:off x="7408040" y="3886076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184C50-6856-72B6-2392-677DC5FD193C}"/>
              </a:ext>
            </a:extLst>
          </p:cNvPr>
          <p:cNvSpPr txBox="1"/>
          <p:nvPr/>
        </p:nvSpPr>
        <p:spPr>
          <a:xfrm>
            <a:off x="7408040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3359F4-A6E7-1B96-A0C3-374562737AA5}"/>
              </a:ext>
            </a:extLst>
          </p:cNvPr>
          <p:cNvCxnSpPr>
            <a:cxnSpLocks/>
          </p:cNvCxnSpPr>
          <p:nvPr/>
        </p:nvCxnSpPr>
        <p:spPr>
          <a:xfrm>
            <a:off x="4149279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B3BC7B-370E-1CA5-6E93-4F5FD81DBC5D}"/>
              </a:ext>
            </a:extLst>
          </p:cNvPr>
          <p:cNvCxnSpPr>
            <a:cxnSpLocks/>
          </p:cNvCxnSpPr>
          <p:nvPr/>
        </p:nvCxnSpPr>
        <p:spPr>
          <a:xfrm>
            <a:off x="7408040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6">
            <a:extLst>
              <a:ext uri="{FF2B5EF4-FFF2-40B4-BE49-F238E27FC236}">
                <a16:creationId xmlns:a16="http://schemas.microsoft.com/office/drawing/2014/main" id="{7DE2832E-4D93-9BEA-1A00-5EDA2AEE1585}"/>
              </a:ext>
            </a:extLst>
          </p:cNvPr>
          <p:cNvSpPr/>
          <p:nvPr/>
        </p:nvSpPr>
        <p:spPr>
          <a:xfrm>
            <a:off x="4024855" y="3769475"/>
            <a:ext cx="6047361" cy="831702"/>
          </a:xfrm>
          <a:prstGeom prst="round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6E4E66-A7CB-10ED-292B-CC533034DE0D}"/>
              </a:ext>
            </a:extLst>
          </p:cNvPr>
          <p:cNvSpPr txBox="1"/>
          <p:nvPr/>
        </p:nvSpPr>
        <p:spPr>
          <a:xfrm>
            <a:off x="10212830" y="3862160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49" name="Rectangle: Rounded Corners 16">
            <a:extLst>
              <a:ext uri="{FF2B5EF4-FFF2-40B4-BE49-F238E27FC236}">
                <a16:creationId xmlns:a16="http://schemas.microsoft.com/office/drawing/2014/main" id="{7A5C3B37-30AF-4F56-A9F8-D526D36F022B}"/>
              </a:ext>
            </a:extLst>
          </p:cNvPr>
          <p:cNvSpPr/>
          <p:nvPr/>
        </p:nvSpPr>
        <p:spPr>
          <a:xfrm>
            <a:off x="4024855" y="2879540"/>
            <a:ext cx="6047361" cy="831702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811830-4364-EC2C-D63C-2022A0AB434F}"/>
              </a:ext>
            </a:extLst>
          </p:cNvPr>
          <p:cNvSpPr txBox="1"/>
          <p:nvPr/>
        </p:nvSpPr>
        <p:spPr>
          <a:xfrm>
            <a:off x="10212830" y="2973792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Correlation: Systematic Risk?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AD4AFE-B7F3-47A8-AC83-6811CF9ACED3}"/>
              </a:ext>
            </a:extLst>
          </p:cNvPr>
          <p:cNvSpPr txBox="1"/>
          <p:nvPr/>
        </p:nvSpPr>
        <p:spPr>
          <a:xfrm>
            <a:off x="7437859" y="5098985"/>
            <a:ext cx="157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77CBE69-5F4C-B7DF-2F67-B3ABC1CF4964}"/>
              </a:ext>
            </a:extLst>
          </p:cNvPr>
          <p:cNvSpPr/>
          <p:nvPr/>
        </p:nvSpPr>
        <p:spPr>
          <a:xfrm>
            <a:off x="7394803" y="3010854"/>
            <a:ext cx="281029" cy="281029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4C8A1A1-465B-2631-FAFE-CAFB1A7C1E40}"/>
              </a:ext>
            </a:extLst>
          </p:cNvPr>
          <p:cNvCxnSpPr>
            <a:cxnSpLocks/>
          </p:cNvCxnSpPr>
          <p:nvPr/>
        </p:nvCxnSpPr>
        <p:spPr>
          <a:xfrm>
            <a:off x="7437859" y="3249178"/>
            <a:ext cx="0" cy="217016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09C68D4-1376-6DFE-2756-644AD1235940}"/>
              </a:ext>
            </a:extLst>
          </p:cNvPr>
          <p:cNvSpPr txBox="1"/>
          <p:nvPr/>
        </p:nvSpPr>
        <p:spPr>
          <a:xfrm>
            <a:off x="335668" y="1661126"/>
            <a:ext cx="324441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risk of the firm is driven by its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firm has an abandonment option for each of the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To the extent that a project is subject to macroeconomic changes, so is the value of the abandonment option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If the firm tends to exercise the abandonment option (restructure) when aggregate growth expectations are low, the firm’s projects are likely exposed to macroeconomic (systematic) risk</a:t>
            </a:r>
          </a:p>
        </p:txBody>
      </p:sp>
    </p:spTree>
    <p:extLst>
      <p:ext uri="{BB962C8B-B14F-4D97-AF65-F5344CB8AC3E}">
        <p14:creationId xmlns:p14="http://schemas.microsoft.com/office/powerpoint/2010/main" val="409912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7" grpId="0" animBg="1"/>
      <p:bldP spid="48" grpId="0"/>
      <p:bldP spid="49" grpId="0" animBg="1"/>
      <p:bldP spid="50" grpId="0"/>
      <p:bldP spid="51" grpId="0"/>
      <p:bldP spid="52" grpId="0" animBg="1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F7526F-680E-17C4-07AD-F674DF376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013A9-12E0-4359-0EFE-BACF9BCA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motivating idea for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BF7A6-D217-9EB6-D2BA-F8ADB6C8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A84AD61-18C2-5D03-81C7-341A45B8FDD5}"/>
              </a:ext>
            </a:extLst>
          </p:cNvPr>
          <p:cNvGrpSpPr/>
          <p:nvPr/>
        </p:nvGrpSpPr>
        <p:grpSpPr>
          <a:xfrm>
            <a:off x="1152861" y="1968780"/>
            <a:ext cx="3169674" cy="2180202"/>
            <a:chOff x="1152861" y="1968780"/>
            <a:chExt cx="3169674" cy="218020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8244B3-78A6-0C32-D9B6-3F6364B118DE}"/>
                </a:ext>
              </a:extLst>
            </p:cNvPr>
            <p:cNvSpPr txBox="1"/>
            <p:nvPr/>
          </p:nvSpPr>
          <p:spPr>
            <a:xfrm>
              <a:off x="1152861" y="196878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Macroeconomic changes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D5EAFF6-1E0C-8A40-B79D-AC7532DF9F5D}"/>
                </a:ext>
              </a:extLst>
            </p:cNvPr>
            <p:cNvSpPr txBox="1"/>
            <p:nvPr/>
          </p:nvSpPr>
          <p:spPr>
            <a:xfrm>
              <a:off x="1152861" y="377965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Labor flows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1EE81FE-DD85-FBEA-4E98-B2EA299F1DFA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19" y="2338112"/>
              <a:ext cx="0" cy="144153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190A76F-96F2-E790-ABD7-22A0DFE9AD96}"/>
              </a:ext>
            </a:extLst>
          </p:cNvPr>
          <p:cNvGrpSpPr/>
          <p:nvPr/>
        </p:nvGrpSpPr>
        <p:grpSpPr>
          <a:xfrm>
            <a:off x="2020867" y="4148982"/>
            <a:ext cx="5503727" cy="1626524"/>
            <a:chOff x="2020867" y="4148982"/>
            <a:chExt cx="5503727" cy="162652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FEFBBE-0C4C-4E88-5970-330774929423}"/>
                </a:ext>
              </a:extLst>
            </p:cNvPr>
            <p:cNvSpPr txBox="1"/>
            <p:nvPr/>
          </p:nvSpPr>
          <p:spPr>
            <a:xfrm>
              <a:off x="4354920" y="471691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Lifetime wages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A2B17F-0C77-2034-23FA-623CDD71ADA4}"/>
                </a:ext>
              </a:extLst>
            </p:cNvPr>
            <p:cNvSpPr txBox="1"/>
            <p:nvPr/>
          </p:nvSpPr>
          <p:spPr>
            <a:xfrm>
              <a:off x="4354920" y="5074704"/>
              <a:ext cx="17411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Employment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5A4B4FF-C467-EEAA-7060-03A79A230C58}"/>
                </a:ext>
              </a:extLst>
            </p:cNvPr>
            <p:cNvCxnSpPr>
              <a:cxnSpLocks/>
            </p:cNvCxnSpPr>
            <p:nvPr/>
          </p:nvCxnSpPr>
          <p:spPr>
            <a:xfrm>
              <a:off x="2020867" y="4148982"/>
              <a:ext cx="2301668" cy="68590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3A8B7A-87F3-6F4B-C73D-AFBCC842A37E}"/>
                </a:ext>
              </a:extLst>
            </p:cNvPr>
            <p:cNvSpPr txBox="1"/>
            <p:nvPr/>
          </p:nvSpPr>
          <p:spPr>
            <a:xfrm>
              <a:off x="4354920" y="5406174"/>
              <a:ext cx="17411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…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B3086F3-58BF-5AF9-C4E2-AECB4A603C70}"/>
              </a:ext>
            </a:extLst>
          </p:cNvPr>
          <p:cNvGrpSpPr/>
          <p:nvPr/>
        </p:nvGrpSpPr>
        <p:grpSpPr>
          <a:xfrm>
            <a:off x="3541220" y="1980210"/>
            <a:ext cx="2829015" cy="2111682"/>
            <a:chOff x="3541220" y="1980210"/>
            <a:chExt cx="2829015" cy="2111682"/>
          </a:xfrm>
        </p:grpSpPr>
        <p:sp>
          <p:nvSpPr>
            <p:cNvPr id="31" name="Right Brace 30">
              <a:extLst>
                <a:ext uri="{FF2B5EF4-FFF2-40B4-BE49-F238E27FC236}">
                  <a16:creationId xmlns:a16="http://schemas.microsoft.com/office/drawing/2014/main" id="{4862934C-3D29-E36C-56C9-AAF0D795BFA1}"/>
                </a:ext>
              </a:extLst>
            </p:cNvPr>
            <p:cNvSpPr/>
            <p:nvPr/>
          </p:nvSpPr>
          <p:spPr>
            <a:xfrm>
              <a:off x="3541220" y="1980210"/>
              <a:ext cx="288756" cy="2111682"/>
            </a:xfrm>
            <a:prstGeom prst="rightBrace">
              <a:avLst>
                <a:gd name="adj1" fmla="val 8333"/>
                <a:gd name="adj2" fmla="val 52838"/>
              </a:avLst>
            </a:prstGeom>
            <a:noFill/>
            <a:ln w="127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BC6B0B-14F1-DB14-1624-E51AC1E72F91}"/>
                </a:ext>
              </a:extLst>
            </p:cNvPr>
            <p:cNvSpPr txBox="1"/>
            <p:nvPr/>
          </p:nvSpPr>
          <p:spPr>
            <a:xfrm>
              <a:off x="3943265" y="2611146"/>
              <a:ext cx="24269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 firm’s financial reporting tell us about this relation?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1D0D67F-62AF-B2BA-AF6C-5ADB2AD53C0C}"/>
              </a:ext>
            </a:extLst>
          </p:cNvPr>
          <p:cNvSpPr txBox="1"/>
          <p:nvPr/>
        </p:nvSpPr>
        <p:spPr>
          <a:xfrm>
            <a:off x="1152861" y="2860320"/>
            <a:ext cx="31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DF5C622-C9FB-9CD5-45CE-B936CDAB34BF}"/>
              </a:ext>
            </a:extLst>
          </p:cNvPr>
          <p:cNvGrpSpPr/>
          <p:nvPr/>
        </p:nvGrpSpPr>
        <p:grpSpPr>
          <a:xfrm>
            <a:off x="6095242" y="2860320"/>
            <a:ext cx="5136461" cy="369332"/>
            <a:chOff x="6095242" y="2860320"/>
            <a:chExt cx="5136461" cy="369332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D07E838A-9CC2-5857-F7FB-1C2489401B1E}"/>
                </a:ext>
              </a:extLst>
            </p:cNvPr>
            <p:cNvCxnSpPr>
              <a:cxnSpLocks/>
            </p:cNvCxnSpPr>
            <p:nvPr/>
          </p:nvCxnSpPr>
          <p:spPr>
            <a:xfrm>
              <a:off x="6095242" y="3069418"/>
              <a:ext cx="1130759" cy="0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B43E55-0EBA-9E38-AD07-A01EF979530C}"/>
                </a:ext>
              </a:extLst>
            </p:cNvPr>
            <p:cNvSpPr txBox="1"/>
            <p:nvPr/>
          </p:nvSpPr>
          <p:spPr>
            <a:xfrm>
              <a:off x="7325060" y="2860320"/>
              <a:ext cx="39066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Firm project abandonment (restructuring)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15282AD6-9FAE-0F62-1E13-C5FE16879EB2}"/>
              </a:ext>
            </a:extLst>
          </p:cNvPr>
          <p:cNvSpPr txBox="1"/>
          <p:nvPr/>
        </p:nvSpPr>
        <p:spPr>
          <a:xfrm>
            <a:off x="7313631" y="1968780"/>
            <a:ext cx="3169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Macroeconomic demand shocks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2E013DC-F7F3-76A3-A449-F09060CD54E4}"/>
              </a:ext>
            </a:extLst>
          </p:cNvPr>
          <p:cNvCxnSpPr>
            <a:cxnSpLocks/>
          </p:cNvCxnSpPr>
          <p:nvPr/>
        </p:nvCxnSpPr>
        <p:spPr>
          <a:xfrm flipH="1">
            <a:off x="5911966" y="4206133"/>
            <a:ext cx="1447385" cy="666854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9E7D785-7A5A-85DB-2A38-C4217C09D6D6}"/>
              </a:ext>
            </a:extLst>
          </p:cNvPr>
          <p:cNvGrpSpPr/>
          <p:nvPr/>
        </p:nvGrpSpPr>
        <p:grpSpPr>
          <a:xfrm>
            <a:off x="7325061" y="3229652"/>
            <a:ext cx="3169674" cy="994410"/>
            <a:chOff x="7325061" y="3229652"/>
            <a:chExt cx="3169674" cy="99441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F93BCAA-5512-CFC2-D45F-4EC36046B356}"/>
                </a:ext>
              </a:extLst>
            </p:cNvPr>
            <p:cNvSpPr txBox="1"/>
            <p:nvPr/>
          </p:nvSpPr>
          <p:spPr>
            <a:xfrm>
              <a:off x="7325061" y="3854730"/>
              <a:ext cx="316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Layoffs &amp; related divestment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8A325118-0562-0B39-DB82-0745445CEC81}"/>
                </a:ext>
              </a:extLst>
            </p:cNvPr>
            <p:cNvCxnSpPr>
              <a:cxnSpLocks/>
            </p:cNvCxnSpPr>
            <p:nvPr/>
          </p:nvCxnSpPr>
          <p:spPr>
            <a:xfrm>
              <a:off x="7860029" y="3229652"/>
              <a:ext cx="0" cy="549998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F33BAF4-676B-77E6-CC66-62B0E42B7022}"/>
              </a:ext>
            </a:extLst>
          </p:cNvPr>
          <p:cNvCxnSpPr>
            <a:cxnSpLocks/>
          </p:cNvCxnSpPr>
          <p:nvPr/>
        </p:nvCxnSpPr>
        <p:spPr>
          <a:xfrm>
            <a:off x="7860029" y="2315252"/>
            <a:ext cx="0" cy="549998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Brace 52">
            <a:extLst>
              <a:ext uri="{FF2B5EF4-FFF2-40B4-BE49-F238E27FC236}">
                <a16:creationId xmlns:a16="http://schemas.microsoft.com/office/drawing/2014/main" id="{1F22A64B-92B3-4954-7AB6-25CC4AE6B7AB}"/>
              </a:ext>
            </a:extLst>
          </p:cNvPr>
          <p:cNvSpPr/>
          <p:nvPr/>
        </p:nvSpPr>
        <p:spPr>
          <a:xfrm rot="5400000">
            <a:off x="9160540" y="2622321"/>
            <a:ext cx="288756" cy="3853570"/>
          </a:xfrm>
          <a:prstGeom prst="rightBrace">
            <a:avLst>
              <a:gd name="adj1" fmla="val 8333"/>
              <a:gd name="adj2" fmla="val 52838"/>
            </a:avLst>
          </a:prstGeom>
          <a:noFill/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0A08883-BB1A-70EE-1071-BB48D063F0A8}"/>
              </a:ext>
            </a:extLst>
          </p:cNvPr>
          <p:cNvSpPr txBox="1"/>
          <p:nvPr/>
        </p:nvSpPr>
        <p:spPr>
          <a:xfrm>
            <a:off x="7382210" y="4826280"/>
            <a:ext cx="392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pattern?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105F88-C413-E302-54E5-5E8934048395}"/>
              </a:ext>
            </a:extLst>
          </p:cNvPr>
          <p:cNvSpPr txBox="1"/>
          <p:nvPr/>
        </p:nvSpPr>
        <p:spPr>
          <a:xfrm>
            <a:off x="7382211" y="5283480"/>
            <a:ext cx="417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Which firms contribute the most?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14F22B9-D488-1B96-B5D1-FB426440EBDD}"/>
              </a:ext>
            </a:extLst>
          </p:cNvPr>
          <p:cNvSpPr txBox="1"/>
          <p:nvPr/>
        </p:nvSpPr>
        <p:spPr>
          <a:xfrm>
            <a:off x="7919421" y="5603520"/>
            <a:ext cx="208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(Those exposed to the macroeconomy)</a:t>
            </a:r>
          </a:p>
        </p:txBody>
      </p:sp>
    </p:spTree>
    <p:extLst>
      <p:ext uri="{BB962C8B-B14F-4D97-AF65-F5344CB8AC3E}">
        <p14:creationId xmlns:p14="http://schemas.microsoft.com/office/powerpoint/2010/main" val="414260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/>
      <p:bldP spid="53" grpId="0" animBg="1"/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literature motivating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18</a:t>
            </a:fld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AB920D-CFA6-02F0-F92F-A7EFF582954D}"/>
              </a:ext>
            </a:extLst>
          </p:cNvPr>
          <p:cNvSpPr txBox="1"/>
          <p:nvPr/>
        </p:nvSpPr>
        <p:spPr>
          <a:xfrm>
            <a:off x="7289100" y="3825865"/>
            <a:ext cx="372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Barth &amp; So (2014)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57E84-8337-A89B-296F-794179036C74}"/>
              </a:ext>
            </a:extLst>
          </p:cNvPr>
          <p:cNvSpPr txBox="1"/>
          <p:nvPr/>
        </p:nvSpPr>
        <p:spPr>
          <a:xfrm>
            <a:off x="7289100" y="3127316"/>
            <a:ext cx="386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risk? </a:t>
            </a:r>
            <a:r>
              <a:rPr lang="en-US" sz="1600" baseline="30000" dirty="0"/>
              <a:t>(Barth, 2018)</a:t>
            </a:r>
            <a:endParaRPr lang="en-US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58B80-DE7E-4129-971C-8BE559FF92D3}"/>
              </a:ext>
            </a:extLst>
          </p:cNvPr>
          <p:cNvSpPr txBox="1"/>
          <p:nvPr/>
        </p:nvSpPr>
        <p:spPr>
          <a:xfrm>
            <a:off x="7289100" y="1337440"/>
            <a:ext cx="316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cash flows?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0BF47E-36D0-5131-568F-F1ED90A46F46}"/>
              </a:ext>
            </a:extLst>
          </p:cNvPr>
          <p:cNvGrpSpPr/>
          <p:nvPr/>
        </p:nvGrpSpPr>
        <p:grpSpPr>
          <a:xfrm>
            <a:off x="783683" y="1343976"/>
            <a:ext cx="6505417" cy="2152672"/>
            <a:chOff x="795957" y="1890161"/>
            <a:chExt cx="6505417" cy="21526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8C37F8-DCAD-728A-F5BA-AB80C0933D72}"/>
                </a:ext>
              </a:extLst>
            </p:cNvPr>
            <p:cNvSpPr txBox="1"/>
            <p:nvPr/>
          </p:nvSpPr>
          <p:spPr>
            <a:xfrm>
              <a:off x="4388720" y="3673501"/>
              <a:ext cx="2912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Riskiness of the cash flows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B9D5454-A783-E816-9187-D06AF8847607}"/>
                </a:ext>
              </a:extLst>
            </p:cNvPr>
            <p:cNvGrpSpPr/>
            <p:nvPr/>
          </p:nvGrpSpPr>
          <p:grpSpPr>
            <a:xfrm>
              <a:off x="795957" y="1890161"/>
              <a:ext cx="6052230" cy="2134330"/>
              <a:chOff x="795957" y="1890161"/>
              <a:chExt cx="6052230" cy="213433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0FB353B-C2E3-A516-AB3C-F9CB3EBFC7C3}"/>
                  </a:ext>
                </a:extLst>
              </p:cNvPr>
              <p:cNvSpPr txBox="1"/>
              <p:nvPr/>
            </p:nvSpPr>
            <p:spPr>
              <a:xfrm>
                <a:off x="795957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Value of the firm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90A7AFC-3354-9E57-DDA3-1B64F4431365}"/>
                  </a:ext>
                </a:extLst>
              </p:cNvPr>
              <p:cNvSpPr txBox="1"/>
              <p:nvPr/>
            </p:nvSpPr>
            <p:spPr>
              <a:xfrm>
                <a:off x="2844116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Function of: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03A08C-56B4-4584-7C22-9F6AF3F05837}"/>
                  </a:ext>
                </a:extLst>
              </p:cNvPr>
              <p:cNvSpPr txBox="1"/>
              <p:nvPr/>
            </p:nvSpPr>
            <p:spPr>
              <a:xfrm>
                <a:off x="4388720" y="1890161"/>
                <a:ext cx="2459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Future firm cash flows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2EB1B24E-0845-87CE-1A0B-6299E2E242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1915" y="2910158"/>
                <a:ext cx="447472" cy="0"/>
              </a:xfrm>
              <a:prstGeom prst="straightConnector1">
                <a:avLst/>
              </a:prstGeom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tx1"/>
                    </a:gs>
                  </a:gsLst>
                  <a:lin ang="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ight Brace 8">
                <a:extLst>
                  <a:ext uri="{FF2B5EF4-FFF2-40B4-BE49-F238E27FC236}">
                    <a16:creationId xmlns:a16="http://schemas.microsoft.com/office/drawing/2014/main" id="{48B5C3EC-1909-BC15-E3FB-6977D3E18A30}"/>
                  </a:ext>
                </a:extLst>
              </p:cNvPr>
              <p:cNvSpPr/>
              <p:nvPr/>
            </p:nvSpPr>
            <p:spPr>
              <a:xfrm rot="10800000">
                <a:off x="4109691" y="1912809"/>
                <a:ext cx="288756" cy="2111682"/>
              </a:xfrm>
              <a:prstGeom prst="rightBrace">
                <a:avLst>
                  <a:gd name="adj1" fmla="val 8333"/>
                  <a:gd name="adj2" fmla="val 52838"/>
                </a:avLst>
              </a:prstGeom>
              <a:noFill/>
              <a:ln w="127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B779ECC-D954-A642-CD1D-C3FBAB64A6AD}"/>
              </a:ext>
            </a:extLst>
          </p:cNvPr>
          <p:cNvSpPr txBox="1"/>
          <p:nvPr/>
        </p:nvSpPr>
        <p:spPr>
          <a:xfrm>
            <a:off x="7289100" y="2029593"/>
            <a:ext cx="3678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e.g., </a:t>
            </a:r>
            <a:r>
              <a:rPr lang="en-US" sz="1600" dirty="0" err="1"/>
              <a:t>Dechow</a:t>
            </a:r>
            <a:r>
              <a:rPr lang="en-US" sz="1600" dirty="0"/>
              <a:t>, Kothari, Watts (1998); Ball &amp; Nikolaev (2022)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C7A492-07E5-12A7-BFAC-1627EFD1DF1A}"/>
              </a:ext>
            </a:extLst>
          </p:cNvPr>
          <p:cNvSpPr txBox="1"/>
          <p:nvPr/>
        </p:nvSpPr>
        <p:spPr>
          <a:xfrm>
            <a:off x="7289100" y="4603956"/>
            <a:ext cx="372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expense: Restructuring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56E8B6-5369-8B2B-46AB-D004C0416060}"/>
              </a:ext>
            </a:extLst>
          </p:cNvPr>
          <p:cNvSpPr txBox="1"/>
          <p:nvPr/>
        </p:nvSpPr>
        <p:spPr>
          <a:xfrm>
            <a:off x="8233202" y="4988853"/>
            <a:ext cx="169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THIS STUDY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E22D527-EBD4-7328-38A2-D678EFF28611}"/>
              </a:ext>
            </a:extLst>
          </p:cNvPr>
          <p:cNvSpPr/>
          <p:nvPr/>
        </p:nvSpPr>
        <p:spPr>
          <a:xfrm>
            <a:off x="7205652" y="4551110"/>
            <a:ext cx="3492230" cy="8265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F7B79D-597A-F5EF-AF63-E1E08EE9A074}"/>
              </a:ext>
            </a:extLst>
          </p:cNvPr>
          <p:cNvSpPr txBox="1"/>
          <p:nvPr/>
        </p:nvSpPr>
        <p:spPr>
          <a:xfrm>
            <a:off x="783683" y="3932032"/>
            <a:ext cx="54375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is a managerial action taken in response to a change in expectations.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insight into how firms exposed to systematic risk respond to aggregate shocks.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more color to the mosaic used to assess systematic risk.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A67FEFC-E1B7-4E49-D72F-DE8B0752AFF5}"/>
              </a:ext>
            </a:extLst>
          </p:cNvPr>
          <p:cNvSpPr/>
          <p:nvPr/>
        </p:nvSpPr>
        <p:spPr>
          <a:xfrm>
            <a:off x="743427" y="3840863"/>
            <a:ext cx="5346435" cy="246024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588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" grpId="0"/>
      <p:bldP spid="5" grpId="0"/>
      <p:bldP spid="10" grpId="0"/>
      <p:bldP spid="16" grpId="0"/>
      <p:bldP spid="17" grpId="0"/>
      <p:bldP spid="18" grpId="0" animBg="1"/>
      <p:bldP spid="7" grpId="0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F0AEBC-F82B-F4E2-7728-9B8FE320FACE}"/>
              </a:ext>
            </a:extLst>
          </p:cNvPr>
          <p:cNvSpPr txBox="1"/>
          <p:nvPr/>
        </p:nvSpPr>
        <p:spPr>
          <a:xfrm>
            <a:off x="790542" y="331073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Operating-income based risk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E144E-2230-79C5-70C5-A968A74B5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120" y="1353289"/>
            <a:ext cx="5690058" cy="2601045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Firm-specific systematic risk test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52C21F-A13B-FFF8-20B9-C221DC8EFD41}"/>
              </a:ext>
            </a:extLst>
          </p:cNvPr>
          <p:cNvSpPr txBox="1"/>
          <p:nvPr/>
        </p:nvSpPr>
        <p:spPr>
          <a:xfrm>
            <a:off x="9513682" y="1291326"/>
            <a:ext cx="2307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Returns-based systematic risk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A2B35F9-9014-840E-C362-E84FEE51B5C1}"/>
              </a:ext>
            </a:extLst>
          </p:cNvPr>
          <p:cNvSpPr txBox="1"/>
          <p:nvPr/>
        </p:nvSpPr>
        <p:spPr>
          <a:xfrm>
            <a:off x="790542" y="213918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2A6AE7-D503-AF1E-1AA3-62D2EFC8CF33}"/>
              </a:ext>
            </a:extLst>
          </p:cNvPr>
          <p:cNvSpPr txBox="1"/>
          <p:nvPr/>
        </p:nvSpPr>
        <p:spPr>
          <a:xfrm>
            <a:off x="790542" y="272734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risk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4778C31-4D02-D739-4617-AC1355EAC017}"/>
              </a:ext>
            </a:extLst>
          </p:cNvPr>
          <p:cNvCxnSpPr>
            <a:cxnSpLocks/>
          </p:cNvCxnSpPr>
          <p:nvPr/>
        </p:nvCxnSpPr>
        <p:spPr>
          <a:xfrm>
            <a:off x="898115" y="244197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E573CCC-3FD5-E529-FFFC-62396C4B9AD8}"/>
              </a:ext>
            </a:extLst>
          </p:cNvPr>
          <p:cNvCxnSpPr>
            <a:cxnSpLocks/>
          </p:cNvCxnSpPr>
          <p:nvPr/>
        </p:nvCxnSpPr>
        <p:spPr>
          <a:xfrm>
            <a:off x="898115" y="302819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99C4079-E263-BC6B-E18C-4B3EC2CB9E7B}"/>
              </a:ext>
            </a:extLst>
          </p:cNvPr>
          <p:cNvCxnSpPr>
            <a:cxnSpLocks/>
          </p:cNvCxnSpPr>
          <p:nvPr/>
        </p:nvCxnSpPr>
        <p:spPr>
          <a:xfrm>
            <a:off x="898115" y="3602077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A696296F-1B3A-827A-414D-55839E264218}"/>
              </a:ext>
            </a:extLst>
          </p:cNvPr>
          <p:cNvSpPr txBox="1"/>
          <p:nvPr/>
        </p:nvSpPr>
        <p:spPr>
          <a:xfrm>
            <a:off x="1985180" y="5131436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relation is not explained alternatively by operating earnings.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3FBF18CF-EBAD-C78B-B7B0-9A113299DDD9}"/>
              </a:ext>
            </a:extLst>
          </p:cNvPr>
          <p:cNvSpPr/>
          <p:nvPr/>
        </p:nvSpPr>
        <p:spPr>
          <a:xfrm>
            <a:off x="1792706" y="5116868"/>
            <a:ext cx="7677669" cy="12329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2551C1-19FD-036F-9283-F419ABEC426C}"/>
              </a:ext>
            </a:extLst>
          </p:cNvPr>
          <p:cNvCxnSpPr>
            <a:cxnSpLocks/>
          </p:cNvCxnSpPr>
          <p:nvPr/>
        </p:nvCxnSpPr>
        <p:spPr>
          <a:xfrm>
            <a:off x="8686800" y="1888526"/>
            <a:ext cx="2212089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3523AE2-2527-2018-EBC6-71ED3538E23D}"/>
              </a:ext>
            </a:extLst>
          </p:cNvPr>
          <p:cNvSpPr txBox="1"/>
          <p:nvPr/>
        </p:nvSpPr>
        <p:spPr>
          <a:xfrm>
            <a:off x="5913731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1DD1B6-F85B-E32C-3F69-B6D79B05BD5F}"/>
              </a:ext>
            </a:extLst>
          </p:cNvPr>
          <p:cNvSpPr txBox="1"/>
          <p:nvPr/>
        </p:nvSpPr>
        <p:spPr>
          <a:xfrm>
            <a:off x="7972390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5E2420-82BF-5631-24B0-B7CDCDCDC9F5}"/>
              </a:ext>
            </a:extLst>
          </p:cNvPr>
          <p:cNvSpPr txBox="1"/>
          <p:nvPr/>
        </p:nvSpPr>
        <p:spPr>
          <a:xfrm>
            <a:off x="6946093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D55262-5291-537A-7833-78E2AA261F00}"/>
              </a:ext>
            </a:extLst>
          </p:cNvPr>
          <p:cNvSpPr txBox="1"/>
          <p:nvPr/>
        </p:nvSpPr>
        <p:spPr>
          <a:xfrm>
            <a:off x="9008194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9AEFA2-DA1F-09BC-56D1-F9A859D42B91}"/>
              </a:ext>
            </a:extLst>
          </p:cNvPr>
          <p:cNvSpPr txBox="1"/>
          <p:nvPr/>
        </p:nvSpPr>
        <p:spPr>
          <a:xfrm>
            <a:off x="790541" y="4000797"/>
            <a:ext cx="237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Labor leverage controls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E339BC-79A7-47C5-02A9-D43A8F34327B}"/>
              </a:ext>
            </a:extLst>
          </p:cNvPr>
          <p:cNvSpPr txBox="1"/>
          <p:nvPr/>
        </p:nvSpPr>
        <p:spPr>
          <a:xfrm>
            <a:off x="790542" y="4283747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Obs</a:t>
            </a:r>
            <a:r>
              <a:rPr lang="en-US" dirty="0"/>
              <a:t> (firms)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427593-4190-96D4-0D25-6307F1334110}"/>
              </a:ext>
            </a:extLst>
          </p:cNvPr>
          <p:cNvSpPr txBox="1"/>
          <p:nvPr/>
        </p:nvSpPr>
        <p:spPr>
          <a:xfrm>
            <a:off x="790542" y="458172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R-squared (OLS)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10B326-F64F-5316-73F9-0872D6375AB1}"/>
              </a:ext>
            </a:extLst>
          </p:cNvPr>
          <p:cNvSpPr txBox="1"/>
          <p:nvPr/>
        </p:nvSpPr>
        <p:spPr>
          <a:xfrm>
            <a:off x="547827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28DE7A-5615-2062-9773-21B6C554BC02}"/>
              </a:ext>
            </a:extLst>
          </p:cNvPr>
          <p:cNvSpPr txBox="1"/>
          <p:nvPr/>
        </p:nvSpPr>
        <p:spPr>
          <a:xfrm>
            <a:off x="649610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0F0D93-DB1E-1B05-10E2-11C1B4B29808}"/>
              </a:ext>
            </a:extLst>
          </p:cNvPr>
          <p:cNvSpPr txBox="1"/>
          <p:nvPr/>
        </p:nvSpPr>
        <p:spPr>
          <a:xfrm>
            <a:off x="751638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7E11FD-1259-1578-E01B-63FDA049261E}"/>
              </a:ext>
            </a:extLst>
          </p:cNvPr>
          <p:cNvSpPr txBox="1"/>
          <p:nvPr/>
        </p:nvSpPr>
        <p:spPr>
          <a:xfrm>
            <a:off x="857023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645D9E-9EE5-C87B-941D-8AB5E454EFDA}"/>
              </a:ext>
            </a:extLst>
          </p:cNvPr>
          <p:cNvSpPr txBox="1"/>
          <p:nvPr/>
        </p:nvSpPr>
        <p:spPr>
          <a:xfrm>
            <a:off x="5293895" y="4283747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3406A6-C718-C99C-726B-1F953685E06F}"/>
              </a:ext>
            </a:extLst>
          </p:cNvPr>
          <p:cNvSpPr txBox="1"/>
          <p:nvPr/>
        </p:nvSpPr>
        <p:spPr>
          <a:xfrm>
            <a:off x="6311726" y="4283747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DC9E09-AF8C-EE63-B889-929FA4B16FC4}"/>
              </a:ext>
            </a:extLst>
          </p:cNvPr>
          <p:cNvSpPr txBox="1"/>
          <p:nvPr/>
        </p:nvSpPr>
        <p:spPr>
          <a:xfrm>
            <a:off x="7336256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F8CBE8-5A33-4C61-A385-D6129D6BE1AF}"/>
              </a:ext>
            </a:extLst>
          </p:cNvPr>
          <p:cNvSpPr txBox="1"/>
          <p:nvPr/>
        </p:nvSpPr>
        <p:spPr>
          <a:xfrm>
            <a:off x="8384088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A8D1873-5B94-5F39-2262-34F8AFA8271B}"/>
              </a:ext>
            </a:extLst>
          </p:cNvPr>
          <p:cNvSpPr txBox="1"/>
          <p:nvPr/>
        </p:nvSpPr>
        <p:spPr>
          <a:xfrm>
            <a:off x="5293895" y="4585360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0.004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71DB6FA-4C9A-A322-1F06-28B68B138BC9}"/>
              </a:ext>
            </a:extLst>
          </p:cNvPr>
          <p:cNvSpPr txBox="1"/>
          <p:nvPr/>
        </p:nvSpPr>
        <p:spPr>
          <a:xfrm>
            <a:off x="6311726" y="4585360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0.014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1FD8906-9D10-40B2-31C0-220A8BF10694}"/>
              </a:ext>
            </a:extLst>
          </p:cNvPr>
          <p:cNvSpPr txBox="1"/>
          <p:nvPr/>
        </p:nvSpPr>
        <p:spPr>
          <a:xfrm>
            <a:off x="7336256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2141EED-A6B3-38E8-22CB-1A6F84EF079B}"/>
              </a:ext>
            </a:extLst>
          </p:cNvPr>
          <p:cNvSpPr txBox="1"/>
          <p:nvPr/>
        </p:nvSpPr>
        <p:spPr>
          <a:xfrm>
            <a:off x="8384088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0.057</a:t>
            </a:r>
          </a:p>
        </p:txBody>
      </p:sp>
    </p:spTree>
    <p:extLst>
      <p:ext uri="{BB962C8B-B14F-4D97-AF65-F5344CB8AC3E}">
        <p14:creationId xmlns:p14="http://schemas.microsoft.com/office/powerpoint/2010/main" val="342233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17" grpId="0"/>
      <p:bldP spid="22" grpId="0"/>
      <p:bldP spid="23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64F1DEEB-48BA-3D66-0C60-1F11451815B3}"/>
              </a:ext>
            </a:extLst>
          </p:cNvPr>
          <p:cNvSpPr txBox="1"/>
          <p:nvPr/>
        </p:nvSpPr>
        <p:spPr>
          <a:xfrm>
            <a:off x="9526472" y="2740851"/>
            <a:ext cx="233122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Monotonically increasing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Highest three portfolios are significantly higher than the lowest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49350F-4394-76B3-D64B-37FDE2D6B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613" y="1576149"/>
            <a:ext cx="6408773" cy="381454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8" y="1531740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0" y="2354853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exposure to the market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01734" y="2931005"/>
            <a:ext cx="2779140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26137F-E0C8-49C1-8EEC-3CDF5DC3969A}"/>
              </a:ext>
            </a:extLst>
          </p:cNvPr>
          <p:cNvSpPr txBox="1"/>
          <p:nvPr/>
        </p:nvSpPr>
        <p:spPr>
          <a:xfrm>
            <a:off x="512050" y="3322347"/>
            <a:ext cx="1912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Fama</a:t>
            </a:r>
            <a:r>
              <a:rPr lang="en-US" dirty="0"/>
              <a:t>-French-Carhart factor betas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3929777-1AA0-6A4F-5EF7-25A793488AFA}"/>
              </a:ext>
            </a:extLst>
          </p:cNvPr>
          <p:cNvSpPr/>
          <p:nvPr/>
        </p:nvSpPr>
        <p:spPr>
          <a:xfrm>
            <a:off x="2965936" y="3135373"/>
            <a:ext cx="673907" cy="15377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3307C26-0106-5127-7FDE-D47464BACAE7}"/>
              </a:ext>
            </a:extLst>
          </p:cNvPr>
          <p:cNvCxnSpPr>
            <a:cxnSpLocks/>
          </p:cNvCxnSpPr>
          <p:nvPr/>
        </p:nvCxnSpPr>
        <p:spPr>
          <a:xfrm>
            <a:off x="601734" y="4181165"/>
            <a:ext cx="236420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7370B2B-FA5B-DFAC-E86E-68287ECC4186}"/>
              </a:ext>
            </a:extLst>
          </p:cNvPr>
          <p:cNvSpPr txBox="1"/>
          <p:nvPr/>
        </p:nvSpPr>
        <p:spPr>
          <a:xfrm>
            <a:off x="8119498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E8084F96-A652-6B22-900C-A30F553E66E9}"/>
              </a:ext>
            </a:extLst>
          </p:cNvPr>
          <p:cNvSpPr/>
          <p:nvPr/>
        </p:nvSpPr>
        <p:spPr>
          <a:xfrm>
            <a:off x="4252291" y="2661128"/>
            <a:ext cx="5038610" cy="280146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F32141D-014A-9554-C722-320230201EFF}"/>
              </a:ext>
            </a:extLst>
          </p:cNvPr>
          <p:cNvCxnSpPr>
            <a:cxnSpLocks/>
          </p:cNvCxnSpPr>
          <p:nvPr/>
        </p:nvCxnSpPr>
        <p:spPr>
          <a:xfrm>
            <a:off x="9290901" y="2802892"/>
            <a:ext cx="182627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B29883-480D-C725-AE64-A6E475FCCE2A}"/>
              </a:ext>
            </a:extLst>
          </p:cNvPr>
          <p:cNvSpPr txBox="1"/>
          <p:nvPr/>
        </p:nvSpPr>
        <p:spPr>
          <a:xfrm>
            <a:off x="7138924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100072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207765" y="5678875"/>
            <a:ext cx="7479180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2015291" y="5676340"/>
            <a:ext cx="7677669" cy="66089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7BA42F-DF6B-42BE-AE45-31962A5EC540}"/>
              </a:ext>
            </a:extLst>
          </p:cNvPr>
          <p:cNvSpPr txBox="1"/>
          <p:nvPr/>
        </p:nvSpPr>
        <p:spPr>
          <a:xfrm>
            <a:off x="530098" y="4496358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 (similar results using </a:t>
            </a:r>
            <a:r>
              <a:rPr lang="en-US" dirty="0" err="1"/>
              <a:t>Fama</a:t>
            </a:r>
            <a:r>
              <a:rPr lang="en-US" dirty="0"/>
              <a:t>-MacBeth)</a:t>
            </a:r>
          </a:p>
        </p:txBody>
      </p:sp>
    </p:spTree>
    <p:extLst>
      <p:ext uri="{BB962C8B-B14F-4D97-AF65-F5344CB8AC3E}">
        <p14:creationId xmlns:p14="http://schemas.microsoft.com/office/powerpoint/2010/main" val="233006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" grpId="0"/>
      <p:bldP spid="15" grpId="0"/>
      <p:bldP spid="27" grpId="0"/>
      <p:bldP spid="28" grpId="0" animBg="1"/>
      <p:bldP spid="36" grpId="0"/>
      <p:bldP spid="40" grpId="0" animBg="1"/>
      <p:bldP spid="18" grpId="0"/>
      <p:bldP spid="19" grpId="0"/>
      <p:bldP spid="21" grpId="0" animBg="1"/>
      <p:bldP spid="22" grpId="0" animBg="1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262719-EF79-2DFA-D150-6EC6CC201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291" y="1811475"/>
            <a:ext cx="7570594" cy="2197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Double-sort 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7" y="1267680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1" y="2354853"/>
            <a:ext cx="1599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earnings-based alternative portfolio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19782" y="2413647"/>
            <a:ext cx="3206455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376798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116817" y="4567553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information in operating earnings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1924343" y="4565017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29343-3D2C-33B8-89A3-8D08735AFE6F}"/>
              </a:ext>
            </a:extLst>
          </p:cNvPr>
          <p:cNvSpPr txBox="1"/>
          <p:nvPr/>
        </p:nvSpPr>
        <p:spPr>
          <a:xfrm>
            <a:off x="8263805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562F6F-B2BA-E658-692F-E20B0D951791}"/>
              </a:ext>
            </a:extLst>
          </p:cNvPr>
          <p:cNvSpPr txBox="1"/>
          <p:nvPr/>
        </p:nvSpPr>
        <p:spPr>
          <a:xfrm>
            <a:off x="7154390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7468E-4C94-995F-CDDC-D4891EFF5EC8}"/>
              </a:ext>
            </a:extLst>
          </p:cNvPr>
          <p:cNvSpPr txBox="1"/>
          <p:nvPr/>
        </p:nvSpPr>
        <p:spPr>
          <a:xfrm>
            <a:off x="9376798" y="268722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9CE93B-F359-8AEF-16FD-2ED2BA345127}"/>
              </a:ext>
            </a:extLst>
          </p:cNvPr>
          <p:cNvSpPr txBox="1"/>
          <p:nvPr/>
        </p:nvSpPr>
        <p:spPr>
          <a:xfrm>
            <a:off x="9376798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9EA27-4EC7-3F40-0B14-546594D3CB78}"/>
              </a:ext>
            </a:extLst>
          </p:cNvPr>
          <p:cNvSpPr txBox="1"/>
          <p:nvPr/>
        </p:nvSpPr>
        <p:spPr>
          <a:xfrm>
            <a:off x="8263877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6423E-7C50-6A0B-6339-039783A1210B}"/>
              </a:ext>
            </a:extLst>
          </p:cNvPr>
          <p:cNvSpPr txBox="1"/>
          <p:nvPr/>
        </p:nvSpPr>
        <p:spPr>
          <a:xfrm>
            <a:off x="9375529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69AEB3-CCD9-CCAD-ACE8-4AA1C9D6A91B}"/>
              </a:ext>
            </a:extLst>
          </p:cNvPr>
          <p:cNvSpPr txBox="1"/>
          <p:nvPr/>
        </p:nvSpPr>
        <p:spPr>
          <a:xfrm>
            <a:off x="8262608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CDEFAD-B841-7566-14F0-1FA4311479BF}"/>
              </a:ext>
            </a:extLst>
          </p:cNvPr>
          <p:cNvSpPr txBox="1"/>
          <p:nvPr/>
        </p:nvSpPr>
        <p:spPr>
          <a:xfrm>
            <a:off x="7154390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45A066-FB44-254B-AE43-BF838120BBE0}"/>
              </a:ext>
            </a:extLst>
          </p:cNvPr>
          <p:cNvSpPr txBox="1"/>
          <p:nvPr/>
        </p:nvSpPr>
        <p:spPr>
          <a:xfrm>
            <a:off x="6043057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B3934B-AFBD-673B-514F-6C7838CC2A63}"/>
              </a:ext>
            </a:extLst>
          </p:cNvPr>
          <p:cNvSpPr txBox="1"/>
          <p:nvPr/>
        </p:nvSpPr>
        <p:spPr>
          <a:xfrm>
            <a:off x="9375529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500E4D-0B3E-5564-6828-F2982A3C0BF5}"/>
              </a:ext>
            </a:extLst>
          </p:cNvPr>
          <p:cNvSpPr txBox="1"/>
          <p:nvPr/>
        </p:nvSpPr>
        <p:spPr>
          <a:xfrm>
            <a:off x="8262608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1D9758-7271-4D37-75A6-13E3A571F8C1}"/>
              </a:ext>
            </a:extLst>
          </p:cNvPr>
          <p:cNvSpPr txBox="1"/>
          <p:nvPr/>
        </p:nvSpPr>
        <p:spPr>
          <a:xfrm>
            <a:off x="7154390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CE9AC7-1BED-525E-728C-9AA6922D1372}"/>
              </a:ext>
            </a:extLst>
          </p:cNvPr>
          <p:cNvSpPr txBox="1"/>
          <p:nvPr/>
        </p:nvSpPr>
        <p:spPr>
          <a:xfrm>
            <a:off x="6043057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25CB91-4C19-916B-8DB2-D78929797DBF}"/>
              </a:ext>
            </a:extLst>
          </p:cNvPr>
          <p:cNvSpPr txBox="1"/>
          <p:nvPr/>
        </p:nvSpPr>
        <p:spPr>
          <a:xfrm>
            <a:off x="10176709" y="2354853"/>
            <a:ext cx="1925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is increasing in restructuring-based measure at all levels of OI-based measure</a:t>
            </a:r>
          </a:p>
        </p:txBody>
      </p:sp>
      <p:sp>
        <p:nvSpPr>
          <p:cNvPr id="33" name="Rounded Rectangle 27">
            <a:extLst>
              <a:ext uri="{FF2B5EF4-FFF2-40B4-BE49-F238E27FC236}">
                <a16:creationId xmlns:a16="http://schemas.microsoft.com/office/drawing/2014/main" id="{C8363881-BB44-1C18-1810-469C3B1105F8}"/>
              </a:ext>
            </a:extLst>
          </p:cNvPr>
          <p:cNvSpPr/>
          <p:nvPr/>
        </p:nvSpPr>
        <p:spPr>
          <a:xfrm>
            <a:off x="8573216" y="2354853"/>
            <a:ext cx="1028796" cy="161779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0B2B62-5A49-009D-4EEA-0E69DA0A7481}"/>
              </a:ext>
            </a:extLst>
          </p:cNvPr>
          <p:cNvCxnSpPr>
            <a:cxnSpLocks/>
          </p:cNvCxnSpPr>
          <p:nvPr/>
        </p:nvCxnSpPr>
        <p:spPr>
          <a:xfrm>
            <a:off x="9612347" y="3763189"/>
            <a:ext cx="216130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/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𝐹𝐹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blipFill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02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1" grpId="0" animBg="1"/>
      <p:bldP spid="22" grpId="0" animBg="1"/>
      <p:bldP spid="7" grpId="0"/>
      <p:bldP spid="8" grpId="0"/>
      <p:bldP spid="11" grpId="0"/>
      <p:bldP spid="12" grpId="0"/>
      <p:bldP spid="13" grpId="0"/>
      <p:bldP spid="14" grpId="0"/>
      <p:bldP spid="16" grpId="0"/>
      <p:bldP spid="20" grpId="0"/>
      <p:bldP spid="24" grpId="0"/>
      <p:bldP spid="25" grpId="0"/>
      <p:bldP spid="26" grpId="0"/>
      <p:bldP spid="29" grpId="0"/>
      <p:bldP spid="30" grpId="0"/>
      <p:bldP spid="32" grpId="0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F0D96B-7A1F-BA84-8305-4978B62D2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001" y="1278239"/>
            <a:ext cx="7324205" cy="40947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Out-of-sample portfolio systematic risk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/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Restructuring-based risk portfolio, based on estimates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prior to estimation of FF factor loadings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blipFill>
                <a:blip r:embed="rId3"/>
                <a:stretch>
                  <a:fillRect l="-2830" t="-1488" r="-1572" b="-3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1E5973-C6E9-57F4-D402-06D9244C16DC}"/>
              </a:ext>
            </a:extLst>
          </p:cNvPr>
          <p:cNvCxnSpPr>
            <a:cxnSpLocks/>
          </p:cNvCxnSpPr>
          <p:nvPr/>
        </p:nvCxnSpPr>
        <p:spPr>
          <a:xfrm>
            <a:off x="430369" y="1833755"/>
            <a:ext cx="309488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6CF6364-3E1B-4FD9-6194-D9895FD9DAB5}"/>
              </a:ext>
            </a:extLst>
          </p:cNvPr>
          <p:cNvSpPr txBox="1"/>
          <p:nvPr/>
        </p:nvSpPr>
        <p:spPr>
          <a:xfrm>
            <a:off x="9522340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684A919A-ECF9-CEA8-B5F4-543F6DF5F369}"/>
              </a:ext>
            </a:extLst>
          </p:cNvPr>
          <p:cNvSpPr/>
          <p:nvPr/>
        </p:nvSpPr>
        <p:spPr>
          <a:xfrm>
            <a:off x="3916812" y="2495694"/>
            <a:ext cx="5949082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3C9F3F3-23C7-1EA8-A0CA-D8873CBCDDCC}"/>
              </a:ext>
            </a:extLst>
          </p:cNvPr>
          <p:cNvCxnSpPr>
            <a:cxnSpLocks/>
          </p:cNvCxnSpPr>
          <p:nvPr/>
        </p:nvCxnSpPr>
        <p:spPr>
          <a:xfrm>
            <a:off x="9867896" y="2615391"/>
            <a:ext cx="1911020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CEC169D-8D96-7B20-AF2D-57B856FE15FB}"/>
              </a:ext>
            </a:extLst>
          </p:cNvPr>
          <p:cNvSpPr txBox="1"/>
          <p:nvPr/>
        </p:nvSpPr>
        <p:spPr>
          <a:xfrm>
            <a:off x="10013687" y="2574296"/>
            <a:ext cx="21354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Increasing, monotonically through portfolio 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Highest 4 portfolios are significantly higher than the lowest portfolio.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1C728-FA9A-B472-809B-E677F1CE9E67}"/>
              </a:ext>
            </a:extLst>
          </p:cNvPr>
          <p:cNvSpPr txBox="1"/>
          <p:nvPr/>
        </p:nvSpPr>
        <p:spPr>
          <a:xfrm>
            <a:off x="8312377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8F1D-0F66-D718-4FE7-FC7385D1E0DA}"/>
              </a:ext>
            </a:extLst>
          </p:cNvPr>
          <p:cNvSpPr txBox="1"/>
          <p:nvPr/>
        </p:nvSpPr>
        <p:spPr>
          <a:xfrm>
            <a:off x="7094436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B0CBA-A589-5B21-192A-6D6E2BFEEE13}"/>
              </a:ext>
            </a:extLst>
          </p:cNvPr>
          <p:cNvSpPr txBox="1"/>
          <p:nvPr/>
        </p:nvSpPr>
        <p:spPr>
          <a:xfrm>
            <a:off x="5884473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F8502-E209-59BD-F770-1B592C960150}"/>
              </a:ext>
            </a:extLst>
          </p:cNvPr>
          <p:cNvSpPr txBox="1"/>
          <p:nvPr/>
        </p:nvSpPr>
        <p:spPr>
          <a:xfrm>
            <a:off x="2405577" y="5504090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overlapping beta calculations.</a:t>
            </a:r>
          </a:p>
        </p:txBody>
      </p:sp>
      <p:sp>
        <p:nvSpPr>
          <p:cNvPr id="13" name="Rounded Rectangle 81">
            <a:extLst>
              <a:ext uri="{FF2B5EF4-FFF2-40B4-BE49-F238E27FC236}">
                <a16:creationId xmlns:a16="http://schemas.microsoft.com/office/drawing/2014/main" id="{E943EDEC-5D21-F622-5424-A8C4D5ED057D}"/>
              </a:ext>
            </a:extLst>
          </p:cNvPr>
          <p:cNvSpPr/>
          <p:nvPr/>
        </p:nvSpPr>
        <p:spPr>
          <a:xfrm>
            <a:off x="2213103" y="5501554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404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56" grpId="0" animBg="1"/>
      <p:bldP spid="63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1534710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Does risky firm restructuring predict aggregate demand shocks?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2522410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2522409" y="297542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2522410" y="387797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2522410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5781171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5781170" y="297542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5781171" y="387797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5781171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2522410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5781171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DE6D17-2FA4-BC7C-1F80-66D18F29412D}"/>
              </a:ext>
            </a:extLst>
          </p:cNvPr>
          <p:cNvSpPr txBox="1"/>
          <p:nvPr/>
        </p:nvSpPr>
        <p:spPr>
          <a:xfrm>
            <a:off x="679449" y="2965691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9E292-EBAA-78FD-CF7F-555B12B1E91E}"/>
              </a:ext>
            </a:extLst>
          </p:cNvPr>
          <p:cNvSpPr txBox="1"/>
          <p:nvPr/>
        </p:nvSpPr>
        <p:spPr>
          <a:xfrm>
            <a:off x="8734644" y="2883087"/>
            <a:ext cx="2977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firms that demonstrate labor divestment patterns consistent with the aggregate market actually realize macroeconomic demand shocks after restructuring?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4199D18-9FFE-BCAF-21F5-DFC20E9976A3}"/>
              </a:ext>
            </a:extLst>
          </p:cNvPr>
          <p:cNvSpPr/>
          <p:nvPr/>
        </p:nvSpPr>
        <p:spPr>
          <a:xfrm>
            <a:off x="2459977" y="2975420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9EFDB6D-6892-8A12-F05C-5BA2A28384DF}"/>
              </a:ext>
            </a:extLst>
          </p:cNvPr>
          <p:cNvSpPr/>
          <p:nvPr/>
        </p:nvSpPr>
        <p:spPr>
          <a:xfrm>
            <a:off x="245997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C759B22-3F71-CC15-03DB-80790BE0D35C}"/>
              </a:ext>
            </a:extLst>
          </p:cNvPr>
          <p:cNvSpPr/>
          <p:nvPr/>
        </p:nvSpPr>
        <p:spPr>
          <a:xfrm>
            <a:off x="562852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19B033FD-286E-693E-32D1-2155C2E659F6}"/>
              </a:ext>
            </a:extLst>
          </p:cNvPr>
          <p:cNvCxnSpPr>
            <a:stCxn id="17" idx="2"/>
            <a:endCxn id="23" idx="2"/>
          </p:cNvCxnSpPr>
          <p:nvPr/>
        </p:nvCxnSpPr>
        <p:spPr>
          <a:xfrm rot="16200000" flipH="1">
            <a:off x="2301981" y="2979075"/>
            <a:ext cx="907393" cy="2173286"/>
          </a:xfrm>
          <a:prstGeom prst="bentConnector3">
            <a:avLst>
              <a:gd name="adj1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904B823B-F3E8-E0FD-3CC5-18448F340D8E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669034" y="3612022"/>
            <a:ext cx="5341836" cy="907393"/>
          </a:xfrm>
          <a:prstGeom prst="bentConnector4">
            <a:avLst>
              <a:gd name="adj1" fmla="val 87"/>
              <a:gd name="adj2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72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 animBg="1"/>
      <p:bldP spid="23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Do risky firms realize aggregate demand shocks?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1EB7B4D-D935-F8B0-9404-2BCEE03948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09964"/>
              </p:ext>
            </p:extLst>
          </p:nvPr>
        </p:nvGraphicFramePr>
        <p:xfrm>
          <a:off x="433142" y="1101362"/>
          <a:ext cx="5924700" cy="5195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DCFD89-8500-E4E4-88AB-DED0EE326DB6}"/>
                  </a:ext>
                </a:extLst>
              </p:cNvPr>
              <p:cNvSpPr txBox="1"/>
              <p:nvPr/>
            </p:nvSpPr>
            <p:spPr>
              <a:xfrm rot="16200000">
                <a:off x="-794373" y="3204890"/>
                <a:ext cx="2228382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Portfolio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DCFD89-8500-E4E4-88AB-DED0EE326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794373" y="3204890"/>
                <a:ext cx="2228382" cy="384464"/>
              </a:xfrm>
              <a:prstGeom prst="rect">
                <a:avLst/>
              </a:prstGeom>
              <a:blipFill>
                <a:blip r:embed="rId3"/>
                <a:stretch>
                  <a:fillRect l="-3226" r="-22581" b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C469D2D-4036-08D9-0572-84164C81F66B}"/>
              </a:ext>
            </a:extLst>
          </p:cNvPr>
          <p:cNvSpPr txBox="1"/>
          <p:nvPr/>
        </p:nvSpPr>
        <p:spPr>
          <a:xfrm>
            <a:off x="5492139" y="186815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BB6EC6-C2F9-B498-087D-C21B0CFE50CD}"/>
              </a:ext>
            </a:extLst>
          </p:cNvPr>
          <p:cNvSpPr txBox="1"/>
          <p:nvPr/>
        </p:nvSpPr>
        <p:spPr>
          <a:xfrm>
            <a:off x="4473412" y="277637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2FA1E3-994D-ECA6-E136-0A75CCEC0C2A}"/>
              </a:ext>
            </a:extLst>
          </p:cNvPr>
          <p:cNvSpPr txBox="1"/>
          <p:nvPr/>
        </p:nvSpPr>
        <p:spPr>
          <a:xfrm>
            <a:off x="3074196" y="3680505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DC91DD-A317-BB5E-2F34-F2937B53F08B}"/>
              </a:ext>
            </a:extLst>
          </p:cNvPr>
          <p:cNvSpPr txBox="1"/>
          <p:nvPr/>
        </p:nvSpPr>
        <p:spPr>
          <a:xfrm>
            <a:off x="2583243" y="4588769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C1DEF6A5-EB9E-E9A4-F5E9-238B334EA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689952"/>
              </p:ext>
            </p:extLst>
          </p:nvPr>
        </p:nvGraphicFramePr>
        <p:xfrm>
          <a:off x="5971218" y="1080097"/>
          <a:ext cx="6300564" cy="540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8C964F9-BB79-3419-A26A-23D116517C9E}"/>
              </a:ext>
            </a:extLst>
          </p:cNvPr>
          <p:cNvSpPr txBox="1"/>
          <p:nvPr/>
        </p:nvSpPr>
        <p:spPr>
          <a:xfrm>
            <a:off x="10831254" y="459490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DB5AB3-843F-6E74-9EBC-5E8EAD0BE838}"/>
              </a:ext>
            </a:extLst>
          </p:cNvPr>
          <p:cNvSpPr txBox="1"/>
          <p:nvPr/>
        </p:nvSpPr>
        <p:spPr>
          <a:xfrm>
            <a:off x="11598815" y="277637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F1943D-7570-939B-F693-DEAFA045269C}"/>
              </a:ext>
            </a:extLst>
          </p:cNvPr>
          <p:cNvSpPr txBox="1"/>
          <p:nvPr/>
        </p:nvSpPr>
        <p:spPr>
          <a:xfrm>
            <a:off x="10855802" y="369891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208A3C-3D6D-2423-D15B-AF8C27F3844A}"/>
              </a:ext>
            </a:extLst>
          </p:cNvPr>
          <p:cNvSpPr txBox="1"/>
          <p:nvPr/>
        </p:nvSpPr>
        <p:spPr>
          <a:xfrm>
            <a:off x="11219724" y="186815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3D8549-4664-05C6-987D-EF47AE853203}"/>
              </a:ext>
            </a:extLst>
          </p:cNvPr>
          <p:cNvSpPr txBox="1"/>
          <p:nvPr/>
        </p:nvSpPr>
        <p:spPr>
          <a:xfrm>
            <a:off x="730245" y="6256230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595305-034E-F2EE-A421-3964A68702E3}"/>
              </a:ext>
            </a:extLst>
          </p:cNvPr>
          <p:cNvSpPr txBox="1"/>
          <p:nvPr/>
        </p:nvSpPr>
        <p:spPr>
          <a:xfrm>
            <a:off x="1000164" y="6281608"/>
            <a:ext cx="7610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Significantly different smaller than portfolio 1. Figures x1000.</a:t>
            </a:r>
          </a:p>
        </p:txBody>
      </p:sp>
    </p:spTree>
    <p:extLst>
      <p:ext uri="{BB962C8B-B14F-4D97-AF65-F5344CB8AC3E}">
        <p14:creationId xmlns:p14="http://schemas.microsoft.com/office/powerpoint/2010/main" val="31825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  <p:bldP spid="21" grpId="0"/>
      <p:bldP spid="23" grpId="0"/>
      <p:bldP spid="24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1CA2E7-BA16-CE45-BC90-5F1D7F5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460E86-DF97-4A69-F555-E8BD0BB81C40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Other tests fill out the 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A150FD-EA49-1A04-F9C1-3C8056D5D452}"/>
              </a:ext>
            </a:extLst>
          </p:cNvPr>
          <p:cNvSpPr txBox="1"/>
          <p:nvPr/>
        </p:nvSpPr>
        <p:spPr>
          <a:xfrm>
            <a:off x="4142111" y="1141707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know less about the macroeconomy relative to the firm</a:t>
            </a:r>
            <a:r>
              <a:rPr lang="en-US" baseline="30000" dirty="0"/>
              <a:t> (Hutton, Lee, Shu, 2012)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C4D2FA-EADC-BE79-8252-2FBA8F08D79C}"/>
              </a:ext>
            </a:extLst>
          </p:cNvPr>
          <p:cNvSpPr txBox="1"/>
          <p:nvPr/>
        </p:nvSpPr>
        <p:spPr>
          <a:xfrm>
            <a:off x="423586" y="1141707"/>
            <a:ext cx="294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Further evidence restructuring is in response to aggregate shocks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6A542-AC0A-2F64-8E0F-3C18AB7BAAF5}"/>
                  </a:ext>
                </a:extLst>
              </p:cNvPr>
              <p:cNvSpPr txBox="1"/>
              <p:nvPr/>
            </p:nvSpPr>
            <p:spPr>
              <a:xfrm>
                <a:off x="7585225" y="1141707"/>
                <a:ext cx="4183190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firms reverse more of their restructuring accruals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6A542-AC0A-2F64-8E0F-3C18AB7BA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1141707"/>
                <a:ext cx="4183190" cy="661463"/>
              </a:xfrm>
              <a:prstGeom prst="rect">
                <a:avLst/>
              </a:prstGeom>
              <a:blipFill>
                <a:blip r:embed="rId2"/>
                <a:stretch>
                  <a:fillRect l="-1212" t="-185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6042C92-3A2E-1568-82B5-20DC16317567}"/>
              </a:ext>
            </a:extLst>
          </p:cNvPr>
          <p:cNvSpPr txBox="1"/>
          <p:nvPr/>
        </p:nvSpPr>
        <p:spPr>
          <a:xfrm>
            <a:off x="4142111" y="2418973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VIX is also a predictor of aggregate demand shocks</a:t>
            </a:r>
            <a:r>
              <a:rPr lang="en-US" baseline="30000" dirty="0"/>
              <a:t> (Foerster et al., 2014; Leduc and Liu, 2016)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2FB47-44C9-9125-F573-E267DD5644DA}"/>
              </a:ext>
            </a:extLst>
          </p:cNvPr>
          <p:cNvSpPr txBox="1"/>
          <p:nvPr/>
        </p:nvSpPr>
        <p:spPr>
          <a:xfrm>
            <a:off x="423586" y="3897735"/>
            <a:ext cx="2949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is more than just labor costs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7B146-A1EA-712B-89B7-AD3FA4CE627A}"/>
              </a:ext>
            </a:extLst>
          </p:cNvPr>
          <p:cNvSpPr txBox="1"/>
          <p:nvPr/>
        </p:nvSpPr>
        <p:spPr>
          <a:xfrm>
            <a:off x="7585225" y="2418973"/>
            <a:ext cx="4183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Replacing aggregate employment growth with negative VIX provides the same 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7B0950-F248-4575-9F17-FCD6EEF90D35}"/>
              </a:ext>
            </a:extLst>
          </p:cNvPr>
          <p:cNvSpPr txBox="1"/>
          <p:nvPr/>
        </p:nvSpPr>
        <p:spPr>
          <a:xfrm>
            <a:off x="4142111" y="3897735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Capital expenditure is also an important input to 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3239F7-113B-C643-1CA7-61EAE21A0E76}"/>
                  </a:ext>
                </a:extLst>
              </p:cNvPr>
              <p:cNvSpPr txBox="1"/>
              <p:nvPr/>
            </p:nvSpPr>
            <p:spPr>
              <a:xfrm>
                <a:off x="7585225" y="3897735"/>
                <a:ext cx="4183190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Forming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from both labor and capital expenditure growth provides the same results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3239F7-113B-C643-1CA7-61EAE21A0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3897735"/>
                <a:ext cx="4183190" cy="938462"/>
              </a:xfrm>
              <a:prstGeom prst="rect">
                <a:avLst/>
              </a:prstGeom>
              <a:blipFill>
                <a:blip r:embed="rId3"/>
                <a:stretch>
                  <a:fillRect l="-1212" t="-1333" r="-909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09190E6-1737-20F6-B7C4-CC385F6F156A}"/>
              </a:ext>
            </a:extLst>
          </p:cNvPr>
          <p:cNvSpPr txBox="1"/>
          <p:nvPr/>
        </p:nvSpPr>
        <p:spPr>
          <a:xfrm>
            <a:off x="4142111" y="5231284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risk is also an industry characteristic</a:t>
            </a:r>
            <a:r>
              <a:rPr lang="en-US" baseline="30000" dirty="0"/>
              <a:t> (Chan et al., 2007)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129BEC-2B6E-02E6-0BF5-64D5A5F41A72}"/>
              </a:ext>
            </a:extLst>
          </p:cNvPr>
          <p:cNvSpPr txBox="1"/>
          <p:nvPr/>
        </p:nvSpPr>
        <p:spPr>
          <a:xfrm>
            <a:off x="423586" y="5231284"/>
            <a:ext cx="2949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Firms with no restructuring are left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E96169-87E1-81F4-0013-62959E44C719}"/>
                  </a:ext>
                </a:extLst>
              </p:cNvPr>
              <p:cNvSpPr txBox="1"/>
              <p:nvPr/>
            </p:nvSpPr>
            <p:spPr>
              <a:xfrm>
                <a:off x="7585225" y="5231284"/>
                <a:ext cx="4183190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Calculating industry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is effective for determining the systematic risk of non-restructuring firms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E96169-87E1-81F4-0013-62959E44C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5231284"/>
                <a:ext cx="4183190" cy="938462"/>
              </a:xfrm>
              <a:prstGeom prst="rect">
                <a:avLst/>
              </a:prstGeom>
              <a:blipFill>
                <a:blip r:embed="rId4"/>
                <a:stretch>
                  <a:fillRect l="-1212" t="-1333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D04238E-8E6E-5DCC-4666-C96F37DFED08}"/>
              </a:ext>
            </a:extLst>
          </p:cNvPr>
          <p:cNvCxnSpPr>
            <a:cxnSpLocks/>
          </p:cNvCxnSpPr>
          <p:nvPr/>
        </p:nvCxnSpPr>
        <p:spPr>
          <a:xfrm>
            <a:off x="1798115" y="2279916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B896F77-4C20-A46F-AFD8-C4AF6D22C464}"/>
              </a:ext>
            </a:extLst>
          </p:cNvPr>
          <p:cNvCxnSpPr>
            <a:cxnSpLocks/>
          </p:cNvCxnSpPr>
          <p:nvPr/>
        </p:nvCxnSpPr>
        <p:spPr>
          <a:xfrm>
            <a:off x="1798115" y="5050957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469A9B7-A734-7CF5-4B9E-9A91F69D8DCF}"/>
              </a:ext>
            </a:extLst>
          </p:cNvPr>
          <p:cNvSpPr txBox="1"/>
          <p:nvPr/>
        </p:nvSpPr>
        <p:spPr>
          <a:xfrm>
            <a:off x="423586" y="2446125"/>
            <a:ext cx="294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employment is not only a signal of expected demand shock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51AB2E-15E1-FEE0-0B3A-7E5276FB65B7}"/>
              </a:ext>
            </a:extLst>
          </p:cNvPr>
          <p:cNvCxnSpPr>
            <a:cxnSpLocks/>
          </p:cNvCxnSpPr>
          <p:nvPr/>
        </p:nvCxnSpPr>
        <p:spPr>
          <a:xfrm>
            <a:off x="1798115" y="3587917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978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alatino Linotype" panose="02040502050505030304" pitchFamily="18" charset="0"/>
              </a:rPr>
              <a:t>Conclusion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459255" y="2248524"/>
            <a:ext cx="9687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There is evidence that restructuring costs, taken in context of expected demand shocks, can provide systematic risk information.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997DC9B-B8B4-44A6-9238-2C161E66D8B7}"/>
              </a:ext>
            </a:extLst>
          </p:cNvPr>
          <p:cNvSpPr/>
          <p:nvPr/>
        </p:nvSpPr>
        <p:spPr>
          <a:xfrm>
            <a:off x="1186916" y="2202432"/>
            <a:ext cx="9818168" cy="164033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3E724A-BB95-D8D5-3AEE-D5CF4D9DE62B}"/>
              </a:ext>
            </a:extLst>
          </p:cNvPr>
          <p:cNvSpPr txBox="1"/>
          <p:nvPr/>
        </p:nvSpPr>
        <p:spPr>
          <a:xfrm>
            <a:off x="1459255" y="4000857"/>
            <a:ext cx="9404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Firms exposed to systematic risk need to restructure in response to expected aggregate demand shocks</a:t>
            </a:r>
          </a:p>
        </p:txBody>
      </p:sp>
    </p:spTree>
    <p:extLst>
      <p:ext uri="{BB962C8B-B14F-4D97-AF65-F5344CB8AC3E}">
        <p14:creationId xmlns:p14="http://schemas.microsoft.com/office/powerpoint/2010/main" val="3867974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08957-75EB-E6CA-8866-961C813E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0DB3D1-6A1F-25E5-E741-68EAE929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7DF018-1DF4-84C0-07AC-050DB69AF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16796"/>
            <a:ext cx="7772400" cy="202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73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21CBE-52BC-81E6-A150-0807C021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E00863-CBCD-DEA4-17B0-38699B0A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73FF7-AD84-017C-B842-44B0E413F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16796"/>
            <a:ext cx="7772400" cy="202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26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C896E-A2EC-5A5E-756D-071CA0554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1F1C91-FEDB-A3D4-40EE-6E7AC1A0C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5DCE5E-7E65-895C-2A87-99D794611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68525"/>
            <a:ext cx="7772400" cy="432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40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208E3-F78E-5370-4D04-63A702AA4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87DBAF-C251-2F6F-14D1-B964D3CB7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33A18-5C22-F875-A5A7-D174A2B0A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93233"/>
            <a:ext cx="7772400" cy="387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15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09B97-CBB6-5852-76A6-C5A4A0C8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61ECD1-025D-7C86-A07E-3B66BC86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C6EEF-978E-A38C-58D3-4BC0C9D85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57553"/>
            <a:ext cx="7772400" cy="33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68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76E58-740A-2F5E-DCCC-80959CF4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88C10D-2165-38D8-4FEC-2A7F0E8D7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88675-35EF-ABD9-A8D8-02FE245B8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264" y="338572"/>
            <a:ext cx="6375472" cy="638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33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4A428-54FC-1B1D-FCC3-877DD687C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820078-E5CD-43CF-BFA4-482F6807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F2B1D5-0188-1E19-3F5C-3229BD761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38209"/>
            <a:ext cx="7772400" cy="538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84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1401-ABB8-9F07-8DF6-4B9A6C9B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1B99B3-AB99-82CE-8FBA-E26A6A1C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C2B974-E79E-BFD6-8E07-00C45DF3D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6707"/>
            <a:ext cx="7772400" cy="642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45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7D8B4-6384-D52C-8033-5041151E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E3E95A-1CC5-496E-4157-C09C78D9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628DFF-399B-E65E-B94A-5748A3CAC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6707"/>
            <a:ext cx="7772400" cy="642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75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9FAA8-BAC2-0073-5DAD-06E685C61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FE8EB6-CFFC-5043-5F2C-4953C19A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E5E98-5C59-22C6-5F29-19FBAC7B0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02541"/>
            <a:ext cx="7772400" cy="505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38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B57F4-B134-9149-B744-B7FC2AF2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B63E9C-BAB6-BD81-710A-5440204E5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B3EE2-BEFD-BD21-9830-47F92EA3A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7591"/>
            <a:ext cx="7772400" cy="652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592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9FC24-48F1-09B7-898C-FFF4CDEE0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ADE955-6867-1EC6-16BC-701D20F07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C25BA-A56D-C78B-8589-35407B0F9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44154"/>
            <a:ext cx="7772400" cy="536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96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29245</TotalTime>
  <Words>2034</Words>
  <Application>Microsoft Macintosh PowerPoint</Application>
  <PresentationFormat>Widescreen</PresentationFormat>
  <Paragraphs>400</Paragraphs>
  <Slides>38</Slides>
  <Notes>0</Notes>
  <HiddenSlides>25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Cambria Math</vt:lpstr>
      <vt:lpstr>Calibri</vt:lpstr>
      <vt:lpstr>Palatino Linotype</vt:lpstr>
      <vt:lpstr>Arial</vt:lpstr>
      <vt:lpstr>Office Theme</vt:lpstr>
      <vt:lpstr>The risk relevance  of  restructuring</vt:lpstr>
      <vt:lpstr>Assessing systematic risk</vt:lpstr>
      <vt:lpstr>Restructuring expense is the object of this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high β^Restr firms restructure in advance of lower aggregate growth?</vt:lpstr>
      <vt:lpstr>Do high β^Restr firms reverse restructuring more?</vt:lpstr>
      <vt:lpstr>PowerPoint Presentation</vt:lpstr>
      <vt:lpstr>Conclusion</vt:lpstr>
      <vt:lpstr>PowerPoint Presentation</vt:lpstr>
      <vt:lpstr>PowerPoint Presentation</vt:lpstr>
      <vt:lpstr>PowerPoint Presentation</vt:lpstr>
      <vt:lpstr>Demand shocks and employment fluctuations</vt:lpstr>
      <vt:lpstr>The motivating idea for this study</vt:lpstr>
      <vt:lpstr>The literature motivating this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risk relevance  of  restructuring</dc:title>
  <dc:creator>Raval, Vivek</dc:creator>
  <cp:lastModifiedBy>Vivek Raval</cp:lastModifiedBy>
  <cp:revision>33</cp:revision>
  <dcterms:created xsi:type="dcterms:W3CDTF">2023-10-30T17:15:01Z</dcterms:created>
  <dcterms:modified xsi:type="dcterms:W3CDTF">2025-08-06T03:41:53Z</dcterms:modified>
</cp:coreProperties>
</file>