
<file path=[Content_Types].xml><?xml version="1.0" encoding="utf-8"?>
<Types xmlns="http://schemas.openxmlformats.org/package/2006/content-types">
  <Default Extension="bin" ContentType="image/unknown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66" r:id="rId4"/>
    <p:sldId id="259" r:id="rId5"/>
    <p:sldId id="261" r:id="rId6"/>
    <p:sldId id="263" r:id="rId7"/>
    <p:sldId id="262" r:id="rId8"/>
    <p:sldId id="265" r:id="rId9"/>
    <p:sldId id="264" r:id="rId10"/>
    <p:sldId id="26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104"/>
    <p:restoredTop sz="94639"/>
  </p:normalViewPr>
  <p:slideViewPr>
    <p:cSldViewPr snapToGrid="0">
      <p:cViewPr varScale="1">
        <p:scale>
          <a:sx n="121" d="100"/>
          <a:sy n="121" d="100"/>
        </p:scale>
        <p:origin x="5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393B1-22DE-2A43-8961-058C26722C1F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9519F-2606-3346-B1F8-8D43144778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822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393B1-22DE-2A43-8961-058C26722C1F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9519F-2606-3346-B1F8-8D43144778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906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393B1-22DE-2A43-8961-058C26722C1F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9519F-2606-3346-B1F8-8D43144778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618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393B1-22DE-2A43-8961-058C26722C1F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9519F-2606-3346-B1F8-8D43144778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513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393B1-22DE-2A43-8961-058C26722C1F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9519F-2606-3346-B1F8-8D43144778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988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393B1-22DE-2A43-8961-058C26722C1F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9519F-2606-3346-B1F8-8D43144778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96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393B1-22DE-2A43-8961-058C26722C1F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9519F-2606-3346-B1F8-8D43144778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808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393B1-22DE-2A43-8961-058C26722C1F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9519F-2606-3346-B1F8-8D43144778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510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393B1-22DE-2A43-8961-058C26722C1F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9519F-2606-3346-B1F8-8D43144778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566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393B1-22DE-2A43-8961-058C26722C1F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9519F-2606-3346-B1F8-8D43144778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65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393B1-22DE-2A43-8961-058C26722C1F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9519F-2606-3346-B1F8-8D43144778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251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E3E393B1-22DE-2A43-8961-058C26722C1F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7729519F-2606-3346-B1F8-8D43144778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3991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26" Type="http://schemas.openxmlformats.org/officeDocument/2006/relationships/image" Target="../media/image34.png"/><Relationship Id="rId3" Type="http://schemas.openxmlformats.org/officeDocument/2006/relationships/image" Target="../media/image11.png"/><Relationship Id="rId21" Type="http://schemas.openxmlformats.org/officeDocument/2006/relationships/image" Target="../media/image29.png"/><Relationship Id="rId34" Type="http://schemas.openxmlformats.org/officeDocument/2006/relationships/image" Target="../media/image42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5" Type="http://schemas.openxmlformats.org/officeDocument/2006/relationships/image" Target="../media/image33.png"/><Relationship Id="rId33" Type="http://schemas.openxmlformats.org/officeDocument/2006/relationships/image" Target="../media/image41.png"/><Relationship Id="rId2" Type="http://schemas.openxmlformats.org/officeDocument/2006/relationships/image" Target="../media/image10.png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29" Type="http://schemas.openxmlformats.org/officeDocument/2006/relationships/image" Target="../media/image37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11" Type="http://schemas.openxmlformats.org/officeDocument/2006/relationships/image" Target="../media/image19.png"/><Relationship Id="rId24" Type="http://schemas.openxmlformats.org/officeDocument/2006/relationships/image" Target="../media/image32.png"/><Relationship Id="rId32" Type="http://schemas.openxmlformats.org/officeDocument/2006/relationships/image" Target="../media/image40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23" Type="http://schemas.openxmlformats.org/officeDocument/2006/relationships/image" Target="../media/image31.png"/><Relationship Id="rId28" Type="http://schemas.openxmlformats.org/officeDocument/2006/relationships/image" Target="../media/image36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31" Type="http://schemas.openxmlformats.org/officeDocument/2006/relationships/image" Target="../media/image39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Relationship Id="rId22" Type="http://schemas.openxmlformats.org/officeDocument/2006/relationships/image" Target="../media/image30.png"/><Relationship Id="rId27" Type="http://schemas.openxmlformats.org/officeDocument/2006/relationships/image" Target="../media/image35.png"/><Relationship Id="rId30" Type="http://schemas.openxmlformats.org/officeDocument/2006/relationships/image" Target="../media/image38.png"/><Relationship Id="rId35" Type="http://schemas.openxmlformats.org/officeDocument/2006/relationships/image" Target="../media/image43.png"/><Relationship Id="rId8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67507-46EE-8564-4449-0C4A95C029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Accounting Matters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8CE8BE-74C5-EFE2-E3F2-3C075E2F8E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Vivek Raval</a:t>
            </a:r>
          </a:p>
          <a:p>
            <a:r>
              <a:rPr lang="en-US" dirty="0"/>
              <a:t>October 3, 2025</a:t>
            </a:r>
          </a:p>
        </p:txBody>
      </p:sp>
    </p:spTree>
    <p:extLst>
      <p:ext uri="{BB962C8B-B14F-4D97-AF65-F5344CB8AC3E}">
        <p14:creationId xmlns:p14="http://schemas.microsoft.com/office/powerpoint/2010/main" val="3088663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C70227E-9387-A7FB-098C-4095CE6CD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2942" y="2113472"/>
            <a:ext cx="5609117" cy="69526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6F9F81-CB60-2CF7-0FDE-E7E8AC4427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189612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5C8FA43-2488-7757-2AF0-D29849F23034}"/>
              </a:ext>
            </a:extLst>
          </p:cNvPr>
          <p:cNvSpPr txBox="1"/>
          <p:nvPr/>
        </p:nvSpPr>
        <p:spPr>
          <a:xfrm>
            <a:off x="6366294" y="120769"/>
            <a:ext cx="42706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BlackBerry Ltd (BB)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0E5BD2-E729-C121-BEC7-FF6A17D9840B}"/>
              </a:ext>
            </a:extLst>
          </p:cNvPr>
          <p:cNvSpPr txBox="1"/>
          <p:nvPr/>
        </p:nvSpPr>
        <p:spPr>
          <a:xfrm>
            <a:off x="6442943" y="828655"/>
            <a:ext cx="44080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17% return in one day last week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CEO earned $343,000 in a 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Why?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E42A44-A30D-77D4-30FC-0E3F4031CA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169" y="1319445"/>
            <a:ext cx="5143770" cy="23816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5200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F680F39-E4BF-5281-BAFB-F5FD4EDECDB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0A844A-2E43-9D62-1E0A-20A08DD09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527" y="43376"/>
            <a:ext cx="4502274" cy="67712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B63972A-9E9F-9E86-0A3C-40E8D48E4E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1308" y="43376"/>
            <a:ext cx="4947207" cy="655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949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E9A3E-3F75-7873-C85E-A54081C7D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role of accountants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F0FB10-3F0E-A069-E119-4A943FFF95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ctr">
            <a:normAutofit/>
          </a:bodyPr>
          <a:lstStyle/>
          <a:p>
            <a:r>
              <a:rPr lang="en-US" sz="2800" dirty="0"/>
              <a:t>What they are hired to do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C12625-A416-FF8C-6EA7-94E404A35EE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Maintain trust in capital markets</a:t>
            </a:r>
          </a:p>
          <a:p>
            <a:r>
              <a:rPr lang="en-US" dirty="0"/>
              <a:t>Provide unbiased opinions on financial reports</a:t>
            </a:r>
          </a:p>
          <a:p>
            <a:r>
              <a:rPr lang="en-US" dirty="0"/>
              <a:t>Be an expert consultant on financial information</a:t>
            </a:r>
          </a:p>
          <a:p>
            <a:r>
              <a:rPr lang="en-US" dirty="0"/>
              <a:t>Sniff out any issues in the numbers</a:t>
            </a:r>
          </a:p>
          <a:p>
            <a:r>
              <a:rPr lang="en-US" dirty="0"/>
              <a:t>Engage with their teams and clients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B71F33-19B3-A6CA-E935-EC402C567D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anchor="ctr">
            <a:noAutofit/>
          </a:bodyPr>
          <a:lstStyle/>
          <a:p>
            <a:r>
              <a:rPr lang="en-US" sz="2800" dirty="0"/>
              <a:t>What they are not hired to do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AF6E45-A220-CA76-1D18-4EC716E4689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Attempt to make money at all costs</a:t>
            </a:r>
          </a:p>
          <a:p>
            <a:r>
              <a:rPr lang="en-US" dirty="0"/>
              <a:t>Quietly sit on the sidelines</a:t>
            </a:r>
          </a:p>
          <a:p>
            <a:r>
              <a:rPr lang="en-US" dirty="0"/>
              <a:t>Sell, sell, sell</a:t>
            </a:r>
          </a:p>
          <a:p>
            <a:r>
              <a:rPr lang="en-US" dirty="0"/>
              <a:t>Tedious work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111C40-FB13-A632-0696-A35B22A80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6623" y="1525322"/>
            <a:ext cx="7772400" cy="51646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051CF0-90C9-999A-690A-C63CABADB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977" y="92080"/>
            <a:ext cx="7772400" cy="1631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8211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AC3C2-2EC7-21D1-A23C-BEBDD9F2A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5539"/>
          </a:xfrm>
        </p:spPr>
        <p:txBody>
          <a:bodyPr>
            <a:normAutofit fontScale="90000"/>
          </a:bodyPr>
          <a:lstStyle/>
          <a:p>
            <a:r>
              <a:rPr lang="en-US" dirty="0"/>
              <a:t>Strong job market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2AF19B-1C2B-781E-6CC9-BC492F194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166413"/>
            <a:ext cx="7772400" cy="411243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21500CF-F2D5-98B9-6F48-96AC850C6BC2}"/>
              </a:ext>
            </a:extLst>
          </p:cNvPr>
          <p:cNvSpPr txBox="1"/>
          <p:nvPr/>
        </p:nvSpPr>
        <p:spPr>
          <a:xfrm>
            <a:off x="838200" y="1613659"/>
            <a:ext cx="70660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UIC undergraduate outcomes – class of 2023 - 2024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4727C14-A200-5C04-F5DC-8525CDAB3A98}"/>
              </a:ext>
            </a:extLst>
          </p:cNvPr>
          <p:cNvSpPr/>
          <p:nvPr/>
        </p:nvSpPr>
        <p:spPr>
          <a:xfrm>
            <a:off x="724619" y="2527540"/>
            <a:ext cx="7962181" cy="508958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C6964C-D4BA-EC9E-5BAA-AB68A3AC4145}"/>
              </a:ext>
            </a:extLst>
          </p:cNvPr>
          <p:cNvSpPr txBox="1"/>
          <p:nvPr/>
        </p:nvSpPr>
        <p:spPr>
          <a:xfrm>
            <a:off x="8764438" y="1500996"/>
            <a:ext cx="33125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Accounting majors are: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 high demand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Compensated well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Offered flexibility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Well-trained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 tight-knit group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E4C34E-DEAF-D414-D00D-1083455DD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19" y="1788468"/>
            <a:ext cx="7772400" cy="4868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18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4A11FCC2-437E-F8B8-4764-380ECCF8B5FF}"/>
              </a:ext>
            </a:extLst>
          </p:cNvPr>
          <p:cNvSpPr/>
          <p:nvPr/>
        </p:nvSpPr>
        <p:spPr>
          <a:xfrm>
            <a:off x="1500995" y="0"/>
            <a:ext cx="8688541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90D340-54A5-8578-D9A7-99B24448EC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141" y="1496799"/>
            <a:ext cx="1153315" cy="477053"/>
          </a:xfrm>
          <a:prstGeom prst="rect">
            <a:avLst/>
          </a:prstGeom>
          <a:noFill/>
        </p:spPr>
      </p:pic>
      <p:pic>
        <p:nvPicPr>
          <p:cNvPr id="5" name="Picture 4" descr="A picture containing object, clock, drawing, light&#10;&#10;Description automatically generated">
            <a:extLst>
              <a:ext uri="{FF2B5EF4-FFF2-40B4-BE49-F238E27FC236}">
                <a16:creationId xmlns:a16="http://schemas.microsoft.com/office/drawing/2014/main" id="{6D6EA7AF-37A2-5E07-DEC8-4CAE08A281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177" y="1595598"/>
            <a:ext cx="1706138" cy="279454"/>
          </a:xfrm>
          <a:prstGeom prst="rect">
            <a:avLst/>
          </a:prstGeom>
          <a:noFill/>
        </p:spPr>
      </p:pic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6F7B6315-2D07-B4D7-18BE-7C1D9E2EE7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393" y="1434193"/>
            <a:ext cx="1067847" cy="602265"/>
          </a:xfrm>
          <a:prstGeom prst="rect">
            <a:avLst/>
          </a:prstGeom>
          <a:noFill/>
        </p:spPr>
      </p:pic>
      <p:pic>
        <p:nvPicPr>
          <p:cNvPr id="7" name="Picture 6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EB7F4A6B-338C-AF4D-5041-E306DBFD515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254" y="1537651"/>
            <a:ext cx="918415" cy="395349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E581175-5EAB-DBC4-C949-39A42BA9B1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804" y="1561674"/>
            <a:ext cx="614400" cy="559200"/>
          </a:xfrm>
          <a:prstGeom prst="rect">
            <a:avLst/>
          </a:prstGeom>
          <a:noFill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F3F213D-7189-C302-44F5-F39C53DFE9B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442" y="3494824"/>
            <a:ext cx="1101013" cy="367005"/>
          </a:xfrm>
          <a:prstGeom prst="rect">
            <a:avLst/>
          </a:prstGeom>
          <a:noFill/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8EA32E2-C88D-171C-D39A-A9ED16D1CD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202" y="3506550"/>
            <a:ext cx="1574618" cy="343553"/>
          </a:xfrm>
          <a:prstGeom prst="rect">
            <a:avLst/>
          </a:prstGeom>
          <a:noFill/>
        </p:spPr>
      </p:pic>
      <p:pic>
        <p:nvPicPr>
          <p:cNvPr id="12" name="Picture 11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5B7148D9-7B99-A14F-E3EA-89B5FAECD3F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8078" y="3337057"/>
            <a:ext cx="952380" cy="682539"/>
          </a:xfrm>
          <a:prstGeom prst="rect">
            <a:avLst/>
          </a:prstGeom>
          <a:noFill/>
        </p:spPr>
      </p:pic>
      <p:pic>
        <p:nvPicPr>
          <p:cNvPr id="13" name="Picture 12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A30980D3-EC91-9F82-CE4F-B3D7B452340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794" y="3286130"/>
            <a:ext cx="1568786" cy="784393"/>
          </a:xfrm>
          <a:prstGeom prst="rect">
            <a:avLst/>
          </a:prstGeom>
          <a:noFill/>
        </p:spPr>
      </p:pic>
      <p:pic>
        <p:nvPicPr>
          <p:cNvPr id="14" name="Picture 13" descr="A close up of a sign&#10;&#10;Description automatically generated">
            <a:extLst>
              <a:ext uri="{FF2B5EF4-FFF2-40B4-BE49-F238E27FC236}">
                <a16:creationId xmlns:a16="http://schemas.microsoft.com/office/drawing/2014/main" id="{63E6FA29-C186-07B3-457D-3AAEFAC92008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79" b="13457"/>
          <a:stretch/>
        </p:blipFill>
        <p:spPr>
          <a:xfrm>
            <a:off x="2027361" y="3406660"/>
            <a:ext cx="801811" cy="559369"/>
          </a:xfrm>
          <a:prstGeom prst="rect">
            <a:avLst/>
          </a:prstGeom>
          <a:noFill/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697DFB9-37DC-C875-78DE-FE557A52725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85" y="760502"/>
            <a:ext cx="1466850" cy="476250"/>
          </a:xfrm>
          <a:prstGeom prst="rect">
            <a:avLst/>
          </a:prstGeom>
          <a:noFill/>
        </p:spPr>
      </p:pic>
      <p:pic>
        <p:nvPicPr>
          <p:cNvPr id="17" name="Picture 16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82667DCE-6A04-228B-D833-FC8371762079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942" y="860635"/>
            <a:ext cx="1122928" cy="280059"/>
          </a:xfrm>
          <a:prstGeom prst="rect">
            <a:avLst/>
          </a:prstGeom>
          <a:noFill/>
        </p:spPr>
      </p:pic>
      <p:pic>
        <p:nvPicPr>
          <p:cNvPr id="18" name="Picture 17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99E46E8C-74C3-D0A2-209F-509F75C4A1B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456" y="667009"/>
            <a:ext cx="718822" cy="667310"/>
          </a:xfrm>
          <a:prstGeom prst="rect">
            <a:avLst/>
          </a:prstGeom>
          <a:noFill/>
        </p:spPr>
      </p:pic>
      <p:pic>
        <p:nvPicPr>
          <p:cNvPr id="19" name="Picture 18" descr="A close up of a sign&#10;&#10;Description automatically generated">
            <a:extLst>
              <a:ext uri="{FF2B5EF4-FFF2-40B4-BE49-F238E27FC236}">
                <a16:creationId xmlns:a16="http://schemas.microsoft.com/office/drawing/2014/main" id="{D2C52F35-CE03-D2C3-071A-BF32B7A55145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174" y="652589"/>
            <a:ext cx="1234172" cy="696150"/>
          </a:xfrm>
          <a:prstGeom prst="rect">
            <a:avLst/>
          </a:prstGeom>
          <a:noFill/>
        </p:spPr>
      </p:pic>
      <p:pic>
        <p:nvPicPr>
          <p:cNvPr id="20" name="Picture 19" descr="A picture containing food&#10;&#10;Description automatically generated">
            <a:extLst>
              <a:ext uri="{FF2B5EF4-FFF2-40B4-BE49-F238E27FC236}">
                <a16:creationId xmlns:a16="http://schemas.microsoft.com/office/drawing/2014/main" id="{2E560F79-2C21-8E67-8F16-BF0DD2650878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277" y="751778"/>
            <a:ext cx="1679492" cy="497773"/>
          </a:xfrm>
          <a:prstGeom prst="rect">
            <a:avLst/>
          </a:prstGeom>
          <a:noFill/>
        </p:spPr>
      </p:pic>
      <p:pic>
        <p:nvPicPr>
          <p:cNvPr id="22" name="Picture 21" descr="A close up of a sign&#10;&#10;Description automatically generated">
            <a:extLst>
              <a:ext uri="{FF2B5EF4-FFF2-40B4-BE49-F238E27FC236}">
                <a16:creationId xmlns:a16="http://schemas.microsoft.com/office/drawing/2014/main" id="{FCD2E963-5C47-4732-F80C-D9480DAEBA23}"/>
              </a:ext>
            </a:extLst>
          </p:cNvPr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601" y="2566569"/>
            <a:ext cx="1161636" cy="273867"/>
          </a:xfrm>
          <a:prstGeom prst="rect">
            <a:avLst/>
          </a:prstGeom>
          <a:noFill/>
        </p:spPr>
      </p:pic>
      <p:pic>
        <p:nvPicPr>
          <p:cNvPr id="23" name="Picture 22" descr="A picture containing food&#10;&#10;Description automatically generated">
            <a:extLst>
              <a:ext uri="{FF2B5EF4-FFF2-40B4-BE49-F238E27FC236}">
                <a16:creationId xmlns:a16="http://schemas.microsoft.com/office/drawing/2014/main" id="{A7A86119-DBA3-C0B8-D068-25DB0F47F57A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825" y="2366860"/>
            <a:ext cx="1772440" cy="673284"/>
          </a:xfrm>
          <a:prstGeom prst="rect">
            <a:avLst/>
          </a:prstGeom>
          <a:noFill/>
        </p:spPr>
      </p:pic>
      <p:pic>
        <p:nvPicPr>
          <p:cNvPr id="24" name="Picture 23" descr="A close up of a sign&#10;&#10;Description automatically generated">
            <a:extLst>
              <a:ext uri="{FF2B5EF4-FFF2-40B4-BE49-F238E27FC236}">
                <a16:creationId xmlns:a16="http://schemas.microsoft.com/office/drawing/2014/main" id="{C26B2064-13ED-FF11-8764-5303459E80C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695" y="2302420"/>
            <a:ext cx="1574618" cy="802164"/>
          </a:xfrm>
          <a:prstGeom prst="rect">
            <a:avLst/>
          </a:prstGeom>
          <a:noFill/>
        </p:spPr>
      </p:pic>
      <p:pic>
        <p:nvPicPr>
          <p:cNvPr id="25" name="Picture 24" descr="A close up of a sign&#10;&#10;Description automatically generated">
            <a:extLst>
              <a:ext uri="{FF2B5EF4-FFF2-40B4-BE49-F238E27FC236}">
                <a16:creationId xmlns:a16="http://schemas.microsoft.com/office/drawing/2014/main" id="{31500E78-4132-450F-B5A1-03D14511FF71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525" y="2206328"/>
            <a:ext cx="703012" cy="994348"/>
          </a:xfrm>
          <a:prstGeom prst="rect">
            <a:avLst/>
          </a:prstGeom>
          <a:noFill/>
        </p:spPr>
      </p:pic>
      <p:pic>
        <p:nvPicPr>
          <p:cNvPr id="26" name="Picture 25" descr="A picture containing drawing, shirt, food&#10;&#10;Description automatically generated">
            <a:extLst>
              <a:ext uri="{FF2B5EF4-FFF2-40B4-BE49-F238E27FC236}">
                <a16:creationId xmlns:a16="http://schemas.microsoft.com/office/drawing/2014/main" id="{BC009348-CFFE-2E34-FCEA-1BA9F4C7CE2F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82" b="25430"/>
          <a:stretch/>
        </p:blipFill>
        <p:spPr>
          <a:xfrm>
            <a:off x="1771525" y="2312653"/>
            <a:ext cx="2246052" cy="781699"/>
          </a:xfrm>
          <a:prstGeom prst="rect">
            <a:avLst/>
          </a:prstGeom>
          <a:noFill/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31FED83-3CC0-8782-0A78-8766BE687FF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385" y="4155977"/>
            <a:ext cx="1892928" cy="643853"/>
          </a:xfrm>
          <a:prstGeom prst="rect">
            <a:avLst/>
          </a:prstGeom>
          <a:noFill/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790EBF9-3CAF-FADB-B82B-57A565968A26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363" y="4195031"/>
            <a:ext cx="565746" cy="565744"/>
          </a:xfrm>
          <a:prstGeom prst="rect">
            <a:avLst/>
          </a:prstGeom>
          <a:noFill/>
        </p:spPr>
      </p:pic>
      <p:pic>
        <p:nvPicPr>
          <p:cNvPr id="30" name="Picture 29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AFE4E05B-2BD7-8D2F-21C0-B6F5DFECA4E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589" y="4316016"/>
            <a:ext cx="1036080" cy="323775"/>
          </a:xfrm>
          <a:prstGeom prst="rect">
            <a:avLst/>
          </a:prstGeom>
          <a:noFill/>
        </p:spPr>
      </p:pic>
      <p:pic>
        <p:nvPicPr>
          <p:cNvPr id="31" name="Picture 30" descr="A sign in the dark&#10;&#10;Description automatically generated">
            <a:extLst>
              <a:ext uri="{FF2B5EF4-FFF2-40B4-BE49-F238E27FC236}">
                <a16:creationId xmlns:a16="http://schemas.microsoft.com/office/drawing/2014/main" id="{900D1346-C6C1-4B51-39B5-B056D414F50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303" y="4290468"/>
            <a:ext cx="1962784" cy="374871"/>
          </a:xfrm>
          <a:prstGeom prst="rect">
            <a:avLst/>
          </a:prstGeom>
          <a:noFill/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D79B61B-3737-EEF1-AF6B-B4034A1B823E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805" y="4222292"/>
            <a:ext cx="511222" cy="511222"/>
          </a:xfrm>
          <a:prstGeom prst="rect">
            <a:avLst/>
          </a:prstGeom>
          <a:noFill/>
        </p:spPr>
      </p:pic>
      <p:pic>
        <p:nvPicPr>
          <p:cNvPr id="34" name="Picture 33" descr="A close up of a sign&#10;&#10;Description automatically generated">
            <a:extLst>
              <a:ext uri="{FF2B5EF4-FFF2-40B4-BE49-F238E27FC236}">
                <a16:creationId xmlns:a16="http://schemas.microsoft.com/office/drawing/2014/main" id="{138F9460-DBDF-CA30-11F4-9B281E785860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463" y="5127292"/>
            <a:ext cx="1271019" cy="286493"/>
          </a:xfrm>
          <a:prstGeom prst="rect">
            <a:avLst/>
          </a:prstGeom>
          <a:noFill/>
        </p:spPr>
      </p:pic>
      <p:pic>
        <p:nvPicPr>
          <p:cNvPr id="35" name="Picture 34" descr="A picture containing computer&#10;&#10;Description automatically generated">
            <a:extLst>
              <a:ext uri="{FF2B5EF4-FFF2-40B4-BE49-F238E27FC236}">
                <a16:creationId xmlns:a16="http://schemas.microsoft.com/office/drawing/2014/main" id="{06497FAE-52E0-FA42-858B-88BF7C4368E5}"/>
              </a:ext>
            </a:extLst>
          </p:cNvPr>
          <p:cNvPicPr>
            <a:picLocks noChangeAspect="1"/>
          </p:cNvPicPr>
          <p:nvPr/>
        </p:nvPicPr>
        <p:blipFill rotWithShape="1">
          <a:blip r:embed="rId2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4" t="31075" r="3294" b="35083"/>
          <a:stretch/>
        </p:blipFill>
        <p:spPr>
          <a:xfrm>
            <a:off x="3714436" y="5004271"/>
            <a:ext cx="1753976" cy="476124"/>
          </a:xfrm>
          <a:prstGeom prst="rect">
            <a:avLst/>
          </a:prstGeom>
          <a:noFill/>
        </p:spPr>
      </p:pic>
      <p:pic>
        <p:nvPicPr>
          <p:cNvPr id="36" name="Picture 35" descr="A close up of a logo&#10;&#10;Description automatically generated">
            <a:extLst>
              <a:ext uri="{FF2B5EF4-FFF2-40B4-BE49-F238E27FC236}">
                <a16:creationId xmlns:a16="http://schemas.microsoft.com/office/drawing/2014/main" id="{30905FF3-3A62-5FD6-D8D8-2BDEF8B9B901}"/>
              </a:ext>
            </a:extLst>
          </p:cNvPr>
          <p:cNvPicPr>
            <a:picLocks noChangeAspect="1"/>
          </p:cNvPicPr>
          <p:nvPr/>
        </p:nvPicPr>
        <p:blipFill rotWithShape="1"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6" t="20516" r="6720" b="27020"/>
          <a:stretch/>
        </p:blipFill>
        <p:spPr>
          <a:xfrm>
            <a:off x="5909366" y="4934758"/>
            <a:ext cx="1962784" cy="597487"/>
          </a:xfrm>
          <a:prstGeom prst="rect">
            <a:avLst/>
          </a:prstGeom>
          <a:noFill/>
        </p:spPr>
      </p:pic>
      <p:pic>
        <p:nvPicPr>
          <p:cNvPr id="37" name="Picture 36" descr="A close up of a sign&#10;&#10;Description automatically generated">
            <a:extLst>
              <a:ext uri="{FF2B5EF4-FFF2-40B4-BE49-F238E27FC236}">
                <a16:creationId xmlns:a16="http://schemas.microsoft.com/office/drawing/2014/main" id="{8570DD4A-0C6B-ACD7-9D47-F933170EE540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104" y="4885284"/>
            <a:ext cx="1342328" cy="528501"/>
          </a:xfrm>
          <a:prstGeom prst="rect">
            <a:avLst/>
          </a:prstGeom>
          <a:noFill/>
        </p:spPr>
      </p:pic>
      <p:pic>
        <p:nvPicPr>
          <p:cNvPr id="39" name="Picture 38" descr="A close up of a sign&#10;&#10;Description automatically generated">
            <a:extLst>
              <a:ext uri="{FF2B5EF4-FFF2-40B4-BE49-F238E27FC236}">
                <a16:creationId xmlns:a16="http://schemas.microsoft.com/office/drawing/2014/main" id="{F5223B83-9709-E419-9783-D57AECCFA935}"/>
              </a:ext>
            </a:extLst>
          </p:cNvPr>
          <p:cNvPicPr>
            <a:picLocks noChangeAspect="1"/>
          </p:cNvPicPr>
          <p:nvPr/>
        </p:nvPicPr>
        <p:blipFill>
          <a:blip r:embed="rId3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769" y="5776805"/>
            <a:ext cx="1692540" cy="396901"/>
          </a:xfrm>
          <a:prstGeom prst="rect">
            <a:avLst/>
          </a:prstGeom>
          <a:noFill/>
        </p:spPr>
      </p:pic>
      <p:pic>
        <p:nvPicPr>
          <p:cNvPr id="40" name="Picture 39" descr="A picture containing drawing&#10;&#10;Description automatically generated">
            <a:extLst>
              <a:ext uri="{FF2B5EF4-FFF2-40B4-BE49-F238E27FC236}">
                <a16:creationId xmlns:a16="http://schemas.microsoft.com/office/drawing/2014/main" id="{2261362E-BADE-75B4-7047-49ED19E63E82}"/>
              </a:ext>
            </a:extLst>
          </p:cNvPr>
          <p:cNvPicPr>
            <a:picLocks noChangeAspect="1"/>
          </p:cNvPicPr>
          <p:nvPr/>
        </p:nvPicPr>
        <p:blipFill>
          <a:blip r:embed="rId3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562" y="5617700"/>
            <a:ext cx="1464545" cy="715110"/>
          </a:xfrm>
          <a:prstGeom prst="rect">
            <a:avLst/>
          </a:prstGeom>
          <a:noFill/>
        </p:spPr>
      </p:pic>
      <p:pic>
        <p:nvPicPr>
          <p:cNvPr id="41" name="Picture 40" descr="A close up of a sign&#10;&#10;Description automatically generated">
            <a:extLst>
              <a:ext uri="{FF2B5EF4-FFF2-40B4-BE49-F238E27FC236}">
                <a16:creationId xmlns:a16="http://schemas.microsoft.com/office/drawing/2014/main" id="{5C46BBBA-6880-4603-3AE3-E00C7AF0288C}"/>
              </a:ext>
            </a:extLst>
          </p:cNvPr>
          <p:cNvPicPr>
            <a:picLocks noChangeAspect="1"/>
          </p:cNvPicPr>
          <p:nvPr/>
        </p:nvPicPr>
        <p:blipFill rotWithShape="1"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7" r="19035" b="-5937"/>
          <a:stretch/>
        </p:blipFill>
        <p:spPr>
          <a:xfrm>
            <a:off x="1785785" y="5696853"/>
            <a:ext cx="1193597" cy="556804"/>
          </a:xfrm>
          <a:prstGeom prst="rect">
            <a:avLst/>
          </a:prstGeom>
          <a:noFill/>
        </p:spPr>
      </p:pic>
      <p:pic>
        <p:nvPicPr>
          <p:cNvPr id="42" name="Picture 41" descr="A picture containing computer&#10;&#10;Description automatically generated">
            <a:extLst>
              <a:ext uri="{FF2B5EF4-FFF2-40B4-BE49-F238E27FC236}">
                <a16:creationId xmlns:a16="http://schemas.microsoft.com/office/drawing/2014/main" id="{39E398D1-BD2F-BCF2-21DB-F7A22A36931D}"/>
              </a:ext>
            </a:extLst>
          </p:cNvPr>
          <p:cNvPicPr>
            <a:picLocks noChangeAspect="1"/>
          </p:cNvPicPr>
          <p:nvPr/>
        </p:nvPicPr>
        <p:blipFill>
          <a:blip r:embed="rId3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045" y="5756928"/>
            <a:ext cx="1429405" cy="436654"/>
          </a:xfrm>
          <a:prstGeom prst="rect">
            <a:avLst/>
          </a:prstGeom>
          <a:noFill/>
        </p:spPr>
      </p:pic>
      <p:pic>
        <p:nvPicPr>
          <p:cNvPr id="43" name="Picture 42" descr="A picture containing monitor, ball, drawing, holding&#10;&#10;Description automatically generated">
            <a:extLst>
              <a:ext uri="{FF2B5EF4-FFF2-40B4-BE49-F238E27FC236}">
                <a16:creationId xmlns:a16="http://schemas.microsoft.com/office/drawing/2014/main" id="{6D5BA1D3-7F6A-8E73-2A89-B0FFDB0891A4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113" y="5676512"/>
            <a:ext cx="1568786" cy="5974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0374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C2C08-38E2-9D54-8067-ECAD10CBB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331679" cy="626913"/>
          </a:xfrm>
        </p:spPr>
        <p:txBody>
          <a:bodyPr>
            <a:normAutofit fontScale="90000"/>
          </a:bodyPr>
          <a:lstStyle/>
          <a:p>
            <a:r>
              <a:rPr lang="en-US" dirty="0"/>
              <a:t>The career path can be straightforward…</a:t>
            </a:r>
          </a:p>
        </p:txBody>
      </p:sp>
      <p:pic>
        <p:nvPicPr>
          <p:cNvPr id="1026" name="Picture 2" descr="PwC Releases 2023 Partner Pay &amp; Staff Salary | The Big 4 Accounting Firms">
            <a:extLst>
              <a:ext uri="{FF2B5EF4-FFF2-40B4-BE49-F238E27FC236}">
                <a16:creationId xmlns:a16="http://schemas.microsoft.com/office/drawing/2014/main" id="{445EBB3F-7729-909E-905A-DCAD3871D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09" y="1130059"/>
            <a:ext cx="6087805" cy="5555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54C9769-8AD3-0C88-767B-D3E46B604DDC}"/>
              </a:ext>
            </a:extLst>
          </p:cNvPr>
          <p:cNvSpPr txBox="1">
            <a:spLocks/>
          </p:cNvSpPr>
          <p:nvPr/>
        </p:nvSpPr>
        <p:spPr>
          <a:xfrm>
            <a:off x="9566693" y="399629"/>
            <a:ext cx="2265871" cy="626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…or not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2900CF-F230-BC92-85FE-7C7090CC9A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4413" y="1446686"/>
            <a:ext cx="6712632" cy="53043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CD4640-0C60-B4E0-FCA8-9962478605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518" y="1785851"/>
            <a:ext cx="5479211" cy="482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38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AC3C2-2EC7-21D1-A23C-BEBDD9F2A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5539"/>
          </a:xfrm>
        </p:spPr>
        <p:txBody>
          <a:bodyPr>
            <a:normAutofit fontScale="90000"/>
          </a:bodyPr>
          <a:lstStyle/>
          <a:p>
            <a:r>
              <a:rPr lang="en-US" dirty="0"/>
              <a:t>Curriculum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7012CE-F098-6550-67E9-9996BC3BBE73}"/>
              </a:ext>
            </a:extLst>
          </p:cNvPr>
          <p:cNvSpPr txBox="1"/>
          <p:nvPr/>
        </p:nvSpPr>
        <p:spPr>
          <a:xfrm>
            <a:off x="612475" y="1536174"/>
            <a:ext cx="504645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6 required courses: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Intermediate Financial Accounting 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Intermediate Financial Accounting II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Cost Accounting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Auditing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Federal Tax 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Accounting Information Systems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1197E7-766F-2BD7-190D-6C34A374FA16}"/>
              </a:ext>
            </a:extLst>
          </p:cNvPr>
          <p:cNvSpPr txBox="1"/>
          <p:nvPr/>
        </p:nvSpPr>
        <p:spPr>
          <a:xfrm>
            <a:off x="5891842" y="1536174"/>
            <a:ext cx="6185139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4 elective courses: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Business Law 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Advanced Financial Accounting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Federal Income Tax II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Government and Not-for-Profit Accounting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Database Accounting Systems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International Accounting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Ethical Environment of Business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Accounting Cases – Research and Analysis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Accounting Data Analytics I and II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Tax Research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Advanced Auditing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53467E-E8B0-EA47-6008-BA85C28DE39E}"/>
              </a:ext>
            </a:extLst>
          </p:cNvPr>
          <p:cNvSpPr txBox="1"/>
          <p:nvPr/>
        </p:nvSpPr>
        <p:spPr>
          <a:xfrm>
            <a:off x="612475" y="5096008"/>
            <a:ext cx="3983966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Curriculum is geared towards preparation for the CPA exam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F625EE0-0389-07BA-FDF3-E3052ACF8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5700" y="0"/>
            <a:ext cx="3416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51576B-E2C3-DC6E-91AB-96C356824A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07" y="464646"/>
            <a:ext cx="10788869" cy="25946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D7E17B8-5D5A-503F-58CA-3C3545C6D3AE}"/>
              </a:ext>
            </a:extLst>
          </p:cNvPr>
          <p:cNvSpPr/>
          <p:nvPr/>
        </p:nvSpPr>
        <p:spPr>
          <a:xfrm>
            <a:off x="497407" y="1340069"/>
            <a:ext cx="7811021" cy="196105"/>
          </a:xfrm>
          <a:prstGeom prst="rect">
            <a:avLst/>
          </a:prstGeom>
          <a:solidFill>
            <a:schemeClr val="accent2">
              <a:alpha val="21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65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AC3C2-2EC7-21D1-A23C-BEBDD9F2A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5539"/>
          </a:xfrm>
        </p:spPr>
        <p:txBody>
          <a:bodyPr>
            <a:normAutofit fontScale="90000"/>
          </a:bodyPr>
          <a:lstStyle/>
          <a:p>
            <a:r>
              <a:rPr lang="en-US" dirty="0"/>
              <a:t>Plenty of support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7012CE-F098-6550-67E9-9996BC3BBE73}"/>
              </a:ext>
            </a:extLst>
          </p:cNvPr>
          <p:cNvSpPr txBox="1"/>
          <p:nvPr/>
        </p:nvSpPr>
        <p:spPr>
          <a:xfrm>
            <a:off x="1130060" y="1414732"/>
            <a:ext cx="961845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Every accounting major has a faculty mentor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Meet every semester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Accounting club!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Visit them after class – 2nd floor café in DH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Offers career guidance and help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Very social group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Mentoring program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Pairs students up with recent graduates or senior students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Helps prepare you for recruiting season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4751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67507-46EE-8564-4449-0C4A95C029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8CE8BE-74C5-EFE2-E3F2-3C075E2F8E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Vivek Raval</a:t>
            </a:r>
          </a:p>
          <a:p>
            <a:r>
              <a:rPr lang="en-US" dirty="0"/>
              <a:t>vraval@uic.edu</a:t>
            </a:r>
          </a:p>
        </p:txBody>
      </p:sp>
    </p:spTree>
    <p:extLst>
      <p:ext uri="{BB962C8B-B14F-4D97-AF65-F5344CB8AC3E}">
        <p14:creationId xmlns:p14="http://schemas.microsoft.com/office/powerpoint/2010/main" val="316380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184</TotalTime>
  <Words>269</Words>
  <Application>Microsoft Office PowerPoint</Application>
  <PresentationFormat>Widescreen</PresentationFormat>
  <Paragraphs>68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Garamond</vt:lpstr>
      <vt:lpstr>Office Theme</vt:lpstr>
      <vt:lpstr>Accounting Matters</vt:lpstr>
      <vt:lpstr>PowerPoint Presentation</vt:lpstr>
      <vt:lpstr>PowerPoint Presentation</vt:lpstr>
      <vt:lpstr>The role of accountants</vt:lpstr>
      <vt:lpstr>Strong job market</vt:lpstr>
      <vt:lpstr>PowerPoint Presentation</vt:lpstr>
      <vt:lpstr>The career path can be straightforward…</vt:lpstr>
      <vt:lpstr>Curriculum</vt:lpstr>
      <vt:lpstr>Plenty of support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Vivek Raval</dc:creator>
  <cp:lastModifiedBy>Raval, Vivek</cp:lastModifiedBy>
  <cp:revision>5</cp:revision>
  <dcterms:created xsi:type="dcterms:W3CDTF">2025-09-29T02:28:05Z</dcterms:created>
  <dcterms:modified xsi:type="dcterms:W3CDTF">2025-09-30T15:35:21Z</dcterms:modified>
</cp:coreProperties>
</file>