
<file path=[Content_Types].xml><?xml version="1.0" encoding="utf-8"?>
<Types xmlns="http://schemas.openxmlformats.org/package/2006/content-types">
  <Default Extension="glb" ContentType="model/gltf.binary"/>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28"/>
  </p:notesMasterIdLst>
  <p:sldIdLst>
    <p:sldId id="256" r:id="rId2"/>
    <p:sldId id="267" r:id="rId3"/>
    <p:sldId id="268" r:id="rId4"/>
    <p:sldId id="270" r:id="rId5"/>
    <p:sldId id="284" r:id="rId6"/>
    <p:sldId id="258" r:id="rId7"/>
    <p:sldId id="262" r:id="rId8"/>
    <p:sldId id="283" r:id="rId9"/>
    <p:sldId id="264" r:id="rId10"/>
    <p:sldId id="271" r:id="rId11"/>
    <p:sldId id="273" r:id="rId12"/>
    <p:sldId id="274" r:id="rId13"/>
    <p:sldId id="275" r:id="rId14"/>
    <p:sldId id="276" r:id="rId15"/>
    <p:sldId id="277" r:id="rId16"/>
    <p:sldId id="272" r:id="rId17"/>
    <p:sldId id="278" r:id="rId18"/>
    <p:sldId id="279" r:id="rId19"/>
    <p:sldId id="280" r:id="rId20"/>
    <p:sldId id="282" r:id="rId21"/>
    <p:sldId id="265" r:id="rId22"/>
    <p:sldId id="269" r:id="rId23"/>
    <p:sldId id="261" r:id="rId24"/>
    <p:sldId id="260" r:id="rId25"/>
    <p:sldId id="259" r:id="rId26"/>
    <p:sldId id="257" r:id="rId2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Vivek Raval" initials="VR" lastIdx="1" clrIdx="0">
    <p:extLst>
      <p:ext uri="{19B8F6BF-5375-455C-9EA6-DF929625EA0E}">
        <p15:presenceInfo xmlns:p15="http://schemas.microsoft.com/office/powerpoint/2012/main" userId="57327fc60a8a4998"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732"/>
    <p:restoredTop sz="87068" autoAdjust="0"/>
  </p:normalViewPr>
  <p:slideViewPr>
    <p:cSldViewPr snapToGrid="0">
      <p:cViewPr varScale="1">
        <p:scale>
          <a:sx n="105" d="100"/>
          <a:sy n="105" d="100"/>
        </p:scale>
        <p:origin x="522" y="96"/>
      </p:cViewPr>
      <p:guideLst/>
    </p:cSldViewPr>
  </p:slideViewPr>
  <p:notesTextViewPr>
    <p:cViewPr>
      <p:scale>
        <a:sx n="95" d="100"/>
        <a:sy n="95" d="100"/>
      </p:scale>
      <p:origin x="0" y="0"/>
    </p:cViewPr>
  </p:notesTextViewPr>
  <p:sorterViewPr>
    <p:cViewPr>
      <p:scale>
        <a:sx n="169" d="100"/>
        <a:sy n="169"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8D6C1F-B8DD-BF42-89FF-25C2ACA4259B}" type="datetimeFigureOut">
              <a:rPr lang="en-US" smtClean="0"/>
              <a:t>11/13/2025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E0DDA51-E140-194E-82F1-EF0B4A4C14EE}" type="slidenum">
              <a:rPr lang="en-US" smtClean="0"/>
              <a:t>‹#›</a:t>
            </a:fld>
            <a:endParaRPr lang="en-US"/>
          </a:p>
        </p:txBody>
      </p:sp>
    </p:spTree>
    <p:extLst>
      <p:ext uri="{BB962C8B-B14F-4D97-AF65-F5344CB8AC3E}">
        <p14:creationId xmlns:p14="http://schemas.microsoft.com/office/powerpoint/2010/main" val="34568701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7E041B-B228-4E3E-9FF4-C041DA8BC85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63A981D-E174-1814-5927-05AC9795BA7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629DCEB-20A0-060E-1B9E-9741E31ABE10}"/>
              </a:ext>
            </a:extLst>
          </p:cNvPr>
          <p:cNvSpPr>
            <a:spLocks noGrp="1"/>
          </p:cNvSpPr>
          <p:nvPr>
            <p:ph type="body" idx="1"/>
          </p:nvPr>
        </p:nvSpPr>
        <p:spPr/>
        <p:txBody>
          <a:bodyPr/>
          <a:lstStyle/>
          <a:p>
            <a:r>
              <a:rPr lang="en-US" dirty="0"/>
              <a:t>Not exhaustive</a:t>
            </a:r>
          </a:p>
        </p:txBody>
      </p:sp>
      <p:sp>
        <p:nvSpPr>
          <p:cNvPr id="4" name="Slide Number Placeholder 3">
            <a:extLst>
              <a:ext uri="{FF2B5EF4-FFF2-40B4-BE49-F238E27FC236}">
                <a16:creationId xmlns:a16="http://schemas.microsoft.com/office/drawing/2014/main" id="{B9654394-BBBE-D7B5-7244-820A2A3135E3}"/>
              </a:ext>
            </a:extLst>
          </p:cNvPr>
          <p:cNvSpPr>
            <a:spLocks noGrp="1"/>
          </p:cNvSpPr>
          <p:nvPr>
            <p:ph type="sldNum" sz="quarter" idx="5"/>
          </p:nvPr>
        </p:nvSpPr>
        <p:spPr/>
        <p:txBody>
          <a:bodyPr/>
          <a:lstStyle/>
          <a:p>
            <a:fld id="{3E0DDA51-E140-194E-82F1-EF0B4A4C14EE}" type="slidenum">
              <a:rPr lang="en-US" smtClean="0"/>
              <a:t>2</a:t>
            </a:fld>
            <a:endParaRPr lang="en-US"/>
          </a:p>
        </p:txBody>
      </p:sp>
    </p:spTree>
    <p:extLst>
      <p:ext uri="{BB962C8B-B14F-4D97-AF65-F5344CB8AC3E}">
        <p14:creationId xmlns:p14="http://schemas.microsoft.com/office/powerpoint/2010/main" val="26580559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ED4DFD-29CB-36D7-872F-DC7A447AF4E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E337772-3092-B64B-19F4-1B22C3E13E1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FD46BEB-B0A9-F3CC-9DD4-ED4101BEE37C}"/>
              </a:ext>
            </a:extLst>
          </p:cNvPr>
          <p:cNvSpPr>
            <a:spLocks noGrp="1"/>
          </p:cNvSpPr>
          <p:nvPr>
            <p:ph type="body" idx="1"/>
          </p:nvPr>
        </p:nvSpPr>
        <p:spPr/>
        <p:txBody>
          <a:bodyPr/>
          <a:lstStyle/>
          <a:p>
            <a:r>
              <a:rPr lang="en-US" dirty="0"/>
              <a:t>Not exhaustive</a:t>
            </a:r>
          </a:p>
        </p:txBody>
      </p:sp>
      <p:sp>
        <p:nvSpPr>
          <p:cNvPr id="4" name="Slide Number Placeholder 3">
            <a:extLst>
              <a:ext uri="{FF2B5EF4-FFF2-40B4-BE49-F238E27FC236}">
                <a16:creationId xmlns:a16="http://schemas.microsoft.com/office/drawing/2014/main" id="{64675CD7-F9A9-07CC-F868-A2795579C4AF}"/>
              </a:ext>
            </a:extLst>
          </p:cNvPr>
          <p:cNvSpPr>
            <a:spLocks noGrp="1"/>
          </p:cNvSpPr>
          <p:nvPr>
            <p:ph type="sldNum" sz="quarter" idx="5"/>
          </p:nvPr>
        </p:nvSpPr>
        <p:spPr/>
        <p:txBody>
          <a:bodyPr/>
          <a:lstStyle/>
          <a:p>
            <a:fld id="{3E0DDA51-E140-194E-82F1-EF0B4A4C14EE}" type="slidenum">
              <a:rPr lang="en-US" smtClean="0"/>
              <a:t>3</a:t>
            </a:fld>
            <a:endParaRPr lang="en-US"/>
          </a:p>
        </p:txBody>
      </p:sp>
    </p:spTree>
    <p:extLst>
      <p:ext uri="{BB962C8B-B14F-4D97-AF65-F5344CB8AC3E}">
        <p14:creationId xmlns:p14="http://schemas.microsoft.com/office/powerpoint/2010/main" val="22209753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0F2071-D0B1-57C1-8A5E-F49B2E26D4C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CB6B45D-D1F4-7311-A2C6-B98E14D57BC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E65EE77-81AD-8AD3-A8A7-D6BEAFD5604B}"/>
              </a:ext>
            </a:extLst>
          </p:cNvPr>
          <p:cNvSpPr>
            <a:spLocks noGrp="1"/>
          </p:cNvSpPr>
          <p:nvPr>
            <p:ph type="body" idx="1"/>
          </p:nvPr>
        </p:nvSpPr>
        <p:spPr/>
        <p:txBody>
          <a:bodyPr/>
          <a:lstStyle/>
          <a:p>
            <a:r>
              <a:rPr lang="en-US" dirty="0"/>
              <a:t>This is what we study, how economic activities are translated into accounting information.</a:t>
            </a:r>
          </a:p>
          <a:p>
            <a:r>
              <a:rPr lang="en-US" dirty="0"/>
              <a:t>In this way, accounting acts as the language of business, giving us the vocabulary to understand what is happening inside the business.</a:t>
            </a:r>
          </a:p>
          <a:p>
            <a:r>
              <a:rPr lang="en-US" dirty="0"/>
              <a:t>It is a perception that accounting is just the processing of rules on data, working with clear right and wrong answers.</a:t>
            </a:r>
          </a:p>
          <a:p>
            <a:r>
              <a:rPr lang="en-US" dirty="0"/>
              <a:t>But in reality, the outputs of economic activity are rarely clearly categorized, and therefore accountants and managers are working with shades of gray. Accounting judgments are needed to generate, hopefully, useful information leading to good decisions.</a:t>
            </a:r>
          </a:p>
          <a:p>
            <a:r>
              <a:rPr lang="en-US" dirty="0"/>
              <a:t>This is what we will be studying this term.</a:t>
            </a:r>
          </a:p>
          <a:p>
            <a:endParaRPr lang="en-US" dirty="0"/>
          </a:p>
          <a:p>
            <a:r>
              <a:rPr lang="en-US" dirty="0"/>
              <a:t>Let me take a breath here and describe where we are going for the remaining time we have.</a:t>
            </a:r>
          </a:p>
          <a:p>
            <a:r>
              <a:rPr lang="en-US" dirty="0"/>
              <a:t>I don’t want to talk about specific accounting standards just yet – I want to instead start by talking through the usefulness of accounting information, who is interested in this information, and where there are shades of grey..</a:t>
            </a:r>
          </a:p>
          <a:p>
            <a:r>
              <a:rPr lang="en-US" dirty="0"/>
              <a:t>Any questions?</a:t>
            </a:r>
          </a:p>
          <a:p>
            <a:endParaRPr lang="en-US" dirty="0"/>
          </a:p>
          <a:p>
            <a:r>
              <a:rPr lang="en-US" dirty="0"/>
              <a:t>Okay, we have been speaking very abstractly for a bit – why don’t we dive into something a little more concrete.</a:t>
            </a:r>
          </a:p>
        </p:txBody>
      </p:sp>
      <p:sp>
        <p:nvSpPr>
          <p:cNvPr id="4" name="Slide Number Placeholder 3">
            <a:extLst>
              <a:ext uri="{FF2B5EF4-FFF2-40B4-BE49-F238E27FC236}">
                <a16:creationId xmlns:a16="http://schemas.microsoft.com/office/drawing/2014/main" id="{E823948F-CB89-320F-5D42-BE43F3693081}"/>
              </a:ext>
            </a:extLst>
          </p:cNvPr>
          <p:cNvSpPr>
            <a:spLocks noGrp="1"/>
          </p:cNvSpPr>
          <p:nvPr>
            <p:ph type="sldNum" sz="quarter" idx="5"/>
          </p:nvPr>
        </p:nvSpPr>
        <p:spPr/>
        <p:txBody>
          <a:bodyPr/>
          <a:lstStyle/>
          <a:p>
            <a:fld id="{3E0DDA51-E140-194E-82F1-EF0B4A4C14EE}" type="slidenum">
              <a:rPr lang="en-US" smtClean="0"/>
              <a:t>4</a:t>
            </a:fld>
            <a:endParaRPr lang="en-US"/>
          </a:p>
        </p:txBody>
      </p:sp>
    </p:spTree>
    <p:extLst>
      <p:ext uri="{BB962C8B-B14F-4D97-AF65-F5344CB8AC3E}">
        <p14:creationId xmlns:p14="http://schemas.microsoft.com/office/powerpoint/2010/main" val="42776919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652978-D648-F545-F7CD-A3BA9AFAC63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00A46A6-0FB6-5D84-FD9C-167FAF26D4F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0516226-3C05-4630-EFA6-58A1FA63F87F}"/>
              </a:ext>
            </a:extLst>
          </p:cNvPr>
          <p:cNvSpPr>
            <a:spLocks noGrp="1"/>
          </p:cNvSpPr>
          <p:nvPr>
            <p:ph type="body" idx="1"/>
          </p:nvPr>
        </p:nvSpPr>
        <p:spPr/>
        <p:txBody>
          <a:bodyPr/>
          <a:lstStyle/>
          <a:p>
            <a:r>
              <a:rPr lang="en-US" dirty="0"/>
              <a:t>This is what we study, how economic activities are translated into accounting information.</a:t>
            </a:r>
          </a:p>
          <a:p>
            <a:r>
              <a:rPr lang="en-US" dirty="0"/>
              <a:t>In this way, accounting acts as the language of business, giving us the vocabulary to understand what is happening inside the business.</a:t>
            </a:r>
          </a:p>
          <a:p>
            <a:r>
              <a:rPr lang="en-US" dirty="0"/>
              <a:t>It is a perception that accounting is just the processing of rules on data, working with clear right and wrong answers.</a:t>
            </a:r>
          </a:p>
          <a:p>
            <a:r>
              <a:rPr lang="en-US" dirty="0"/>
              <a:t>But in reality, the outputs of economic activity are rarely clearly categorized, and therefore accountants and managers are working with shades of gray. Accounting judgments are needed to generate, hopefully, useful information leading to good decisions.</a:t>
            </a:r>
          </a:p>
          <a:p>
            <a:r>
              <a:rPr lang="en-US" dirty="0"/>
              <a:t>This is what we will be studying this term.</a:t>
            </a:r>
          </a:p>
          <a:p>
            <a:endParaRPr lang="en-US" dirty="0"/>
          </a:p>
          <a:p>
            <a:r>
              <a:rPr lang="en-US" dirty="0"/>
              <a:t>Let me take a breath here and describe where we are going for the remaining time we have.</a:t>
            </a:r>
          </a:p>
          <a:p>
            <a:r>
              <a:rPr lang="en-US" dirty="0"/>
              <a:t>I don’t want to talk about specific accounting standards just yet – I want to instead start by talking through the usefulness of accounting information, who is interested in this information, and where there are shades of grey..</a:t>
            </a:r>
          </a:p>
          <a:p>
            <a:r>
              <a:rPr lang="en-US" dirty="0"/>
              <a:t>Any questions?</a:t>
            </a:r>
          </a:p>
          <a:p>
            <a:endParaRPr lang="en-US" dirty="0"/>
          </a:p>
          <a:p>
            <a:r>
              <a:rPr lang="en-US" dirty="0"/>
              <a:t>Okay, we have been speaking very abstractly for a bit – why don’t we dive into something a little more concrete.</a:t>
            </a:r>
          </a:p>
        </p:txBody>
      </p:sp>
      <p:sp>
        <p:nvSpPr>
          <p:cNvPr id="4" name="Slide Number Placeholder 3">
            <a:extLst>
              <a:ext uri="{FF2B5EF4-FFF2-40B4-BE49-F238E27FC236}">
                <a16:creationId xmlns:a16="http://schemas.microsoft.com/office/drawing/2014/main" id="{00ED72A6-A8C3-6596-9C0F-0CC72DA472C7}"/>
              </a:ext>
            </a:extLst>
          </p:cNvPr>
          <p:cNvSpPr>
            <a:spLocks noGrp="1"/>
          </p:cNvSpPr>
          <p:nvPr>
            <p:ph type="sldNum" sz="quarter" idx="5"/>
          </p:nvPr>
        </p:nvSpPr>
        <p:spPr/>
        <p:txBody>
          <a:bodyPr/>
          <a:lstStyle/>
          <a:p>
            <a:fld id="{3E0DDA51-E140-194E-82F1-EF0B4A4C14EE}" type="slidenum">
              <a:rPr lang="en-US" smtClean="0"/>
              <a:t>5</a:t>
            </a:fld>
            <a:endParaRPr lang="en-US"/>
          </a:p>
        </p:txBody>
      </p:sp>
    </p:spTree>
    <p:extLst>
      <p:ext uri="{BB962C8B-B14F-4D97-AF65-F5344CB8AC3E}">
        <p14:creationId xmlns:p14="http://schemas.microsoft.com/office/powerpoint/2010/main" val="37661192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Questions:</a:t>
            </a:r>
          </a:p>
          <a:p>
            <a:pPr marL="228600" indent="-228600">
              <a:buAutoNum type="arabicPeriod"/>
            </a:pPr>
            <a:r>
              <a:rPr lang="en-US" dirty="0"/>
              <a:t>What are we looking at here? (Stock chart)</a:t>
            </a:r>
          </a:p>
          <a:p>
            <a:pPr marL="228600" indent="-228600">
              <a:buAutoNum type="arabicPeriod"/>
            </a:pPr>
            <a:r>
              <a:rPr lang="en-US" dirty="0"/>
              <a:t>What do we have on the x-axis? y-axis? (time, price)</a:t>
            </a:r>
          </a:p>
          <a:p>
            <a:pPr marL="228600" indent="-228600">
              <a:buAutoNum type="arabicPeriod"/>
            </a:pPr>
            <a:r>
              <a:rPr lang="en-US" dirty="0"/>
              <a:t>What is a stock? (Portion of ownership of a company)</a:t>
            </a:r>
          </a:p>
          <a:p>
            <a:pPr marL="228600" indent="-228600">
              <a:buAutoNum type="arabicPeriod"/>
            </a:pPr>
            <a:r>
              <a:rPr lang="en-US" dirty="0"/>
              <a:t>How is price determined? (In a market, not set by the company)</a:t>
            </a:r>
          </a:p>
          <a:p>
            <a:pPr marL="228600" indent="-228600">
              <a:buAutoNum type="arabicPeriod"/>
            </a:pPr>
            <a:r>
              <a:rPr lang="en-US" dirty="0"/>
              <a:t>Anything notable in this stock chart? (price has a sharp increase on 10/31)</a:t>
            </a:r>
          </a:p>
          <a:p>
            <a:pPr marL="228600" indent="-228600">
              <a:buAutoNum type="arabicPeriod"/>
            </a:pPr>
            <a:r>
              <a:rPr lang="en-US" dirty="0"/>
              <a:t>How much did the price move? (from about $222 to $249, $27 increase, about 12%)</a:t>
            </a:r>
          </a:p>
          <a:p>
            <a:pPr marL="228600" indent="-228600">
              <a:buAutoNum type="arabicPeriod"/>
            </a:pPr>
            <a:endParaRPr lang="en-US" dirty="0"/>
          </a:p>
        </p:txBody>
      </p:sp>
      <p:sp>
        <p:nvSpPr>
          <p:cNvPr id="4" name="Slide Number Placeholder 3"/>
          <p:cNvSpPr>
            <a:spLocks noGrp="1"/>
          </p:cNvSpPr>
          <p:nvPr>
            <p:ph type="sldNum" sz="quarter" idx="5"/>
          </p:nvPr>
        </p:nvSpPr>
        <p:spPr/>
        <p:txBody>
          <a:bodyPr/>
          <a:lstStyle/>
          <a:p>
            <a:fld id="{3E0DDA51-E140-194E-82F1-EF0B4A4C14EE}" type="slidenum">
              <a:rPr lang="en-US" smtClean="0"/>
              <a:t>6</a:t>
            </a:fld>
            <a:endParaRPr lang="en-US"/>
          </a:p>
        </p:txBody>
      </p:sp>
    </p:spTree>
    <p:extLst>
      <p:ext uri="{BB962C8B-B14F-4D97-AF65-F5344CB8AC3E}">
        <p14:creationId xmlns:p14="http://schemas.microsoft.com/office/powerpoint/2010/main" val="21493618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8BCDF9-4582-ECC9-E217-9F95503D3AD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21491F4-0A16-238C-D17A-D7549762F9B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D305471-9665-B108-E0A7-810C63C4FBA7}"/>
              </a:ext>
            </a:extLst>
          </p:cNvPr>
          <p:cNvSpPr>
            <a:spLocks noGrp="1"/>
          </p:cNvSpPr>
          <p:nvPr>
            <p:ph type="body" idx="1"/>
          </p:nvPr>
        </p:nvSpPr>
        <p:spPr/>
        <p:txBody>
          <a:bodyPr/>
          <a:lstStyle/>
          <a:p>
            <a:r>
              <a:rPr lang="en-US" dirty="0"/>
              <a:t>The suggestions may be something like:</a:t>
            </a:r>
          </a:p>
          <a:p>
            <a:pPr marL="228600" indent="-228600">
              <a:buAutoNum type="arabicPeriod"/>
            </a:pPr>
            <a:r>
              <a:rPr lang="en-US" dirty="0"/>
              <a:t>Earnings announcement</a:t>
            </a:r>
          </a:p>
          <a:p>
            <a:pPr marL="228600" indent="-228600">
              <a:buAutoNum type="arabicPeriod"/>
            </a:pPr>
            <a:r>
              <a:rPr lang="en-US" dirty="0"/>
              <a:t>Interest rates (or other macro factors)</a:t>
            </a:r>
          </a:p>
          <a:p>
            <a:pPr marL="228600" indent="-228600">
              <a:buAutoNum type="arabicPeriod"/>
            </a:pPr>
            <a:r>
              <a:rPr lang="en-US" dirty="0"/>
              <a:t>CEO-related things (retirement)</a:t>
            </a:r>
          </a:p>
          <a:p>
            <a:pPr marL="228600" indent="-228600">
              <a:buAutoNum type="arabicPeriod"/>
            </a:pPr>
            <a:r>
              <a:rPr lang="en-US" dirty="0"/>
              <a:t>M&amp;A announcements</a:t>
            </a:r>
          </a:p>
          <a:p>
            <a:pPr marL="228600" indent="-228600">
              <a:buAutoNum type="arabicPeriod"/>
            </a:pPr>
            <a:endParaRPr lang="en-US" dirty="0"/>
          </a:p>
          <a:p>
            <a:pPr marL="0" indent="0">
              <a:buFontTx/>
              <a:buNone/>
            </a:pPr>
            <a:r>
              <a:rPr lang="en-US" dirty="0"/>
              <a:t>The suggestions are all good, because they all are suggesting types of information. The information is not just any information, but it meets 2 characteristics which make information very powerful: Relevance and Reliability</a:t>
            </a:r>
          </a:p>
          <a:p>
            <a:pPr marL="228600" indent="-228600">
              <a:buAutoNum type="arabicPeriod"/>
            </a:pPr>
            <a:endParaRPr lang="en-US" dirty="0"/>
          </a:p>
        </p:txBody>
      </p:sp>
      <p:sp>
        <p:nvSpPr>
          <p:cNvPr id="4" name="Slide Number Placeholder 3">
            <a:extLst>
              <a:ext uri="{FF2B5EF4-FFF2-40B4-BE49-F238E27FC236}">
                <a16:creationId xmlns:a16="http://schemas.microsoft.com/office/drawing/2014/main" id="{EBC93662-8A76-5F45-D249-EFFEEDD29FBB}"/>
              </a:ext>
            </a:extLst>
          </p:cNvPr>
          <p:cNvSpPr>
            <a:spLocks noGrp="1"/>
          </p:cNvSpPr>
          <p:nvPr>
            <p:ph type="sldNum" sz="quarter" idx="5"/>
          </p:nvPr>
        </p:nvSpPr>
        <p:spPr/>
        <p:txBody>
          <a:bodyPr/>
          <a:lstStyle/>
          <a:p>
            <a:fld id="{3E0DDA51-E140-194E-82F1-EF0B4A4C14EE}" type="slidenum">
              <a:rPr lang="en-US" smtClean="0"/>
              <a:t>7</a:t>
            </a:fld>
            <a:endParaRPr lang="en-US"/>
          </a:p>
        </p:txBody>
      </p:sp>
    </p:spTree>
    <p:extLst>
      <p:ext uri="{BB962C8B-B14F-4D97-AF65-F5344CB8AC3E}">
        <p14:creationId xmlns:p14="http://schemas.microsoft.com/office/powerpoint/2010/main" val="30476454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1536C3-F6D4-848A-CAB9-CD0AD14EFF9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1BD3882-AA5F-3A3B-8D83-03A121AA87A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096861B-E2C2-4269-518E-F0F5FC2D36AF}"/>
              </a:ext>
            </a:extLst>
          </p:cNvPr>
          <p:cNvSpPr>
            <a:spLocks noGrp="1"/>
          </p:cNvSpPr>
          <p:nvPr>
            <p:ph type="body" idx="1"/>
          </p:nvPr>
        </p:nvSpPr>
        <p:spPr/>
        <p:txBody>
          <a:bodyPr/>
          <a:lstStyle/>
          <a:p>
            <a:r>
              <a:rPr lang="en-US" dirty="0"/>
              <a:t>On 10/31, Amazon released earnings.</a:t>
            </a:r>
          </a:p>
          <a:p>
            <a:endParaRPr lang="en-US" dirty="0"/>
          </a:p>
          <a:p>
            <a:r>
              <a:rPr lang="en-US" dirty="0"/>
              <a:t>This information matters. </a:t>
            </a:r>
          </a:p>
          <a:p>
            <a:pPr marL="228600" indent="-228600">
              <a:buAutoNum type="arabicPeriod"/>
            </a:pPr>
            <a:endParaRPr lang="en-US" dirty="0"/>
          </a:p>
        </p:txBody>
      </p:sp>
      <p:sp>
        <p:nvSpPr>
          <p:cNvPr id="4" name="Slide Number Placeholder 3">
            <a:extLst>
              <a:ext uri="{FF2B5EF4-FFF2-40B4-BE49-F238E27FC236}">
                <a16:creationId xmlns:a16="http://schemas.microsoft.com/office/drawing/2014/main" id="{3FF0098C-AE98-DDAE-9E17-34785D350EE4}"/>
              </a:ext>
            </a:extLst>
          </p:cNvPr>
          <p:cNvSpPr>
            <a:spLocks noGrp="1"/>
          </p:cNvSpPr>
          <p:nvPr>
            <p:ph type="sldNum" sz="quarter" idx="5"/>
          </p:nvPr>
        </p:nvSpPr>
        <p:spPr/>
        <p:txBody>
          <a:bodyPr/>
          <a:lstStyle/>
          <a:p>
            <a:fld id="{3E0DDA51-E140-194E-82F1-EF0B4A4C14EE}" type="slidenum">
              <a:rPr lang="en-US" smtClean="0"/>
              <a:t>8</a:t>
            </a:fld>
            <a:endParaRPr lang="en-US"/>
          </a:p>
        </p:txBody>
      </p:sp>
    </p:spTree>
    <p:extLst>
      <p:ext uri="{BB962C8B-B14F-4D97-AF65-F5344CB8AC3E}">
        <p14:creationId xmlns:p14="http://schemas.microsoft.com/office/powerpoint/2010/main" val="37129609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4043EC-6EAE-2F42-84D5-B93E60D2A41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CDA8CE0-F7DD-46B9-0782-B7F91CB4F94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9DC6859-63A3-9029-9195-F8F632C7130C}"/>
              </a:ext>
            </a:extLst>
          </p:cNvPr>
          <p:cNvSpPr>
            <a:spLocks noGrp="1"/>
          </p:cNvSpPr>
          <p:nvPr>
            <p:ph type="body" idx="1"/>
          </p:nvPr>
        </p:nvSpPr>
        <p:spPr/>
        <p:txBody>
          <a:bodyPr/>
          <a:lstStyle/>
          <a:p>
            <a:r>
              <a:rPr lang="en-US" dirty="0"/>
              <a:t>Not exhaustive</a:t>
            </a:r>
          </a:p>
        </p:txBody>
      </p:sp>
      <p:sp>
        <p:nvSpPr>
          <p:cNvPr id="4" name="Slide Number Placeholder 3">
            <a:extLst>
              <a:ext uri="{FF2B5EF4-FFF2-40B4-BE49-F238E27FC236}">
                <a16:creationId xmlns:a16="http://schemas.microsoft.com/office/drawing/2014/main" id="{5993D93A-02C8-8A00-3516-AE8B9A43B12E}"/>
              </a:ext>
            </a:extLst>
          </p:cNvPr>
          <p:cNvSpPr>
            <a:spLocks noGrp="1"/>
          </p:cNvSpPr>
          <p:nvPr>
            <p:ph type="sldNum" sz="quarter" idx="5"/>
          </p:nvPr>
        </p:nvSpPr>
        <p:spPr/>
        <p:txBody>
          <a:bodyPr/>
          <a:lstStyle/>
          <a:p>
            <a:fld id="{3E0DDA51-E140-194E-82F1-EF0B4A4C14EE}" type="slidenum">
              <a:rPr lang="en-US" smtClean="0"/>
              <a:t>9</a:t>
            </a:fld>
            <a:endParaRPr lang="en-US"/>
          </a:p>
        </p:txBody>
      </p:sp>
    </p:spTree>
    <p:extLst>
      <p:ext uri="{BB962C8B-B14F-4D97-AF65-F5344CB8AC3E}">
        <p14:creationId xmlns:p14="http://schemas.microsoft.com/office/powerpoint/2010/main" val="14950432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0F4970-4D1A-3FD2-C555-6C00B90748E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2A258E1-55B7-A7B6-50BB-15C40692DAB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04A4933-EEF0-96C4-5ADE-8CE67D35335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2DB1478-5CA6-1BC3-F4DA-349E8FB8AF84}"/>
              </a:ext>
            </a:extLst>
          </p:cNvPr>
          <p:cNvSpPr>
            <a:spLocks noGrp="1"/>
          </p:cNvSpPr>
          <p:nvPr>
            <p:ph type="sldNum" sz="quarter" idx="5"/>
          </p:nvPr>
        </p:nvSpPr>
        <p:spPr/>
        <p:txBody>
          <a:bodyPr/>
          <a:lstStyle/>
          <a:p>
            <a:fld id="{3E0DDA51-E140-194E-82F1-EF0B4A4C14EE}" type="slidenum">
              <a:rPr lang="en-US" smtClean="0"/>
              <a:t>10</a:t>
            </a:fld>
            <a:endParaRPr lang="en-US"/>
          </a:p>
        </p:txBody>
      </p:sp>
    </p:spTree>
    <p:extLst>
      <p:ext uri="{BB962C8B-B14F-4D97-AF65-F5344CB8AC3E}">
        <p14:creationId xmlns:p14="http://schemas.microsoft.com/office/powerpoint/2010/main" val="74857217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DC5314-E7A8-CAB1-3165-BC9C06B62F8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8BE7D48-518F-C603-0C63-C3C498B92AE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E15D9A0-E523-8B4F-8AD8-D21304BA514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1C1F259-702F-FB02-108C-C69F4C3E979B}"/>
              </a:ext>
            </a:extLst>
          </p:cNvPr>
          <p:cNvSpPr>
            <a:spLocks noGrp="1"/>
          </p:cNvSpPr>
          <p:nvPr>
            <p:ph type="sldNum" sz="quarter" idx="5"/>
          </p:nvPr>
        </p:nvSpPr>
        <p:spPr/>
        <p:txBody>
          <a:bodyPr/>
          <a:lstStyle/>
          <a:p>
            <a:fld id="{3E0DDA51-E140-194E-82F1-EF0B4A4C14EE}" type="slidenum">
              <a:rPr lang="en-US" smtClean="0"/>
              <a:t>11</a:t>
            </a:fld>
            <a:endParaRPr lang="en-US"/>
          </a:p>
        </p:txBody>
      </p:sp>
    </p:spTree>
    <p:extLst>
      <p:ext uri="{BB962C8B-B14F-4D97-AF65-F5344CB8AC3E}">
        <p14:creationId xmlns:p14="http://schemas.microsoft.com/office/powerpoint/2010/main" val="17000306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15F1A0-20A9-203B-EDAA-EA216E4D1A5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78270E9-9AF2-6CA5-1A66-CEC09AD6366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5AEE9C8-B5E3-2A07-FC4B-F7364666CD5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459FDBA-C345-84A3-B50B-58D3B3C3EBC7}"/>
              </a:ext>
            </a:extLst>
          </p:cNvPr>
          <p:cNvSpPr>
            <a:spLocks noGrp="1"/>
          </p:cNvSpPr>
          <p:nvPr>
            <p:ph type="sldNum" sz="quarter" idx="5"/>
          </p:nvPr>
        </p:nvSpPr>
        <p:spPr/>
        <p:txBody>
          <a:bodyPr/>
          <a:lstStyle/>
          <a:p>
            <a:fld id="{3E0DDA51-E140-194E-82F1-EF0B4A4C14EE}" type="slidenum">
              <a:rPr lang="en-US" smtClean="0"/>
              <a:t>12</a:t>
            </a:fld>
            <a:endParaRPr lang="en-US"/>
          </a:p>
        </p:txBody>
      </p:sp>
    </p:spTree>
    <p:extLst>
      <p:ext uri="{BB962C8B-B14F-4D97-AF65-F5344CB8AC3E}">
        <p14:creationId xmlns:p14="http://schemas.microsoft.com/office/powerpoint/2010/main" val="15669667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D8FEE6-736C-880F-19D0-2D42B2CA6F2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0EBDCE9-5A36-5F61-6727-58A7D713154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E10680C-693F-CB08-075E-01E57ECF164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6A94F7A-FECD-D57D-5763-4E79C0981735}"/>
              </a:ext>
            </a:extLst>
          </p:cNvPr>
          <p:cNvSpPr>
            <a:spLocks noGrp="1"/>
          </p:cNvSpPr>
          <p:nvPr>
            <p:ph type="sldNum" sz="quarter" idx="5"/>
          </p:nvPr>
        </p:nvSpPr>
        <p:spPr/>
        <p:txBody>
          <a:bodyPr/>
          <a:lstStyle/>
          <a:p>
            <a:fld id="{3E0DDA51-E140-194E-82F1-EF0B4A4C14EE}" type="slidenum">
              <a:rPr lang="en-US" smtClean="0"/>
              <a:t>13</a:t>
            </a:fld>
            <a:endParaRPr lang="en-US"/>
          </a:p>
        </p:txBody>
      </p:sp>
    </p:spTree>
    <p:extLst>
      <p:ext uri="{BB962C8B-B14F-4D97-AF65-F5344CB8AC3E}">
        <p14:creationId xmlns:p14="http://schemas.microsoft.com/office/powerpoint/2010/main" val="189916358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352B12-830F-B65A-B585-C6804E65BE6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AD5CF6F-C31E-59B7-0902-F44D9210386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A9EFE58-4EF2-19E6-A2CD-B16E8B16800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E999883-8113-2861-B2EC-80CB8EAEB2B2}"/>
              </a:ext>
            </a:extLst>
          </p:cNvPr>
          <p:cNvSpPr>
            <a:spLocks noGrp="1"/>
          </p:cNvSpPr>
          <p:nvPr>
            <p:ph type="sldNum" sz="quarter" idx="5"/>
          </p:nvPr>
        </p:nvSpPr>
        <p:spPr/>
        <p:txBody>
          <a:bodyPr/>
          <a:lstStyle/>
          <a:p>
            <a:fld id="{3E0DDA51-E140-194E-82F1-EF0B4A4C14EE}" type="slidenum">
              <a:rPr lang="en-US" smtClean="0"/>
              <a:t>14</a:t>
            </a:fld>
            <a:endParaRPr lang="en-US"/>
          </a:p>
        </p:txBody>
      </p:sp>
    </p:spTree>
    <p:extLst>
      <p:ext uri="{BB962C8B-B14F-4D97-AF65-F5344CB8AC3E}">
        <p14:creationId xmlns:p14="http://schemas.microsoft.com/office/powerpoint/2010/main" val="3961496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4066AE-FDDB-0B7F-788A-C922944BC03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E765B9B-8C37-B8B0-ED12-590A59855DC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4D9A69E-B46F-537C-81AF-1C4BAED5126F}"/>
              </a:ext>
            </a:extLst>
          </p:cNvPr>
          <p:cNvSpPr>
            <a:spLocks noGrp="1"/>
          </p:cNvSpPr>
          <p:nvPr>
            <p:ph type="body" idx="1"/>
          </p:nvPr>
        </p:nvSpPr>
        <p:spPr/>
        <p:txBody>
          <a:bodyPr/>
          <a:lstStyle/>
          <a:p>
            <a:r>
              <a:rPr lang="en-US" dirty="0"/>
              <a:t>Not exhaustive</a:t>
            </a:r>
          </a:p>
        </p:txBody>
      </p:sp>
      <p:sp>
        <p:nvSpPr>
          <p:cNvPr id="4" name="Slide Number Placeholder 3">
            <a:extLst>
              <a:ext uri="{FF2B5EF4-FFF2-40B4-BE49-F238E27FC236}">
                <a16:creationId xmlns:a16="http://schemas.microsoft.com/office/drawing/2014/main" id="{76220589-90E4-D71C-5147-6F3AB559BA39}"/>
              </a:ext>
            </a:extLst>
          </p:cNvPr>
          <p:cNvSpPr>
            <a:spLocks noGrp="1"/>
          </p:cNvSpPr>
          <p:nvPr>
            <p:ph type="sldNum" sz="quarter" idx="5"/>
          </p:nvPr>
        </p:nvSpPr>
        <p:spPr/>
        <p:txBody>
          <a:bodyPr/>
          <a:lstStyle/>
          <a:p>
            <a:fld id="{3E0DDA51-E140-194E-82F1-EF0B4A4C14EE}" type="slidenum">
              <a:rPr lang="en-US" smtClean="0"/>
              <a:t>20</a:t>
            </a:fld>
            <a:endParaRPr lang="en-US"/>
          </a:p>
        </p:txBody>
      </p:sp>
    </p:spTree>
    <p:extLst>
      <p:ext uri="{BB962C8B-B14F-4D97-AF65-F5344CB8AC3E}">
        <p14:creationId xmlns:p14="http://schemas.microsoft.com/office/powerpoint/2010/main" val="356248829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B82FF3-3C48-170E-1A8E-C7B28002C20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92232A5-972D-BE0B-E842-5FA324C49C5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BD688D7-0197-997A-77C3-6D2372B5BB18}"/>
              </a:ext>
            </a:extLst>
          </p:cNvPr>
          <p:cNvSpPr>
            <a:spLocks noGrp="1"/>
          </p:cNvSpPr>
          <p:nvPr>
            <p:ph type="body" idx="1"/>
          </p:nvPr>
        </p:nvSpPr>
        <p:spPr/>
        <p:txBody>
          <a:bodyPr/>
          <a:lstStyle/>
          <a:p>
            <a:r>
              <a:rPr lang="en-US" dirty="0"/>
              <a:t>Not exhaustive</a:t>
            </a:r>
          </a:p>
        </p:txBody>
      </p:sp>
      <p:sp>
        <p:nvSpPr>
          <p:cNvPr id="4" name="Slide Number Placeholder 3">
            <a:extLst>
              <a:ext uri="{FF2B5EF4-FFF2-40B4-BE49-F238E27FC236}">
                <a16:creationId xmlns:a16="http://schemas.microsoft.com/office/drawing/2014/main" id="{AEBE3E1E-872A-8600-6658-DB366156DE71}"/>
              </a:ext>
            </a:extLst>
          </p:cNvPr>
          <p:cNvSpPr>
            <a:spLocks noGrp="1"/>
          </p:cNvSpPr>
          <p:nvPr>
            <p:ph type="sldNum" sz="quarter" idx="5"/>
          </p:nvPr>
        </p:nvSpPr>
        <p:spPr/>
        <p:txBody>
          <a:bodyPr/>
          <a:lstStyle/>
          <a:p>
            <a:fld id="{3E0DDA51-E140-194E-82F1-EF0B4A4C14EE}" type="slidenum">
              <a:rPr lang="en-US" smtClean="0"/>
              <a:t>22</a:t>
            </a:fld>
            <a:endParaRPr lang="en-US"/>
          </a:p>
        </p:txBody>
      </p:sp>
    </p:spTree>
    <p:extLst>
      <p:ext uri="{BB962C8B-B14F-4D97-AF65-F5344CB8AC3E}">
        <p14:creationId xmlns:p14="http://schemas.microsoft.com/office/powerpoint/2010/main" val="5152818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D5CBA0-6969-5514-01B9-D8AABA6CDDC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C4ED7BE-9F42-1E83-9EA3-7D395C90BE5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E7D7D5F-EC01-D337-5410-54A95B3FB871}"/>
              </a:ext>
            </a:extLst>
          </p:cNvPr>
          <p:cNvSpPr>
            <a:spLocks noGrp="1"/>
          </p:cNvSpPr>
          <p:nvPr>
            <p:ph type="body" idx="1"/>
          </p:nvPr>
        </p:nvSpPr>
        <p:spPr/>
        <p:txBody>
          <a:bodyPr/>
          <a:lstStyle/>
          <a:p>
            <a:r>
              <a:rPr lang="en-US" dirty="0"/>
              <a:t>Questions:</a:t>
            </a:r>
          </a:p>
          <a:p>
            <a:pPr marL="228600" indent="-228600">
              <a:buAutoNum type="arabicPeriod"/>
            </a:pPr>
            <a:r>
              <a:rPr lang="en-US" dirty="0"/>
              <a:t>What are we looking at here? (Stock chart)</a:t>
            </a:r>
          </a:p>
          <a:p>
            <a:pPr marL="228600" indent="-228600">
              <a:buAutoNum type="arabicPeriod"/>
            </a:pPr>
            <a:r>
              <a:rPr lang="en-US" dirty="0"/>
              <a:t>What do we have on the x-axis? y-axis? (time, price)</a:t>
            </a:r>
          </a:p>
          <a:p>
            <a:pPr marL="228600" indent="-228600">
              <a:buAutoNum type="arabicPeriod"/>
            </a:pPr>
            <a:r>
              <a:rPr lang="en-US" dirty="0"/>
              <a:t>What is a stock? (Portion of ownership of a company)</a:t>
            </a:r>
          </a:p>
          <a:p>
            <a:pPr marL="228600" indent="-228600">
              <a:buAutoNum type="arabicPeriod"/>
            </a:pPr>
            <a:r>
              <a:rPr lang="en-US" dirty="0"/>
              <a:t>How is price determined? (In a market, not set by the company)</a:t>
            </a:r>
          </a:p>
          <a:p>
            <a:pPr marL="228600" indent="-228600">
              <a:buAutoNum type="arabicPeriod"/>
            </a:pPr>
            <a:r>
              <a:rPr lang="en-US" dirty="0"/>
              <a:t>Anything notable in this stock chart? (price has a sharp increase on 10/31)</a:t>
            </a:r>
          </a:p>
          <a:p>
            <a:pPr marL="228600" indent="-228600">
              <a:buAutoNum type="arabicPeriod"/>
            </a:pPr>
            <a:r>
              <a:rPr lang="en-US" dirty="0"/>
              <a:t>How much did the price move? (from about $222 to $249, $27 increase, about 12%)</a:t>
            </a:r>
          </a:p>
          <a:p>
            <a:pPr marL="228600" indent="-228600">
              <a:buAutoNum type="arabicPeriod"/>
            </a:pPr>
            <a:endParaRPr lang="en-US" dirty="0"/>
          </a:p>
        </p:txBody>
      </p:sp>
      <p:sp>
        <p:nvSpPr>
          <p:cNvPr id="4" name="Slide Number Placeholder 3">
            <a:extLst>
              <a:ext uri="{FF2B5EF4-FFF2-40B4-BE49-F238E27FC236}">
                <a16:creationId xmlns:a16="http://schemas.microsoft.com/office/drawing/2014/main" id="{5293105A-C4FD-E38F-A6A0-1FB0522426B3}"/>
              </a:ext>
            </a:extLst>
          </p:cNvPr>
          <p:cNvSpPr>
            <a:spLocks noGrp="1"/>
          </p:cNvSpPr>
          <p:nvPr>
            <p:ph type="sldNum" sz="quarter" idx="5"/>
          </p:nvPr>
        </p:nvSpPr>
        <p:spPr/>
        <p:txBody>
          <a:bodyPr/>
          <a:lstStyle/>
          <a:p>
            <a:fld id="{3E0DDA51-E140-194E-82F1-EF0B4A4C14EE}" type="slidenum">
              <a:rPr lang="en-US" smtClean="0"/>
              <a:t>23</a:t>
            </a:fld>
            <a:endParaRPr lang="en-US"/>
          </a:p>
        </p:txBody>
      </p:sp>
    </p:spTree>
    <p:extLst>
      <p:ext uri="{BB962C8B-B14F-4D97-AF65-F5344CB8AC3E}">
        <p14:creationId xmlns:p14="http://schemas.microsoft.com/office/powerpoint/2010/main" val="73650020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Questions:</a:t>
            </a:r>
          </a:p>
          <a:p>
            <a:pPr marL="228600" indent="-228600">
              <a:buAutoNum type="arabicPeriod"/>
            </a:pPr>
            <a:r>
              <a:rPr lang="en-US" dirty="0"/>
              <a:t>What are we looking at here? (Stock chart)</a:t>
            </a:r>
          </a:p>
          <a:p>
            <a:pPr marL="228600" indent="-228600">
              <a:buAutoNum type="arabicPeriod"/>
            </a:pPr>
            <a:r>
              <a:rPr lang="en-US" dirty="0"/>
              <a:t>What do we have on the x-axis? y-axis? (time, price)</a:t>
            </a:r>
          </a:p>
          <a:p>
            <a:pPr marL="228600" indent="-228600">
              <a:buAutoNum type="arabicPeriod"/>
            </a:pPr>
            <a:r>
              <a:rPr lang="en-US" dirty="0"/>
              <a:t>What is a stock? (Portion of ownership of a company)</a:t>
            </a:r>
          </a:p>
          <a:p>
            <a:pPr marL="228600" indent="-228600">
              <a:buAutoNum type="arabicPeriod"/>
            </a:pPr>
            <a:r>
              <a:rPr lang="en-US" dirty="0"/>
              <a:t>How is price determined? (In a market, not set by the company)</a:t>
            </a:r>
          </a:p>
          <a:p>
            <a:pPr marL="228600" indent="-228600">
              <a:buAutoNum type="arabicPeriod"/>
            </a:pPr>
            <a:r>
              <a:rPr lang="en-US" dirty="0"/>
              <a:t>Anything notable in this stock chart? (price has a sharp increase on 10/31)</a:t>
            </a:r>
          </a:p>
          <a:p>
            <a:pPr marL="228600" indent="-228600">
              <a:buAutoNum type="arabicPeriod"/>
            </a:pPr>
            <a:r>
              <a:rPr lang="en-US" dirty="0"/>
              <a:t>How much did the price move? (from about $222 to $249, $27 increase, about 12%)</a:t>
            </a:r>
          </a:p>
          <a:p>
            <a:pPr marL="228600" indent="-228600">
              <a:buAutoNum type="arabicPeriod"/>
            </a:pPr>
            <a:endParaRPr lang="en-US" dirty="0"/>
          </a:p>
        </p:txBody>
      </p:sp>
      <p:sp>
        <p:nvSpPr>
          <p:cNvPr id="4" name="Slide Number Placeholder 3"/>
          <p:cNvSpPr>
            <a:spLocks noGrp="1"/>
          </p:cNvSpPr>
          <p:nvPr>
            <p:ph type="sldNum" sz="quarter" idx="5"/>
          </p:nvPr>
        </p:nvSpPr>
        <p:spPr/>
        <p:txBody>
          <a:bodyPr/>
          <a:lstStyle/>
          <a:p>
            <a:fld id="{3E0DDA51-E140-194E-82F1-EF0B4A4C14EE}" type="slidenum">
              <a:rPr lang="en-US" smtClean="0"/>
              <a:t>24</a:t>
            </a:fld>
            <a:endParaRPr lang="en-US"/>
          </a:p>
        </p:txBody>
      </p:sp>
    </p:spTree>
    <p:extLst>
      <p:ext uri="{BB962C8B-B14F-4D97-AF65-F5344CB8AC3E}">
        <p14:creationId xmlns:p14="http://schemas.microsoft.com/office/powerpoint/2010/main" val="180596805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74D9E9-680C-2222-A9A2-1090D606F40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C5F5415-738E-4D28-0332-60688E0FF4A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A16DFE0-B344-306F-DBB4-604C47964BBF}"/>
              </a:ext>
            </a:extLst>
          </p:cNvPr>
          <p:cNvSpPr>
            <a:spLocks noGrp="1"/>
          </p:cNvSpPr>
          <p:nvPr>
            <p:ph type="body" idx="1"/>
          </p:nvPr>
        </p:nvSpPr>
        <p:spPr/>
        <p:txBody>
          <a:bodyPr/>
          <a:lstStyle/>
          <a:p>
            <a:r>
              <a:rPr lang="en-US" dirty="0"/>
              <a:t>Questions:</a:t>
            </a:r>
          </a:p>
          <a:p>
            <a:pPr marL="228600" indent="-228600">
              <a:buAutoNum type="arabicPeriod"/>
            </a:pPr>
            <a:r>
              <a:rPr lang="en-US" dirty="0"/>
              <a:t>What are we looking at here? (Stock chart)</a:t>
            </a:r>
          </a:p>
          <a:p>
            <a:pPr marL="228600" indent="-228600">
              <a:buAutoNum type="arabicPeriod"/>
            </a:pPr>
            <a:r>
              <a:rPr lang="en-US" dirty="0"/>
              <a:t>What do we have on the x-axis? y-axis? (time, price)</a:t>
            </a:r>
          </a:p>
          <a:p>
            <a:pPr marL="228600" indent="-228600">
              <a:buAutoNum type="arabicPeriod"/>
            </a:pPr>
            <a:r>
              <a:rPr lang="en-US" dirty="0"/>
              <a:t>What is a stock? (Portion of ownership of a company)</a:t>
            </a:r>
          </a:p>
          <a:p>
            <a:pPr marL="228600" indent="-228600">
              <a:buAutoNum type="arabicPeriod"/>
            </a:pPr>
            <a:r>
              <a:rPr lang="en-US" dirty="0"/>
              <a:t>How is price determined? (In a market, not set by the company)</a:t>
            </a:r>
          </a:p>
          <a:p>
            <a:pPr marL="228600" indent="-228600">
              <a:buAutoNum type="arabicPeriod"/>
            </a:pPr>
            <a:endParaRPr lang="en-US" dirty="0"/>
          </a:p>
        </p:txBody>
      </p:sp>
      <p:sp>
        <p:nvSpPr>
          <p:cNvPr id="4" name="Slide Number Placeholder 3">
            <a:extLst>
              <a:ext uri="{FF2B5EF4-FFF2-40B4-BE49-F238E27FC236}">
                <a16:creationId xmlns:a16="http://schemas.microsoft.com/office/drawing/2014/main" id="{E9674935-201F-FDF5-A086-61F8E02D2842}"/>
              </a:ext>
            </a:extLst>
          </p:cNvPr>
          <p:cNvSpPr>
            <a:spLocks noGrp="1"/>
          </p:cNvSpPr>
          <p:nvPr>
            <p:ph type="sldNum" sz="quarter" idx="5"/>
          </p:nvPr>
        </p:nvSpPr>
        <p:spPr/>
        <p:txBody>
          <a:bodyPr/>
          <a:lstStyle/>
          <a:p>
            <a:fld id="{3E0DDA51-E140-194E-82F1-EF0B4A4C14EE}" type="slidenum">
              <a:rPr lang="en-US" smtClean="0"/>
              <a:t>25</a:t>
            </a:fld>
            <a:endParaRPr lang="en-US"/>
          </a:p>
        </p:txBody>
      </p:sp>
    </p:spTree>
    <p:extLst>
      <p:ext uri="{BB962C8B-B14F-4D97-AF65-F5344CB8AC3E}">
        <p14:creationId xmlns:p14="http://schemas.microsoft.com/office/powerpoint/2010/main" val="14366077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E10E373-99A3-7C4E-817C-1BD882D69B2B}" type="datetimeFigureOut">
              <a:rPr lang="en-US" smtClean="0"/>
              <a:t>11/13/2025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AA7219F-EE64-A747-9797-0C12B8B83CD3}" type="slidenum">
              <a:rPr lang="en-US" smtClean="0"/>
              <a:t>‹#›</a:t>
            </a:fld>
            <a:endParaRPr lang="en-US"/>
          </a:p>
        </p:txBody>
      </p:sp>
    </p:spTree>
    <p:extLst>
      <p:ext uri="{BB962C8B-B14F-4D97-AF65-F5344CB8AC3E}">
        <p14:creationId xmlns:p14="http://schemas.microsoft.com/office/powerpoint/2010/main" val="9931203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E10E373-99A3-7C4E-817C-1BD882D69B2B}" type="datetimeFigureOut">
              <a:rPr lang="en-US" smtClean="0"/>
              <a:t>11/13/2025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AA7219F-EE64-A747-9797-0C12B8B83CD3}" type="slidenum">
              <a:rPr lang="en-US" smtClean="0"/>
              <a:t>‹#›</a:t>
            </a:fld>
            <a:endParaRPr lang="en-US"/>
          </a:p>
        </p:txBody>
      </p:sp>
    </p:spTree>
    <p:extLst>
      <p:ext uri="{BB962C8B-B14F-4D97-AF65-F5344CB8AC3E}">
        <p14:creationId xmlns:p14="http://schemas.microsoft.com/office/powerpoint/2010/main" val="33050866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E10E373-99A3-7C4E-817C-1BD882D69B2B}" type="datetimeFigureOut">
              <a:rPr lang="en-US" smtClean="0"/>
              <a:t>11/13/2025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AA7219F-EE64-A747-9797-0C12B8B83CD3}" type="slidenum">
              <a:rPr lang="en-US" smtClean="0"/>
              <a:t>‹#›</a:t>
            </a:fld>
            <a:endParaRPr lang="en-US"/>
          </a:p>
        </p:txBody>
      </p:sp>
    </p:spTree>
    <p:extLst>
      <p:ext uri="{BB962C8B-B14F-4D97-AF65-F5344CB8AC3E}">
        <p14:creationId xmlns:p14="http://schemas.microsoft.com/office/powerpoint/2010/main" val="19417771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E10E373-99A3-7C4E-817C-1BD882D69B2B}" type="datetimeFigureOut">
              <a:rPr lang="en-US" smtClean="0"/>
              <a:t>11/13/2025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AA7219F-EE64-A747-9797-0C12B8B83CD3}" type="slidenum">
              <a:rPr lang="en-US" smtClean="0"/>
              <a:t>‹#›</a:t>
            </a:fld>
            <a:endParaRPr lang="en-US"/>
          </a:p>
        </p:txBody>
      </p:sp>
    </p:spTree>
    <p:extLst>
      <p:ext uri="{BB962C8B-B14F-4D97-AF65-F5344CB8AC3E}">
        <p14:creationId xmlns:p14="http://schemas.microsoft.com/office/powerpoint/2010/main" val="32697885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E10E373-99A3-7C4E-817C-1BD882D69B2B}" type="datetimeFigureOut">
              <a:rPr lang="en-US" smtClean="0"/>
              <a:t>11/13/2025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AA7219F-EE64-A747-9797-0C12B8B83CD3}" type="slidenum">
              <a:rPr lang="en-US" smtClean="0"/>
              <a:t>‹#›</a:t>
            </a:fld>
            <a:endParaRPr lang="en-US"/>
          </a:p>
        </p:txBody>
      </p:sp>
    </p:spTree>
    <p:extLst>
      <p:ext uri="{BB962C8B-B14F-4D97-AF65-F5344CB8AC3E}">
        <p14:creationId xmlns:p14="http://schemas.microsoft.com/office/powerpoint/2010/main" val="6195723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E10E373-99A3-7C4E-817C-1BD882D69B2B}" type="datetimeFigureOut">
              <a:rPr lang="en-US" smtClean="0"/>
              <a:t>11/13/2025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AA7219F-EE64-A747-9797-0C12B8B83CD3}" type="slidenum">
              <a:rPr lang="en-US" smtClean="0"/>
              <a:t>‹#›</a:t>
            </a:fld>
            <a:endParaRPr lang="en-US"/>
          </a:p>
        </p:txBody>
      </p:sp>
    </p:spTree>
    <p:extLst>
      <p:ext uri="{BB962C8B-B14F-4D97-AF65-F5344CB8AC3E}">
        <p14:creationId xmlns:p14="http://schemas.microsoft.com/office/powerpoint/2010/main" val="15351756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E10E373-99A3-7C4E-817C-1BD882D69B2B}" type="datetimeFigureOut">
              <a:rPr lang="en-US" smtClean="0"/>
              <a:t>11/13/2025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AA7219F-EE64-A747-9797-0C12B8B83CD3}" type="slidenum">
              <a:rPr lang="en-US" smtClean="0"/>
              <a:t>‹#›</a:t>
            </a:fld>
            <a:endParaRPr lang="en-US"/>
          </a:p>
        </p:txBody>
      </p:sp>
    </p:spTree>
    <p:extLst>
      <p:ext uri="{BB962C8B-B14F-4D97-AF65-F5344CB8AC3E}">
        <p14:creationId xmlns:p14="http://schemas.microsoft.com/office/powerpoint/2010/main" val="5447532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E10E373-99A3-7C4E-817C-1BD882D69B2B}" type="datetimeFigureOut">
              <a:rPr lang="en-US" smtClean="0"/>
              <a:t>11/13/2025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AA7219F-EE64-A747-9797-0C12B8B83CD3}" type="slidenum">
              <a:rPr lang="en-US" smtClean="0"/>
              <a:t>‹#›</a:t>
            </a:fld>
            <a:endParaRPr lang="en-US"/>
          </a:p>
        </p:txBody>
      </p:sp>
    </p:spTree>
    <p:extLst>
      <p:ext uri="{BB962C8B-B14F-4D97-AF65-F5344CB8AC3E}">
        <p14:creationId xmlns:p14="http://schemas.microsoft.com/office/powerpoint/2010/main" val="5260159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E10E373-99A3-7C4E-817C-1BD882D69B2B}" type="datetimeFigureOut">
              <a:rPr lang="en-US" smtClean="0"/>
              <a:t>11/13/2025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AA7219F-EE64-A747-9797-0C12B8B83CD3}" type="slidenum">
              <a:rPr lang="en-US" smtClean="0"/>
              <a:t>‹#›</a:t>
            </a:fld>
            <a:endParaRPr lang="en-US"/>
          </a:p>
        </p:txBody>
      </p:sp>
    </p:spTree>
    <p:extLst>
      <p:ext uri="{BB962C8B-B14F-4D97-AF65-F5344CB8AC3E}">
        <p14:creationId xmlns:p14="http://schemas.microsoft.com/office/powerpoint/2010/main" val="39728149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E10E373-99A3-7C4E-817C-1BD882D69B2B}" type="datetimeFigureOut">
              <a:rPr lang="en-US" smtClean="0"/>
              <a:t>11/13/2025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AA7219F-EE64-A747-9797-0C12B8B83CD3}" type="slidenum">
              <a:rPr lang="en-US" smtClean="0"/>
              <a:t>‹#›</a:t>
            </a:fld>
            <a:endParaRPr lang="en-US"/>
          </a:p>
        </p:txBody>
      </p:sp>
    </p:spTree>
    <p:extLst>
      <p:ext uri="{BB962C8B-B14F-4D97-AF65-F5344CB8AC3E}">
        <p14:creationId xmlns:p14="http://schemas.microsoft.com/office/powerpoint/2010/main" val="40397783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E10E373-99A3-7C4E-817C-1BD882D69B2B}" type="datetimeFigureOut">
              <a:rPr lang="en-US" smtClean="0"/>
              <a:t>11/13/2025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AA7219F-EE64-A747-9797-0C12B8B83CD3}" type="slidenum">
              <a:rPr lang="en-US" smtClean="0"/>
              <a:t>‹#›</a:t>
            </a:fld>
            <a:endParaRPr lang="en-US"/>
          </a:p>
        </p:txBody>
      </p:sp>
    </p:spTree>
    <p:extLst>
      <p:ext uri="{BB962C8B-B14F-4D97-AF65-F5344CB8AC3E}">
        <p14:creationId xmlns:p14="http://schemas.microsoft.com/office/powerpoint/2010/main" val="11999880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E10E373-99A3-7C4E-817C-1BD882D69B2B}" type="datetimeFigureOut">
              <a:rPr lang="en-US" smtClean="0"/>
              <a:t>11/13/2025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AA7219F-EE64-A747-9797-0C12B8B83CD3}" type="slidenum">
              <a:rPr lang="en-US" smtClean="0"/>
              <a:t>‹#›</a:t>
            </a:fld>
            <a:endParaRPr lang="en-US"/>
          </a:p>
        </p:txBody>
      </p:sp>
    </p:spTree>
    <p:extLst>
      <p:ext uri="{BB962C8B-B14F-4D97-AF65-F5344CB8AC3E}">
        <p14:creationId xmlns:p14="http://schemas.microsoft.com/office/powerpoint/2010/main" val="3784592908"/>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microsoft.com/office/2017/06/relationships/model3d" Target="../media/model3d1.glb"/><Relationship Id="rId2" Type="http://schemas.openxmlformats.org/officeDocument/2006/relationships/notesSlide" Target="../notesSlides/notesSlide1.xml"/><Relationship Id="rId1" Type="http://schemas.openxmlformats.org/officeDocument/2006/relationships/slideLayout" Target="../slideLayouts/slideLayout6.xm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6.xml"/><Relationship Id="rId4" Type="http://schemas.openxmlformats.org/officeDocument/2006/relationships/hyperlink" Target="https://cuberule.com/"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6.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7.xml"/><Relationship Id="rId1" Type="http://schemas.openxmlformats.org/officeDocument/2006/relationships/slideLayout" Target="../slideLayouts/slideLayout6.xml"/><Relationship Id="rId5" Type="http://schemas.openxmlformats.org/officeDocument/2006/relationships/image" Target="../media/image8.png"/><Relationship Id="rId4" Type="http://schemas.openxmlformats.org/officeDocument/2006/relationships/image" Target="../media/image7.jpeg"/></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6.xml"/><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6.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6.xml"/><Relationship Id="rId6" Type="http://schemas.openxmlformats.org/officeDocument/2006/relationships/image" Target="../media/image4.png"/><Relationship Id="rId5" Type="http://schemas.openxmlformats.org/officeDocument/2006/relationships/image" Target="../media/image1.png"/><Relationship Id="rId4" Type="http://schemas.microsoft.com/office/2017/06/relationships/model3d" Target="../media/model3d1.glb"/></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6.xml"/><Relationship Id="rId6" Type="http://schemas.openxmlformats.org/officeDocument/2006/relationships/image" Target="../media/image4.png"/><Relationship Id="rId5" Type="http://schemas.openxmlformats.org/officeDocument/2006/relationships/image" Target="../media/image16.png"/><Relationship Id="rId4" Type="http://schemas.microsoft.com/office/2017/06/relationships/model3d" Target="../media/model3d1.glb"/></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6.xml"/><Relationship Id="rId1" Type="http://schemas.openxmlformats.org/officeDocument/2006/relationships/slideLayout" Target="../slideLayouts/slideLayout6.xml"/><Relationship Id="rId4" Type="http://schemas.openxmlformats.org/officeDocument/2006/relationships/image" Target="../media/image6.jpeg"/></Relationships>
</file>

<file path=ppt/slides/_rels/slide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7.xml"/><Relationship Id="rId1" Type="http://schemas.openxmlformats.org/officeDocument/2006/relationships/slideLayout" Target="../slideLayouts/slideLayout6.xml"/><Relationship Id="rId4" Type="http://schemas.openxmlformats.org/officeDocument/2006/relationships/image" Target="../media/image6.jpeg"/></Relationships>
</file>

<file path=ppt/slides/_rels/slide2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8.xml"/><Relationship Id="rId1" Type="http://schemas.openxmlformats.org/officeDocument/2006/relationships/slideLayout" Target="../slideLayouts/slideLayout6.xml"/><Relationship Id="rId4" Type="http://schemas.openxmlformats.org/officeDocument/2006/relationships/image" Target="../media/image5.png"/></Relationships>
</file>

<file path=ppt/slides/_rels/slide2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EA06408F-07C8-CFA2-D11F-070F20646963}"/>
              </a:ext>
            </a:extLst>
          </p:cNvPr>
          <p:cNvSpPr/>
          <p:nvPr/>
        </p:nvSpPr>
        <p:spPr>
          <a:xfrm>
            <a:off x="5544203" y="4508297"/>
            <a:ext cx="6647798" cy="2128345"/>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49EB9910-2034-B042-D6C4-C06E24960E3C}"/>
              </a:ext>
            </a:extLst>
          </p:cNvPr>
          <p:cNvSpPr/>
          <p:nvPr/>
        </p:nvSpPr>
        <p:spPr>
          <a:xfrm>
            <a:off x="0" y="1395248"/>
            <a:ext cx="8505497" cy="2128345"/>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4CC4B3A-2E0E-2D62-0106-98939D6E257B}"/>
              </a:ext>
            </a:extLst>
          </p:cNvPr>
          <p:cNvSpPr>
            <a:spLocks noGrp="1"/>
          </p:cNvSpPr>
          <p:nvPr>
            <p:ph type="ctrTitle"/>
          </p:nvPr>
        </p:nvSpPr>
        <p:spPr>
          <a:xfrm>
            <a:off x="609600" y="531157"/>
            <a:ext cx="9144000" cy="2387600"/>
          </a:xfrm>
        </p:spPr>
        <p:txBody>
          <a:bodyPr/>
          <a:lstStyle/>
          <a:p>
            <a:pPr algn="l"/>
            <a:r>
              <a:rPr lang="en-US" dirty="0">
                <a:solidFill>
                  <a:schemeClr val="bg1"/>
                </a:solidFill>
              </a:rPr>
              <a:t>Accounting Matters.</a:t>
            </a:r>
          </a:p>
        </p:txBody>
      </p:sp>
      <p:sp>
        <p:nvSpPr>
          <p:cNvPr id="3" name="Subtitle 2">
            <a:extLst>
              <a:ext uri="{FF2B5EF4-FFF2-40B4-BE49-F238E27FC236}">
                <a16:creationId xmlns:a16="http://schemas.microsoft.com/office/drawing/2014/main" id="{245022B4-FB1F-5D19-F4D7-E52EBC10F5AB}"/>
              </a:ext>
            </a:extLst>
          </p:cNvPr>
          <p:cNvSpPr>
            <a:spLocks noGrp="1"/>
          </p:cNvSpPr>
          <p:nvPr>
            <p:ph type="subTitle" idx="1"/>
          </p:nvPr>
        </p:nvSpPr>
        <p:spPr>
          <a:xfrm>
            <a:off x="2942897" y="4907756"/>
            <a:ext cx="8873358" cy="1655762"/>
          </a:xfrm>
        </p:spPr>
        <p:txBody>
          <a:bodyPr/>
          <a:lstStyle/>
          <a:p>
            <a:pPr algn="r"/>
            <a:r>
              <a:rPr lang="en-US" dirty="0">
                <a:solidFill>
                  <a:schemeClr val="bg1"/>
                </a:solidFill>
              </a:rPr>
              <a:t>Vivek Raval</a:t>
            </a:r>
          </a:p>
          <a:p>
            <a:pPr algn="r"/>
            <a:r>
              <a:rPr lang="en-US" dirty="0">
                <a:solidFill>
                  <a:schemeClr val="bg1"/>
                </a:solidFill>
              </a:rPr>
              <a:t>Presented to the Tuck School of Business</a:t>
            </a:r>
          </a:p>
          <a:p>
            <a:pPr algn="r"/>
            <a:r>
              <a:rPr lang="en-US" dirty="0">
                <a:solidFill>
                  <a:schemeClr val="bg1"/>
                </a:solidFill>
              </a:rPr>
              <a:t>November 14, 2025</a:t>
            </a:r>
          </a:p>
        </p:txBody>
      </p:sp>
    </p:spTree>
    <p:extLst>
      <p:ext uri="{BB962C8B-B14F-4D97-AF65-F5344CB8AC3E}">
        <p14:creationId xmlns:p14="http://schemas.microsoft.com/office/powerpoint/2010/main" val="3402356504"/>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250"/>
                                        <p:tgtEl>
                                          <p:spTgt spid="4"/>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ipe(right)">
                                      <p:cBhvr>
                                        <p:cTn id="10" dur="2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4"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F0940D-9AA8-0B12-1168-D4A80B03719E}"/>
            </a:ext>
          </a:extLst>
        </p:cNvPr>
        <p:cNvGrpSpPr/>
        <p:nvPr/>
      </p:nvGrpSpPr>
      <p:grpSpPr>
        <a:xfrm>
          <a:off x="0" y="0"/>
          <a:ext cx="0" cy="0"/>
          <a:chOff x="0" y="0"/>
          <a:chExt cx="0" cy="0"/>
        </a:xfrm>
      </p:grpSpPr>
      <mc:AlternateContent xmlns:mc="http://schemas.openxmlformats.org/markup-compatibility/2006">
        <mc:Choice xmlns:am3d="http://schemas.microsoft.com/office/drawing/2017/model3d" Requires="am3d">
          <p:graphicFrame>
            <p:nvGraphicFramePr>
              <p:cNvPr id="20" name="3D Model 19" descr="Hot Dog">
                <a:extLst>
                  <a:ext uri="{FF2B5EF4-FFF2-40B4-BE49-F238E27FC236}">
                    <a16:creationId xmlns:a16="http://schemas.microsoft.com/office/drawing/2014/main" id="{AF108601-ECB8-B4DB-B6DE-6A367A2FA25E}"/>
                  </a:ext>
                </a:extLst>
              </p:cNvPr>
              <p:cNvGraphicFramePr>
                <a:graphicFrameLocks noChangeAspect="1"/>
              </p:cNvGraphicFramePr>
              <p:nvPr>
                <p:extLst>
                  <p:ext uri="{D42A27DB-BD31-4B8C-83A1-F6EECF244321}">
                    <p14:modId xmlns:p14="http://schemas.microsoft.com/office/powerpoint/2010/main" val="4125587242"/>
                  </p:ext>
                </p:extLst>
              </p:nvPr>
            </p:nvGraphicFramePr>
            <p:xfrm>
              <a:off x="3550089" y="1273238"/>
              <a:ext cx="5091821" cy="3378684"/>
            </p:xfrm>
            <a:graphic>
              <a:graphicData uri="http://schemas.microsoft.com/office/drawing/2017/model3d">
                <am3d:model3d r:embed="rId3">
                  <am3d:spPr>
                    <a:xfrm>
                      <a:off x="0" y="0"/>
                      <a:ext cx="5091821" cy="3378684"/>
                    </a:xfrm>
                    <a:prstGeom prst="rect">
                      <a:avLst/>
                    </a:prstGeom>
                    <a:effectLst>
                      <a:outerShdw dist="38100" dir="2700000" algn="tl" rotWithShape="0">
                        <a:prstClr val="black">
                          <a:alpha val="40000"/>
                        </a:prstClr>
                      </a:outerShdw>
                    </a:effectLst>
                  </am3d:spPr>
                  <am3d:camera>
                    <am3d:pos x="0" y="0" z="53339150"/>
                    <am3d:up dx="0" dy="36000000" dz="0"/>
                    <am3d:lookAt x="0" y="0" z="0"/>
                    <am3d:perspective fov="2700000"/>
                  </am3d:camera>
                  <am3d:trans>
                    <am3d:meterPerModelUnit n="7719088" d="1000000"/>
                    <am3d:preTrans dx="-15459" dy="-6575784" dz="-61857"/>
                    <am3d:scale>
                      <am3d:sx n="1000000" d="1000000"/>
                      <am3d:sy n="1000000" d="1000000"/>
                      <am3d:sz n="1000000" d="1000000"/>
                    </am3d:scale>
                    <am3d:rot ax="3027937" ay="1411859" az="1548845"/>
                    <am3d:postTrans dx="0" dy="0" dz="0"/>
                  </am3d:trans>
                  <am3d:raster rName="Office3DRenderer" rVer="16.0.8326">
                    <am3d:blip r:embed="rId4"/>
                  </am3d:raster>
                  <am3d:objViewport viewportSz="5948387"/>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20" name="3D Model 19" descr="Hot Dog">
                <a:extLst>
                  <a:ext uri="{FF2B5EF4-FFF2-40B4-BE49-F238E27FC236}">
                    <a16:creationId xmlns:a16="http://schemas.microsoft.com/office/drawing/2014/main" id="{AF108601-ECB8-B4DB-B6DE-6A367A2FA25E}"/>
                  </a:ext>
                </a:extLst>
              </p:cNvPr>
              <p:cNvPicPr>
                <a:picLocks noGrp="1" noRot="1" noChangeAspect="1" noMove="1" noResize="1" noEditPoints="1" noAdjustHandles="1" noChangeArrowheads="1" noChangeShapeType="1" noCrop="1"/>
              </p:cNvPicPr>
              <p:nvPr/>
            </p:nvPicPr>
            <p:blipFill>
              <a:blip r:embed="rId4"/>
              <a:stretch>
                <a:fillRect/>
              </a:stretch>
            </p:blipFill>
            <p:spPr>
              <a:xfrm>
                <a:off x="3550089" y="1273238"/>
                <a:ext cx="5091821" cy="3378684"/>
              </a:xfrm>
              <a:prstGeom prst="rect">
                <a:avLst/>
              </a:prstGeom>
              <a:effectLst>
                <a:outerShdw dist="38100" dir="2700000" algn="tl" rotWithShape="0">
                  <a:prstClr val="black">
                    <a:alpha val="40000"/>
                  </a:prstClr>
                </a:outerShdw>
              </a:effectLst>
            </p:spPr>
          </p:pic>
        </mc:Fallback>
      </mc:AlternateContent>
      <p:sp>
        <p:nvSpPr>
          <p:cNvPr id="21" name="TextBox 20">
            <a:extLst>
              <a:ext uri="{FF2B5EF4-FFF2-40B4-BE49-F238E27FC236}">
                <a16:creationId xmlns:a16="http://schemas.microsoft.com/office/drawing/2014/main" id="{5203ADB9-6A23-6BA5-BDC9-575CA170F89F}"/>
              </a:ext>
            </a:extLst>
          </p:cNvPr>
          <p:cNvSpPr txBox="1"/>
          <p:nvPr/>
        </p:nvSpPr>
        <p:spPr>
          <a:xfrm>
            <a:off x="3689731" y="4999987"/>
            <a:ext cx="4812536" cy="584775"/>
          </a:xfrm>
          <a:prstGeom prst="rect">
            <a:avLst/>
          </a:prstGeom>
          <a:noFill/>
        </p:spPr>
        <p:txBody>
          <a:bodyPr wrap="none" rtlCol="0">
            <a:spAutoFit/>
          </a:bodyPr>
          <a:lstStyle/>
          <a:p>
            <a:r>
              <a:rPr lang="en-US" sz="3200" dirty="0"/>
              <a:t>Is a hot dog a sandwich?</a:t>
            </a:r>
          </a:p>
        </p:txBody>
      </p:sp>
    </p:spTree>
    <p:extLst>
      <p:ext uri="{BB962C8B-B14F-4D97-AF65-F5344CB8AC3E}">
        <p14:creationId xmlns:p14="http://schemas.microsoft.com/office/powerpoint/2010/main" val="2515808766"/>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0" presetClass="entr" presetSubtype="128"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anim calcmode="lin" valueType="num">
                                      <p:cBhvr additive="sum">
                                        <p:cTn id="8" dur="500" fill="hold"/>
                                        <p:tgtEl>
                                          <p:spTgt spid="20"/>
                                        </p:tgtEl>
                                        <p:attrNameLst>
                                          <p:attrName>3d.view.rotation.y</p:attrName>
                                        </p:attrNameLst>
                                      </p:cBhvr>
                                      <p:tavLst>
                                        <p:tav tm="0">
                                          <p:val>
                                            <p:fltVal val="-20"/>
                                          </p:val>
                                        </p:tav>
                                        <p:tav tm="3330">
                                          <p:val>
                                            <p:fltVal val="-19.9349"/>
                                          </p:val>
                                        </p:tav>
                                        <p:tav tm="6660">
                                          <p:val>
                                            <p:fltVal val="-19.7456"/>
                                          </p:val>
                                        </p:tav>
                                        <p:tav tm="9990">
                                          <p:val>
                                            <p:fltVal val="-19.441"/>
                                          </p:val>
                                        </p:tav>
                                        <p:tav tm="13320">
                                          <p:val>
                                            <p:fltVal val="-19.0299"/>
                                          </p:val>
                                        </p:tav>
                                        <p:tav tm="16650">
                                          <p:val>
                                            <p:fltVal val="-18.5212"/>
                                          </p:val>
                                        </p:tav>
                                        <p:tav tm="19970">
                                          <p:val>
                                            <p:fltVal val="-17.9257"/>
                                          </p:val>
                                        </p:tav>
                                        <p:tav tm="23290">
                                          <p:val>
                                            <p:fltVal val="-17.2507"/>
                                          </p:val>
                                        </p:tav>
                                        <p:tav tm="26620">
                                          <p:val>
                                            <p:fltVal val="-16.5027"/>
                                          </p:val>
                                        </p:tav>
                                        <p:tav tm="29950">
                                          <p:val>
                                            <p:fltVal val="-15.6925"/>
                                          </p:val>
                                        </p:tav>
                                        <p:tav tm="33280">
                                          <p:val>
                                            <p:fltVal val="-14.829"/>
                                          </p:val>
                                        </p:tav>
                                        <p:tav tm="36610">
                                          <p:val>
                                            <p:fltVal val="-13.9209"/>
                                          </p:val>
                                        </p:tav>
                                        <p:tav tm="39940">
                                          <p:val>
                                            <p:fltVal val="-12.9772"/>
                                          </p:val>
                                        </p:tav>
                                        <p:tav tm="43270">
                                          <p:val>
                                            <p:fltVal val="-12.0068"/>
                                          </p:val>
                                        </p:tav>
                                        <p:tav tm="46600">
                                          <p:val>
                                            <p:fltVal val="-11.0184"/>
                                          </p:val>
                                        </p:tav>
                                        <p:tav tm="49930">
                                          <p:val>
                                            <p:fltVal val="-10.0209"/>
                                          </p:val>
                                        </p:tav>
                                        <p:tav tm="53250">
                                          <p:val>
                                            <p:fltVal val="-9.0263"/>
                                          </p:val>
                                        </p:tav>
                                        <p:tav tm="56580">
                                          <p:val>
                                            <p:fltVal val="-8.0373"/>
                                          </p:val>
                                        </p:tav>
                                        <p:tav tm="59900">
                                          <p:val>
                                            <p:fltVal val="-7.0688"/>
                                          </p:val>
                                        </p:tav>
                                        <p:tav tm="63220">
                                          <p:val>
                                            <p:fltVal val="-6.1264"/>
                                          </p:val>
                                        </p:tav>
                                        <p:tav tm="66540">
                                          <p:val>
                                            <p:fltVal val="-5.2189"/>
                                          </p:val>
                                        </p:tav>
                                        <p:tav tm="69870">
                                          <p:val>
                                            <p:fltVal val="-4.3528"/>
                                          </p:val>
                                        </p:tav>
                                        <p:tav tm="73190">
                                          <p:val>
                                            <p:fltVal val="-3.5418"/>
                                          </p:val>
                                        </p:tav>
                                        <p:tav tm="76510">
                                          <p:val>
                                            <p:fltVal val="-2.7922"/>
                                          </p:val>
                                        </p:tav>
                                        <p:tav tm="79830">
                                          <p:val>
                                            <p:fltVal val="-2.1127"/>
                                          </p:val>
                                        </p:tav>
                                        <p:tav tm="83160">
                                          <p:val>
                                            <p:fltVal val="-1.5104"/>
                                          </p:val>
                                        </p:tav>
                                        <p:tav tm="86480">
                                          <p:val>
                                            <p:fltVal val="-0.9978"/>
                                          </p:val>
                                        </p:tav>
                                        <p:tav tm="89800">
                                          <p:val>
                                            <p:fltVal val="-0.5817"/>
                                          </p:val>
                                        </p:tav>
                                        <p:tav tm="93120">
                                          <p:val>
                                            <p:fltVal val="-0.2709"/>
                                          </p:val>
                                        </p:tav>
                                        <p:tav tm="96450">
                                          <p:val>
                                            <p:fltVal val="-0.0738"/>
                                          </p:val>
                                        </p:tav>
                                        <p:tav tm="100000">
                                          <p:val>
                                            <p:fltVal val="0"/>
                                          </p:val>
                                        </p:tav>
                                      </p:tavLst>
                                    </p:anim>
                                    <p:anim calcmode="lin" valueType="num">
                                      <p:cBhvr additive="mult">
                                        <p:cTn id="9" dur="500" fill="hold"/>
                                        <p:tgtEl>
                                          <p:spTgt spid="20"/>
                                        </p:tgtEl>
                                        <p:attrNameLst>
                                          <p:attrName>3d.object.scale.x</p:attrName>
                                        </p:attrNameLst>
                                      </p:cBhvr>
                                      <p:tavLst>
                                        <p:tav tm="0">
                                          <p:val>
                                            <p:fltVal val="0.8"/>
                                          </p:val>
                                        </p:tav>
                                        <p:tav tm="3330">
                                          <p:val>
                                            <p:fltVal val="0.8104"/>
                                          </p:val>
                                        </p:tav>
                                        <p:tav tm="6660">
                                          <p:val>
                                            <p:fltVal val="0.8208"/>
                                          </p:val>
                                        </p:tav>
                                        <p:tav tm="9990">
                                          <p:val>
                                            <p:fltVal val="0.8312"/>
                                          </p:val>
                                        </p:tav>
                                        <p:tav tm="13320">
                                          <p:val>
                                            <p:fltVal val="0.8415"/>
                                          </p:val>
                                        </p:tav>
                                        <p:tav tm="16650">
                                          <p:val>
                                            <p:fltVal val="0.8517"/>
                                          </p:val>
                                        </p:tav>
                                        <p:tav tm="19970">
                                          <p:val>
                                            <p:fltVal val="0.8617"/>
                                          </p:val>
                                        </p:tav>
                                        <p:tav tm="23290">
                                          <p:val>
                                            <p:fltVal val="0.8715"/>
                                          </p:val>
                                        </p:tav>
                                        <p:tav tm="26620">
                                          <p:val>
                                            <p:fltVal val="0.8812"/>
                                          </p:val>
                                        </p:tav>
                                        <p:tav tm="29950">
                                          <p:val>
                                            <p:fltVal val="0.8906"/>
                                          </p:val>
                                        </p:tav>
                                        <p:tav tm="33280">
                                          <p:val>
                                            <p:fltVal val="0.8998"/>
                                          </p:val>
                                        </p:tav>
                                        <p:tav tm="36610">
                                          <p:val>
                                            <p:fltVal val="0.9087"/>
                                          </p:val>
                                        </p:tav>
                                        <p:tav tm="39940">
                                          <p:val>
                                            <p:fltVal val="0.9174"/>
                                          </p:val>
                                        </p:tav>
                                        <p:tav tm="43270">
                                          <p:val>
                                            <p:fltVal val="0.9257"/>
                                          </p:val>
                                        </p:tav>
                                        <p:tav tm="46600">
                                          <p:val>
                                            <p:fltVal val="0.9336"/>
                                          </p:val>
                                        </p:tav>
                                        <p:tav tm="49930">
                                          <p:val>
                                            <p:fltVal val="0.9412"/>
                                          </p:val>
                                        </p:tav>
                                        <p:tav tm="53250">
                                          <p:val>
                                            <p:fltVal val="0.9484"/>
                                          </p:val>
                                        </p:tav>
                                        <p:tav tm="56580">
                                          <p:val>
                                            <p:fltVal val="0.9552"/>
                                          </p:val>
                                        </p:tav>
                                        <p:tav tm="59900">
                                          <p:val>
                                            <p:fltVal val="0.9616"/>
                                          </p:val>
                                        </p:tav>
                                        <p:tav tm="63220">
                                          <p:val>
                                            <p:fltVal val="0.9675"/>
                                          </p:val>
                                        </p:tav>
                                        <p:tav tm="66540">
                                          <p:val>
                                            <p:fltVal val="0.973"/>
                                          </p:val>
                                        </p:tav>
                                        <p:tav tm="69870">
                                          <p:val>
                                            <p:fltVal val="0.978"/>
                                          </p:val>
                                        </p:tav>
                                        <p:tav tm="73190">
                                          <p:val>
                                            <p:fltVal val="0.9825"/>
                                          </p:val>
                                        </p:tav>
                                        <p:tav tm="76510">
                                          <p:val>
                                            <p:fltVal val="0.9865"/>
                                          </p:val>
                                        </p:tav>
                                        <p:tav tm="79830">
                                          <p:val>
                                            <p:fltVal val="0.99"/>
                                          </p:val>
                                        </p:tav>
                                        <p:tav tm="83160">
                                          <p:val>
                                            <p:fltVal val="0.993"/>
                                          </p:val>
                                        </p:tav>
                                        <p:tav tm="86480">
                                          <p:val>
                                            <p:fltVal val="0.9955"/>
                                          </p:val>
                                        </p:tav>
                                        <p:tav tm="89800">
                                          <p:val>
                                            <p:fltVal val="0.9974"/>
                                          </p:val>
                                        </p:tav>
                                        <p:tav tm="93120">
                                          <p:val>
                                            <p:fltVal val="0.9988"/>
                                          </p:val>
                                        </p:tav>
                                        <p:tav tm="96450">
                                          <p:val>
                                            <p:fltVal val="0.9996"/>
                                          </p:val>
                                        </p:tav>
                                        <p:tav tm="100000">
                                          <p:val>
                                            <p:fltVal val="1"/>
                                          </p:val>
                                        </p:tav>
                                      </p:tavLst>
                                    </p:anim>
                                    <p:anim calcmode="lin" valueType="num">
                                      <p:cBhvr additive="mult">
                                        <p:cTn id="10" dur="500" fill="hold"/>
                                        <p:tgtEl>
                                          <p:spTgt spid="20"/>
                                        </p:tgtEl>
                                        <p:attrNameLst>
                                          <p:attrName>3d.object.scale.y</p:attrName>
                                        </p:attrNameLst>
                                      </p:cBhvr>
                                      <p:tavLst>
                                        <p:tav tm="0">
                                          <p:val>
                                            <p:fltVal val="0.8"/>
                                          </p:val>
                                        </p:tav>
                                        <p:tav tm="3330">
                                          <p:val>
                                            <p:fltVal val="0.8104"/>
                                          </p:val>
                                        </p:tav>
                                        <p:tav tm="6660">
                                          <p:val>
                                            <p:fltVal val="0.8208"/>
                                          </p:val>
                                        </p:tav>
                                        <p:tav tm="9990">
                                          <p:val>
                                            <p:fltVal val="0.8312"/>
                                          </p:val>
                                        </p:tav>
                                        <p:tav tm="13320">
                                          <p:val>
                                            <p:fltVal val="0.8415"/>
                                          </p:val>
                                        </p:tav>
                                        <p:tav tm="16650">
                                          <p:val>
                                            <p:fltVal val="0.8517"/>
                                          </p:val>
                                        </p:tav>
                                        <p:tav tm="19970">
                                          <p:val>
                                            <p:fltVal val="0.8617"/>
                                          </p:val>
                                        </p:tav>
                                        <p:tav tm="23290">
                                          <p:val>
                                            <p:fltVal val="0.8715"/>
                                          </p:val>
                                        </p:tav>
                                        <p:tav tm="26620">
                                          <p:val>
                                            <p:fltVal val="0.8812"/>
                                          </p:val>
                                        </p:tav>
                                        <p:tav tm="29950">
                                          <p:val>
                                            <p:fltVal val="0.8906"/>
                                          </p:val>
                                        </p:tav>
                                        <p:tav tm="33280">
                                          <p:val>
                                            <p:fltVal val="0.8998"/>
                                          </p:val>
                                        </p:tav>
                                        <p:tav tm="36610">
                                          <p:val>
                                            <p:fltVal val="0.9087"/>
                                          </p:val>
                                        </p:tav>
                                        <p:tav tm="39940">
                                          <p:val>
                                            <p:fltVal val="0.9174"/>
                                          </p:val>
                                        </p:tav>
                                        <p:tav tm="43270">
                                          <p:val>
                                            <p:fltVal val="0.9257"/>
                                          </p:val>
                                        </p:tav>
                                        <p:tav tm="46600">
                                          <p:val>
                                            <p:fltVal val="0.9336"/>
                                          </p:val>
                                        </p:tav>
                                        <p:tav tm="49930">
                                          <p:val>
                                            <p:fltVal val="0.9412"/>
                                          </p:val>
                                        </p:tav>
                                        <p:tav tm="53250">
                                          <p:val>
                                            <p:fltVal val="0.9484"/>
                                          </p:val>
                                        </p:tav>
                                        <p:tav tm="56580">
                                          <p:val>
                                            <p:fltVal val="0.9552"/>
                                          </p:val>
                                        </p:tav>
                                        <p:tav tm="59900">
                                          <p:val>
                                            <p:fltVal val="0.9616"/>
                                          </p:val>
                                        </p:tav>
                                        <p:tav tm="63220">
                                          <p:val>
                                            <p:fltVal val="0.9675"/>
                                          </p:val>
                                        </p:tav>
                                        <p:tav tm="66540">
                                          <p:val>
                                            <p:fltVal val="0.973"/>
                                          </p:val>
                                        </p:tav>
                                        <p:tav tm="69870">
                                          <p:val>
                                            <p:fltVal val="0.978"/>
                                          </p:val>
                                        </p:tav>
                                        <p:tav tm="73190">
                                          <p:val>
                                            <p:fltVal val="0.9825"/>
                                          </p:val>
                                        </p:tav>
                                        <p:tav tm="76510">
                                          <p:val>
                                            <p:fltVal val="0.9865"/>
                                          </p:val>
                                        </p:tav>
                                        <p:tav tm="79830">
                                          <p:val>
                                            <p:fltVal val="0.99"/>
                                          </p:val>
                                        </p:tav>
                                        <p:tav tm="83160">
                                          <p:val>
                                            <p:fltVal val="0.993"/>
                                          </p:val>
                                        </p:tav>
                                        <p:tav tm="86480">
                                          <p:val>
                                            <p:fltVal val="0.9955"/>
                                          </p:val>
                                        </p:tav>
                                        <p:tav tm="89800">
                                          <p:val>
                                            <p:fltVal val="0.9974"/>
                                          </p:val>
                                        </p:tav>
                                        <p:tav tm="93120">
                                          <p:val>
                                            <p:fltVal val="0.9988"/>
                                          </p:val>
                                        </p:tav>
                                        <p:tav tm="96450">
                                          <p:val>
                                            <p:fltVal val="0.9996"/>
                                          </p:val>
                                        </p:tav>
                                        <p:tav tm="100000">
                                          <p:val>
                                            <p:fltVal val="1"/>
                                          </p:val>
                                        </p:tav>
                                      </p:tavLst>
                                    </p:anim>
                                    <p:anim calcmode="lin" valueType="num">
                                      <p:cBhvr additive="mult">
                                        <p:cTn id="11" dur="500" fill="hold"/>
                                        <p:tgtEl>
                                          <p:spTgt spid="20"/>
                                        </p:tgtEl>
                                        <p:attrNameLst>
                                          <p:attrName>3d.object.scale.z</p:attrName>
                                        </p:attrNameLst>
                                      </p:cBhvr>
                                      <p:tavLst>
                                        <p:tav tm="0">
                                          <p:val>
                                            <p:fltVal val="0.8"/>
                                          </p:val>
                                        </p:tav>
                                        <p:tav tm="3330">
                                          <p:val>
                                            <p:fltVal val="0.8104"/>
                                          </p:val>
                                        </p:tav>
                                        <p:tav tm="6660">
                                          <p:val>
                                            <p:fltVal val="0.8208"/>
                                          </p:val>
                                        </p:tav>
                                        <p:tav tm="9990">
                                          <p:val>
                                            <p:fltVal val="0.8312"/>
                                          </p:val>
                                        </p:tav>
                                        <p:tav tm="13320">
                                          <p:val>
                                            <p:fltVal val="0.8415"/>
                                          </p:val>
                                        </p:tav>
                                        <p:tav tm="16650">
                                          <p:val>
                                            <p:fltVal val="0.8517"/>
                                          </p:val>
                                        </p:tav>
                                        <p:tav tm="19970">
                                          <p:val>
                                            <p:fltVal val="0.8617"/>
                                          </p:val>
                                        </p:tav>
                                        <p:tav tm="23290">
                                          <p:val>
                                            <p:fltVal val="0.8715"/>
                                          </p:val>
                                        </p:tav>
                                        <p:tav tm="26620">
                                          <p:val>
                                            <p:fltVal val="0.8812"/>
                                          </p:val>
                                        </p:tav>
                                        <p:tav tm="29950">
                                          <p:val>
                                            <p:fltVal val="0.8906"/>
                                          </p:val>
                                        </p:tav>
                                        <p:tav tm="33280">
                                          <p:val>
                                            <p:fltVal val="0.8998"/>
                                          </p:val>
                                        </p:tav>
                                        <p:tav tm="36610">
                                          <p:val>
                                            <p:fltVal val="0.9087"/>
                                          </p:val>
                                        </p:tav>
                                        <p:tav tm="39940">
                                          <p:val>
                                            <p:fltVal val="0.9174"/>
                                          </p:val>
                                        </p:tav>
                                        <p:tav tm="43270">
                                          <p:val>
                                            <p:fltVal val="0.9257"/>
                                          </p:val>
                                        </p:tav>
                                        <p:tav tm="46600">
                                          <p:val>
                                            <p:fltVal val="0.9336"/>
                                          </p:val>
                                        </p:tav>
                                        <p:tav tm="49930">
                                          <p:val>
                                            <p:fltVal val="0.9412"/>
                                          </p:val>
                                        </p:tav>
                                        <p:tav tm="53250">
                                          <p:val>
                                            <p:fltVal val="0.9484"/>
                                          </p:val>
                                        </p:tav>
                                        <p:tav tm="56580">
                                          <p:val>
                                            <p:fltVal val="0.9552"/>
                                          </p:val>
                                        </p:tav>
                                        <p:tav tm="59900">
                                          <p:val>
                                            <p:fltVal val="0.9616"/>
                                          </p:val>
                                        </p:tav>
                                        <p:tav tm="63220">
                                          <p:val>
                                            <p:fltVal val="0.9675"/>
                                          </p:val>
                                        </p:tav>
                                        <p:tav tm="66540">
                                          <p:val>
                                            <p:fltVal val="0.973"/>
                                          </p:val>
                                        </p:tav>
                                        <p:tav tm="69870">
                                          <p:val>
                                            <p:fltVal val="0.978"/>
                                          </p:val>
                                        </p:tav>
                                        <p:tav tm="73190">
                                          <p:val>
                                            <p:fltVal val="0.9825"/>
                                          </p:val>
                                        </p:tav>
                                        <p:tav tm="76510">
                                          <p:val>
                                            <p:fltVal val="0.9865"/>
                                          </p:val>
                                        </p:tav>
                                        <p:tav tm="79830">
                                          <p:val>
                                            <p:fltVal val="0.99"/>
                                          </p:val>
                                        </p:tav>
                                        <p:tav tm="83160">
                                          <p:val>
                                            <p:fltVal val="0.993"/>
                                          </p:val>
                                        </p:tav>
                                        <p:tav tm="86480">
                                          <p:val>
                                            <p:fltVal val="0.9955"/>
                                          </p:val>
                                        </p:tav>
                                        <p:tav tm="89800">
                                          <p:val>
                                            <p:fltVal val="0.9974"/>
                                          </p:val>
                                        </p:tav>
                                        <p:tav tm="93120">
                                          <p:val>
                                            <p:fltVal val="0.9988"/>
                                          </p:val>
                                        </p:tav>
                                        <p:tav tm="96450">
                                          <p:val>
                                            <p:fltVal val="0.9996"/>
                                          </p:val>
                                        </p:tav>
                                        <p:tav tm="100000">
                                          <p:val>
                                            <p:fltVal val="1"/>
                                          </p:val>
                                        </p:tav>
                                      </p:tavLst>
                                    </p:anim>
                                  </p:childTnLst>
                                </p:cTn>
                              </p:par>
                            </p:childTnLst>
                          </p:cTn>
                        </p:par>
                        <p:par>
                          <p:cTn id="12" fill="hold">
                            <p:stCondLst>
                              <p:cond delay="500"/>
                            </p:stCondLst>
                            <p:childTnLst>
                              <p:par>
                                <p:cTn id="13" presetID="22" presetClass="entr" presetSubtype="8" fill="hold" grpId="0" nodeType="afterEffect">
                                  <p:stCondLst>
                                    <p:cond delay="0"/>
                                  </p:stCondLst>
                                  <p:childTnLst>
                                    <p:set>
                                      <p:cBhvr>
                                        <p:cTn id="14" dur="1" fill="hold">
                                          <p:stCondLst>
                                            <p:cond delay="0"/>
                                          </p:stCondLst>
                                        </p:cTn>
                                        <p:tgtEl>
                                          <p:spTgt spid="21"/>
                                        </p:tgtEl>
                                        <p:attrNameLst>
                                          <p:attrName>style.visibility</p:attrName>
                                        </p:attrNameLst>
                                      </p:cBhvr>
                                      <p:to>
                                        <p:strVal val="visible"/>
                                      </p:to>
                                    </p:set>
                                    <p:animEffect transition="in" filter="wipe(left)">
                                      <p:cBhvr>
                                        <p:cTn id="15" dur="25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7B2842-E82B-448D-BA33-228E71D9586E}"/>
            </a:ext>
          </a:extLst>
        </p:cNvPr>
        <p:cNvGrpSpPr/>
        <p:nvPr/>
      </p:nvGrpSpPr>
      <p:grpSpPr>
        <a:xfrm>
          <a:off x="0" y="0"/>
          <a:ext cx="0" cy="0"/>
          <a:chOff x="0" y="0"/>
          <a:chExt cx="0" cy="0"/>
        </a:xfrm>
      </p:grpSpPr>
      <p:sp>
        <p:nvSpPr>
          <p:cNvPr id="22" name="TextBox 21">
            <a:extLst>
              <a:ext uri="{FF2B5EF4-FFF2-40B4-BE49-F238E27FC236}">
                <a16:creationId xmlns:a16="http://schemas.microsoft.com/office/drawing/2014/main" id="{FBFBB203-C636-B240-5334-71042B965C29}"/>
              </a:ext>
            </a:extLst>
          </p:cNvPr>
          <p:cNvSpPr txBox="1"/>
          <p:nvPr/>
        </p:nvSpPr>
        <p:spPr>
          <a:xfrm>
            <a:off x="241064" y="182991"/>
            <a:ext cx="11163536" cy="769441"/>
          </a:xfrm>
          <a:prstGeom prst="rect">
            <a:avLst/>
          </a:prstGeom>
          <a:noFill/>
        </p:spPr>
        <p:txBody>
          <a:bodyPr wrap="square" rtlCol="0">
            <a:spAutoFit/>
          </a:bodyPr>
          <a:lstStyle/>
          <a:p>
            <a:r>
              <a:rPr lang="en-US" sz="4400" dirty="0"/>
              <a:t>We need a standard to guide us.</a:t>
            </a:r>
          </a:p>
        </p:txBody>
      </p:sp>
      <p:pic>
        <p:nvPicPr>
          <p:cNvPr id="1026" name="Picture 2" descr="The Cube Rule of Food for identifying dishes based on starch locations">
            <a:extLst>
              <a:ext uri="{FF2B5EF4-FFF2-40B4-BE49-F238E27FC236}">
                <a16:creationId xmlns:a16="http://schemas.microsoft.com/office/drawing/2014/main" id="{0FD9AD30-6DA1-E5C0-0CCE-7C3E42C7119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57628" y="1067451"/>
            <a:ext cx="7476744" cy="5607558"/>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855BC7A8-E9FB-6B83-37FD-DF914B8EEC28}"/>
              </a:ext>
            </a:extLst>
          </p:cNvPr>
          <p:cNvSpPr txBox="1"/>
          <p:nvPr/>
        </p:nvSpPr>
        <p:spPr>
          <a:xfrm>
            <a:off x="9834372" y="6305677"/>
            <a:ext cx="1770036" cy="369332"/>
          </a:xfrm>
          <a:prstGeom prst="rect">
            <a:avLst/>
          </a:prstGeom>
          <a:noFill/>
        </p:spPr>
        <p:txBody>
          <a:bodyPr wrap="none" rtlCol="0">
            <a:spAutoFit/>
          </a:bodyPr>
          <a:lstStyle/>
          <a:p>
            <a:r>
              <a:rPr lang="en-US" dirty="0">
                <a:hlinkClick r:id="rId4"/>
              </a:rPr>
              <a:t>The Cube Rule</a:t>
            </a:r>
            <a:endParaRPr lang="en-US" dirty="0"/>
          </a:p>
        </p:txBody>
      </p:sp>
    </p:spTree>
    <p:extLst>
      <p:ext uri="{BB962C8B-B14F-4D97-AF65-F5344CB8AC3E}">
        <p14:creationId xmlns:p14="http://schemas.microsoft.com/office/powerpoint/2010/main" val="2918192527"/>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62FDD8-00BA-66B1-A95E-9F4A20F02725}"/>
            </a:ext>
          </a:extLst>
        </p:cNvPr>
        <p:cNvGrpSpPr/>
        <p:nvPr/>
      </p:nvGrpSpPr>
      <p:grpSpPr>
        <a:xfrm>
          <a:off x="0" y="0"/>
          <a:ext cx="0" cy="0"/>
          <a:chOff x="0" y="0"/>
          <a:chExt cx="0" cy="0"/>
        </a:xfrm>
      </p:grpSpPr>
      <p:sp>
        <p:nvSpPr>
          <p:cNvPr id="22" name="TextBox 21">
            <a:extLst>
              <a:ext uri="{FF2B5EF4-FFF2-40B4-BE49-F238E27FC236}">
                <a16:creationId xmlns:a16="http://schemas.microsoft.com/office/drawing/2014/main" id="{98E76DED-D498-8DCD-554B-843E7A923134}"/>
              </a:ext>
            </a:extLst>
          </p:cNvPr>
          <p:cNvSpPr txBox="1"/>
          <p:nvPr/>
        </p:nvSpPr>
        <p:spPr>
          <a:xfrm>
            <a:off x="69632" y="182991"/>
            <a:ext cx="12256208" cy="769441"/>
          </a:xfrm>
          <a:prstGeom prst="rect">
            <a:avLst/>
          </a:prstGeom>
          <a:noFill/>
        </p:spPr>
        <p:txBody>
          <a:bodyPr wrap="square" rtlCol="0">
            <a:spAutoFit/>
          </a:bodyPr>
          <a:lstStyle/>
          <a:p>
            <a:r>
              <a:rPr lang="en-US" sz="4400" dirty="0"/>
              <a:t>This is what we study in financial accounting.</a:t>
            </a:r>
          </a:p>
        </p:txBody>
      </p:sp>
      <p:sp>
        <p:nvSpPr>
          <p:cNvPr id="2" name="TextBox 1">
            <a:extLst>
              <a:ext uri="{FF2B5EF4-FFF2-40B4-BE49-F238E27FC236}">
                <a16:creationId xmlns:a16="http://schemas.microsoft.com/office/drawing/2014/main" id="{256F6BF1-6045-16BE-3C09-F58FAA4C2F8D}"/>
              </a:ext>
            </a:extLst>
          </p:cNvPr>
          <p:cNvSpPr txBox="1"/>
          <p:nvPr/>
        </p:nvSpPr>
        <p:spPr>
          <a:xfrm>
            <a:off x="939886" y="1447221"/>
            <a:ext cx="2242922" cy="369332"/>
          </a:xfrm>
          <a:prstGeom prst="rect">
            <a:avLst/>
          </a:prstGeom>
          <a:noFill/>
        </p:spPr>
        <p:txBody>
          <a:bodyPr wrap="none" rtlCol="0">
            <a:spAutoFit/>
          </a:bodyPr>
          <a:lstStyle/>
          <a:p>
            <a:r>
              <a:rPr lang="en-US" dirty="0"/>
              <a:t>Economic activities</a:t>
            </a:r>
          </a:p>
        </p:txBody>
      </p:sp>
      <p:sp>
        <p:nvSpPr>
          <p:cNvPr id="3" name="TextBox 2">
            <a:extLst>
              <a:ext uri="{FF2B5EF4-FFF2-40B4-BE49-F238E27FC236}">
                <a16:creationId xmlns:a16="http://schemas.microsoft.com/office/drawing/2014/main" id="{BED5A142-7CD9-E698-D2E2-7BDAE2AB8D9E}"/>
              </a:ext>
            </a:extLst>
          </p:cNvPr>
          <p:cNvSpPr txBox="1"/>
          <p:nvPr/>
        </p:nvSpPr>
        <p:spPr>
          <a:xfrm>
            <a:off x="8825477" y="1447221"/>
            <a:ext cx="2704587" cy="369332"/>
          </a:xfrm>
          <a:prstGeom prst="rect">
            <a:avLst/>
          </a:prstGeom>
          <a:noFill/>
        </p:spPr>
        <p:txBody>
          <a:bodyPr wrap="none" rtlCol="0">
            <a:spAutoFit/>
          </a:bodyPr>
          <a:lstStyle/>
          <a:p>
            <a:r>
              <a:rPr lang="en-US" dirty="0"/>
              <a:t>Accounting information</a:t>
            </a:r>
          </a:p>
        </p:txBody>
      </p:sp>
      <p:cxnSp>
        <p:nvCxnSpPr>
          <p:cNvPr id="16" name="Straight Arrow Connector 15">
            <a:extLst>
              <a:ext uri="{FF2B5EF4-FFF2-40B4-BE49-F238E27FC236}">
                <a16:creationId xmlns:a16="http://schemas.microsoft.com/office/drawing/2014/main" id="{E1C42B51-0ACB-7447-5015-1BFECAA2E47A}"/>
              </a:ext>
            </a:extLst>
          </p:cNvPr>
          <p:cNvCxnSpPr>
            <a:cxnSpLocks/>
            <a:stCxn id="2" idx="3"/>
            <a:endCxn id="3" idx="1"/>
          </p:cNvCxnSpPr>
          <p:nvPr/>
        </p:nvCxnSpPr>
        <p:spPr>
          <a:xfrm>
            <a:off x="3182808" y="1631887"/>
            <a:ext cx="5642669" cy="0"/>
          </a:xfrm>
          <a:prstGeom prst="straightConnector1">
            <a:avLst/>
          </a:prstGeom>
          <a:ln>
            <a:gradFill flip="none" rotWithShape="1">
              <a:gsLst>
                <a:gs pos="55000">
                  <a:schemeClr val="accent3">
                    <a:lumMod val="67000"/>
                  </a:schemeClr>
                </a:gs>
                <a:gs pos="0">
                  <a:schemeClr val="tx1"/>
                </a:gs>
                <a:gs pos="100000">
                  <a:schemeClr val="tx1"/>
                </a:gs>
              </a:gsLst>
              <a:lin ang="0" scaled="1"/>
              <a:tileRect/>
            </a:gra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196A8310-38D0-4545-C887-E0721A3210D8}"/>
              </a:ext>
            </a:extLst>
          </p:cNvPr>
          <p:cNvSpPr txBox="1"/>
          <p:nvPr/>
        </p:nvSpPr>
        <p:spPr>
          <a:xfrm>
            <a:off x="4904270" y="1262555"/>
            <a:ext cx="2515432" cy="369332"/>
          </a:xfrm>
          <a:prstGeom prst="rect">
            <a:avLst/>
          </a:prstGeom>
          <a:noFill/>
        </p:spPr>
        <p:txBody>
          <a:bodyPr wrap="none" rtlCol="0">
            <a:spAutoFit/>
          </a:bodyPr>
          <a:lstStyle/>
          <a:p>
            <a:r>
              <a:rPr lang="en-US" dirty="0"/>
              <a:t>Accounting standards</a:t>
            </a:r>
          </a:p>
        </p:txBody>
      </p:sp>
      <p:grpSp>
        <p:nvGrpSpPr>
          <p:cNvPr id="20" name="Group 19">
            <a:extLst>
              <a:ext uri="{FF2B5EF4-FFF2-40B4-BE49-F238E27FC236}">
                <a16:creationId xmlns:a16="http://schemas.microsoft.com/office/drawing/2014/main" id="{2DCDF946-3864-9798-A101-40AE2DA4608C}"/>
              </a:ext>
            </a:extLst>
          </p:cNvPr>
          <p:cNvGrpSpPr/>
          <p:nvPr/>
        </p:nvGrpSpPr>
        <p:grpSpPr>
          <a:xfrm>
            <a:off x="2747732" y="1942496"/>
            <a:ext cx="6696536" cy="4723680"/>
            <a:chOff x="3250733" y="2310156"/>
            <a:chExt cx="6083389" cy="4291171"/>
          </a:xfrm>
        </p:grpSpPr>
        <p:pic>
          <p:nvPicPr>
            <p:cNvPr id="18" name="Picture 17">
              <a:extLst>
                <a:ext uri="{FF2B5EF4-FFF2-40B4-BE49-F238E27FC236}">
                  <a16:creationId xmlns:a16="http://schemas.microsoft.com/office/drawing/2014/main" id="{B40E845C-4110-F4B0-1144-AF35BD07BDF3}"/>
                </a:ext>
              </a:extLst>
            </p:cNvPr>
            <p:cNvPicPr>
              <a:picLocks noChangeAspect="1"/>
            </p:cNvPicPr>
            <p:nvPr/>
          </p:nvPicPr>
          <p:blipFill>
            <a:blip r:embed="rId3"/>
            <a:stretch>
              <a:fillRect/>
            </a:stretch>
          </p:blipFill>
          <p:spPr>
            <a:xfrm>
              <a:off x="3250733" y="2310157"/>
              <a:ext cx="2853241" cy="4291165"/>
            </a:xfrm>
            <a:prstGeom prst="rect">
              <a:avLst/>
            </a:prstGeom>
          </p:spPr>
        </p:pic>
        <p:pic>
          <p:nvPicPr>
            <p:cNvPr id="19" name="Picture 18">
              <a:extLst>
                <a:ext uri="{FF2B5EF4-FFF2-40B4-BE49-F238E27FC236}">
                  <a16:creationId xmlns:a16="http://schemas.microsoft.com/office/drawing/2014/main" id="{DA0B2E4C-54B4-23EC-55D8-2A922C22E134}"/>
                </a:ext>
              </a:extLst>
            </p:cNvPr>
            <p:cNvPicPr>
              <a:picLocks noChangeAspect="1"/>
            </p:cNvPicPr>
            <p:nvPr/>
          </p:nvPicPr>
          <p:blipFill>
            <a:blip r:embed="rId4"/>
            <a:stretch>
              <a:fillRect/>
            </a:stretch>
          </p:blipFill>
          <p:spPr>
            <a:xfrm>
              <a:off x="6095999" y="2310156"/>
              <a:ext cx="3238123" cy="4291171"/>
            </a:xfrm>
            <a:prstGeom prst="rect">
              <a:avLst/>
            </a:prstGeom>
          </p:spPr>
        </p:pic>
      </p:grpSp>
      <p:sp>
        <p:nvSpPr>
          <p:cNvPr id="6" name="TextBox 5">
            <a:extLst>
              <a:ext uri="{FF2B5EF4-FFF2-40B4-BE49-F238E27FC236}">
                <a16:creationId xmlns:a16="http://schemas.microsoft.com/office/drawing/2014/main" id="{3D4C1677-5A1F-2919-A10D-46A55AE21DE3}"/>
              </a:ext>
            </a:extLst>
          </p:cNvPr>
          <p:cNvSpPr txBox="1"/>
          <p:nvPr/>
        </p:nvSpPr>
        <p:spPr>
          <a:xfrm>
            <a:off x="2672231" y="6512090"/>
            <a:ext cx="1342034" cy="200055"/>
          </a:xfrm>
          <a:prstGeom prst="rect">
            <a:avLst/>
          </a:prstGeom>
          <a:noFill/>
        </p:spPr>
        <p:txBody>
          <a:bodyPr wrap="none" rtlCol="0">
            <a:spAutoFit/>
          </a:bodyPr>
          <a:lstStyle/>
          <a:p>
            <a:r>
              <a:rPr lang="en-US" sz="700" dirty="0">
                <a:solidFill>
                  <a:schemeClr val="bg1"/>
                </a:solidFill>
              </a:rPr>
              <a:t>CPA Pathways Commission</a:t>
            </a:r>
          </a:p>
        </p:txBody>
      </p:sp>
    </p:spTree>
    <p:extLst>
      <p:ext uri="{BB962C8B-B14F-4D97-AF65-F5344CB8AC3E}">
        <p14:creationId xmlns:p14="http://schemas.microsoft.com/office/powerpoint/2010/main" val="3694323110"/>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50"/>
                                        <p:tgtEl>
                                          <p:spTgt spid="3"/>
                                        </p:tgtEl>
                                      </p:cBhvr>
                                    </p:animEffect>
                                  </p:childTnLst>
                                </p:cTn>
                              </p:par>
                            </p:childTnLst>
                          </p:cTn>
                        </p:par>
                        <p:par>
                          <p:cTn id="8" fill="hold">
                            <p:stCondLst>
                              <p:cond delay="250"/>
                            </p:stCondLst>
                            <p:childTnLst>
                              <p:par>
                                <p:cTn id="9" presetID="10"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250"/>
                                        <p:tgtEl>
                                          <p:spTgt spid="2"/>
                                        </p:tgtEl>
                                      </p:cBhvr>
                                    </p:animEffect>
                                  </p:childTnLst>
                                </p:cTn>
                              </p:par>
                            </p:childTnLst>
                          </p:cTn>
                        </p:par>
                      </p:childTnLst>
                    </p:cTn>
                  </p:par>
                  <p:par>
                    <p:cTn id="12" fill="hold">
                      <p:stCondLst>
                        <p:cond delay="indefinite"/>
                      </p:stCondLst>
                      <p:childTnLst>
                        <p:par>
                          <p:cTn id="13" fill="hold">
                            <p:stCondLst>
                              <p:cond delay="0"/>
                            </p:stCondLst>
                            <p:childTnLst>
                              <p:par>
                                <p:cTn id="14" presetID="16" presetClass="entr" presetSubtype="21" fill="hold" nodeType="click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barn(inVertical)">
                                      <p:cBhvr>
                                        <p:cTn id="16" dur="500"/>
                                        <p:tgtEl>
                                          <p:spTgt spid="16"/>
                                        </p:tgtEl>
                                      </p:cBhvr>
                                    </p:animEffect>
                                  </p:childTnLst>
                                </p:cTn>
                              </p:par>
                            </p:childTnLst>
                          </p:cTn>
                        </p:par>
                        <p:par>
                          <p:cTn id="17" fill="hold">
                            <p:stCondLst>
                              <p:cond delay="500"/>
                            </p:stCondLst>
                            <p:childTnLst>
                              <p:par>
                                <p:cTn id="18" presetID="10" presetClass="entr" presetSubtype="0" fill="hold" grpId="0" nodeType="afterEffect">
                                  <p:stCondLst>
                                    <p:cond delay="0"/>
                                  </p:stCondLst>
                                  <p:childTnLst>
                                    <p:set>
                                      <p:cBhvr>
                                        <p:cTn id="19" dur="1" fill="hold">
                                          <p:stCondLst>
                                            <p:cond delay="0"/>
                                          </p:stCondLst>
                                        </p:cTn>
                                        <p:tgtEl>
                                          <p:spTgt spid="17"/>
                                        </p:tgtEl>
                                        <p:attrNameLst>
                                          <p:attrName>style.visibility</p:attrName>
                                        </p:attrNameLst>
                                      </p:cBhvr>
                                      <p:to>
                                        <p:strVal val="visible"/>
                                      </p:to>
                                    </p:set>
                                    <p:animEffect transition="in" filter="fade">
                                      <p:cBhvr>
                                        <p:cTn id="20" dur="250"/>
                                        <p:tgtEl>
                                          <p:spTgt spid="17"/>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20"/>
                                        </p:tgtEl>
                                        <p:attrNameLst>
                                          <p:attrName>style.visibility</p:attrName>
                                        </p:attrNameLst>
                                      </p:cBhvr>
                                      <p:to>
                                        <p:strVal val="visible"/>
                                      </p:to>
                                    </p:set>
                                    <p:animEffect transition="in" filter="fade">
                                      <p:cBhvr>
                                        <p:cTn id="25" dur="250"/>
                                        <p:tgtEl>
                                          <p:spTgt spid="20"/>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fade">
                                      <p:cBhvr>
                                        <p:cTn id="28" dur="2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17" grpId="0"/>
      <p:bldP spid="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34729B-1B38-2068-DE66-4587FF6BFF0F}"/>
            </a:ext>
          </a:extLst>
        </p:cNvPr>
        <p:cNvGrpSpPr/>
        <p:nvPr/>
      </p:nvGrpSpPr>
      <p:grpSpPr>
        <a:xfrm>
          <a:off x="0" y="0"/>
          <a:ext cx="0" cy="0"/>
          <a:chOff x="0" y="0"/>
          <a:chExt cx="0" cy="0"/>
        </a:xfrm>
      </p:grpSpPr>
      <p:sp>
        <p:nvSpPr>
          <p:cNvPr id="8" name="Arrow: Down 7">
            <a:extLst>
              <a:ext uri="{FF2B5EF4-FFF2-40B4-BE49-F238E27FC236}">
                <a16:creationId xmlns:a16="http://schemas.microsoft.com/office/drawing/2014/main" id="{42DEAA41-ADDD-2391-677C-FFC5B3A11D2D}"/>
              </a:ext>
            </a:extLst>
          </p:cNvPr>
          <p:cNvSpPr/>
          <p:nvPr/>
        </p:nvSpPr>
        <p:spPr>
          <a:xfrm>
            <a:off x="1195754" y="1294228"/>
            <a:ext cx="2046849" cy="3969051"/>
          </a:xfrm>
          <a:prstGeom prst="downArrow">
            <a:avLst>
              <a:gd name="adj1" fmla="val 74222"/>
              <a:gd name="adj2" fmla="val 35567"/>
            </a:avLst>
          </a:prstGeom>
          <a:gradFill flip="none" rotWithShape="1">
            <a:gsLst>
              <a:gs pos="0">
                <a:schemeClr val="accent3">
                  <a:lumMod val="95000"/>
                  <a:lumOff val="5000"/>
                  <a:alpha val="51000"/>
                </a:schemeClr>
              </a:gs>
              <a:gs pos="100000">
                <a:schemeClr val="bg1">
                  <a:alpha val="57000"/>
                </a:schemeClr>
              </a:gs>
            </a:gsLst>
            <a:path path="circle">
              <a:fillToRect l="50000" t="130000" r="50000" b="-30000"/>
            </a:path>
            <a:tileRect/>
          </a:gradFill>
          <a:effectLst>
            <a:softEdge rad="1270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a:extLst>
              <a:ext uri="{FF2B5EF4-FFF2-40B4-BE49-F238E27FC236}">
                <a16:creationId xmlns:a16="http://schemas.microsoft.com/office/drawing/2014/main" id="{2A616606-75C3-7627-DDBF-D1AD5DFA6AEE}"/>
              </a:ext>
            </a:extLst>
          </p:cNvPr>
          <p:cNvSpPr txBox="1"/>
          <p:nvPr/>
        </p:nvSpPr>
        <p:spPr>
          <a:xfrm>
            <a:off x="499402" y="182991"/>
            <a:ext cx="11826437" cy="769441"/>
          </a:xfrm>
          <a:prstGeom prst="rect">
            <a:avLst/>
          </a:prstGeom>
          <a:noFill/>
        </p:spPr>
        <p:txBody>
          <a:bodyPr wrap="square" rtlCol="0">
            <a:spAutoFit/>
          </a:bodyPr>
          <a:lstStyle/>
          <a:p>
            <a:r>
              <a:rPr lang="en-US" sz="4400" dirty="0"/>
              <a:t>Charting the path.</a:t>
            </a:r>
          </a:p>
        </p:txBody>
      </p:sp>
      <p:sp>
        <p:nvSpPr>
          <p:cNvPr id="4" name="TextBox 3">
            <a:extLst>
              <a:ext uri="{FF2B5EF4-FFF2-40B4-BE49-F238E27FC236}">
                <a16:creationId xmlns:a16="http://schemas.microsoft.com/office/drawing/2014/main" id="{4EE2829A-DE84-4195-7631-A63A36438668}"/>
              </a:ext>
            </a:extLst>
          </p:cNvPr>
          <p:cNvSpPr txBox="1"/>
          <p:nvPr/>
        </p:nvSpPr>
        <p:spPr>
          <a:xfrm>
            <a:off x="1686125" y="5529666"/>
            <a:ext cx="8819750" cy="923330"/>
          </a:xfrm>
          <a:prstGeom prst="rect">
            <a:avLst/>
          </a:prstGeom>
          <a:noFill/>
        </p:spPr>
        <p:txBody>
          <a:bodyPr wrap="square" rtlCol="0">
            <a:spAutoFit/>
          </a:bodyPr>
          <a:lstStyle/>
          <a:p>
            <a:r>
              <a:rPr lang="en-US" dirty="0"/>
              <a:t>Note: We may discuss some accounting-specific terms. For this class session, it is not important that you know what they mean or how they are calculated. We will cover this later in the term.</a:t>
            </a:r>
          </a:p>
        </p:txBody>
      </p:sp>
      <p:sp>
        <p:nvSpPr>
          <p:cNvPr id="2" name="TextBox 1">
            <a:extLst>
              <a:ext uri="{FF2B5EF4-FFF2-40B4-BE49-F238E27FC236}">
                <a16:creationId xmlns:a16="http://schemas.microsoft.com/office/drawing/2014/main" id="{613C97BF-0A9B-8C24-C572-43B3045D5DE4}"/>
              </a:ext>
            </a:extLst>
          </p:cNvPr>
          <p:cNvSpPr txBox="1"/>
          <p:nvPr/>
        </p:nvSpPr>
        <p:spPr>
          <a:xfrm>
            <a:off x="2278964" y="1428453"/>
            <a:ext cx="6639952" cy="461665"/>
          </a:xfrm>
          <a:prstGeom prst="rect">
            <a:avLst/>
          </a:prstGeom>
          <a:noFill/>
        </p:spPr>
        <p:txBody>
          <a:bodyPr wrap="square" rtlCol="0">
            <a:spAutoFit/>
          </a:bodyPr>
          <a:lstStyle/>
          <a:p>
            <a:r>
              <a:rPr lang="en-US" sz="2400" dirty="0"/>
              <a:t>The importance of </a:t>
            </a:r>
            <a:r>
              <a:rPr lang="en-US" sz="2400" dirty="0">
                <a:solidFill>
                  <a:srgbClr val="FF0000"/>
                </a:solidFill>
              </a:rPr>
              <a:t>information</a:t>
            </a:r>
            <a:r>
              <a:rPr lang="en-US" sz="2400" dirty="0"/>
              <a:t> in markets.</a:t>
            </a:r>
          </a:p>
        </p:txBody>
      </p:sp>
      <p:sp>
        <p:nvSpPr>
          <p:cNvPr id="3" name="TextBox 2">
            <a:extLst>
              <a:ext uri="{FF2B5EF4-FFF2-40B4-BE49-F238E27FC236}">
                <a16:creationId xmlns:a16="http://schemas.microsoft.com/office/drawing/2014/main" id="{BE0DFD93-69F1-A35D-1358-6C1C8471A45D}"/>
              </a:ext>
            </a:extLst>
          </p:cNvPr>
          <p:cNvSpPr txBox="1"/>
          <p:nvPr/>
        </p:nvSpPr>
        <p:spPr>
          <a:xfrm>
            <a:off x="2278964" y="2459760"/>
            <a:ext cx="6822832" cy="461665"/>
          </a:xfrm>
          <a:prstGeom prst="rect">
            <a:avLst/>
          </a:prstGeom>
          <a:noFill/>
        </p:spPr>
        <p:txBody>
          <a:bodyPr wrap="square" rtlCol="0">
            <a:spAutoFit/>
          </a:bodyPr>
          <a:lstStyle/>
          <a:p>
            <a:r>
              <a:rPr lang="en-US" sz="2400" dirty="0"/>
              <a:t>The role of </a:t>
            </a:r>
            <a:r>
              <a:rPr lang="en-US" sz="2400" dirty="0">
                <a:solidFill>
                  <a:srgbClr val="FFC000"/>
                </a:solidFill>
              </a:rPr>
              <a:t>accounting</a:t>
            </a:r>
            <a:r>
              <a:rPr lang="en-US" sz="2400" dirty="0"/>
              <a:t> in </a:t>
            </a:r>
            <a:r>
              <a:rPr lang="en-US" sz="2400" dirty="0">
                <a:solidFill>
                  <a:srgbClr val="FF0000"/>
                </a:solidFill>
              </a:rPr>
              <a:t>information</a:t>
            </a:r>
            <a:r>
              <a:rPr lang="en-US" sz="2400" dirty="0"/>
              <a:t> transfer.</a:t>
            </a:r>
          </a:p>
        </p:txBody>
      </p:sp>
      <p:sp>
        <p:nvSpPr>
          <p:cNvPr id="6" name="TextBox 5">
            <a:extLst>
              <a:ext uri="{FF2B5EF4-FFF2-40B4-BE49-F238E27FC236}">
                <a16:creationId xmlns:a16="http://schemas.microsoft.com/office/drawing/2014/main" id="{A0C69A9C-81DE-4C81-AB74-820C0B390961}"/>
              </a:ext>
            </a:extLst>
          </p:cNvPr>
          <p:cNvSpPr txBox="1"/>
          <p:nvPr/>
        </p:nvSpPr>
        <p:spPr>
          <a:xfrm>
            <a:off x="2278964" y="3491067"/>
            <a:ext cx="6541479" cy="461665"/>
          </a:xfrm>
          <a:prstGeom prst="rect">
            <a:avLst/>
          </a:prstGeom>
          <a:noFill/>
        </p:spPr>
        <p:txBody>
          <a:bodyPr wrap="square" rtlCol="0">
            <a:spAutoFit/>
          </a:bodyPr>
          <a:lstStyle/>
          <a:p>
            <a:r>
              <a:rPr lang="en-US" sz="2400" dirty="0"/>
              <a:t>The </a:t>
            </a:r>
            <a:r>
              <a:rPr lang="en-US" sz="2400" dirty="0">
                <a:solidFill>
                  <a:schemeClr val="accent2"/>
                </a:solidFill>
              </a:rPr>
              <a:t>stakeholders</a:t>
            </a:r>
            <a:r>
              <a:rPr lang="en-US" sz="2400" dirty="0"/>
              <a:t> in </a:t>
            </a:r>
            <a:r>
              <a:rPr lang="en-US" sz="2400" dirty="0">
                <a:solidFill>
                  <a:srgbClr val="FFC000"/>
                </a:solidFill>
              </a:rPr>
              <a:t>accounting</a:t>
            </a:r>
            <a:r>
              <a:rPr lang="en-US" sz="2400" dirty="0"/>
              <a:t>.</a:t>
            </a:r>
          </a:p>
        </p:txBody>
      </p:sp>
      <p:sp>
        <p:nvSpPr>
          <p:cNvPr id="7" name="TextBox 6">
            <a:extLst>
              <a:ext uri="{FF2B5EF4-FFF2-40B4-BE49-F238E27FC236}">
                <a16:creationId xmlns:a16="http://schemas.microsoft.com/office/drawing/2014/main" id="{6C35CADD-54C4-65AF-36C9-14F5D6FB406B}"/>
              </a:ext>
            </a:extLst>
          </p:cNvPr>
          <p:cNvSpPr txBox="1"/>
          <p:nvPr/>
        </p:nvSpPr>
        <p:spPr>
          <a:xfrm>
            <a:off x="2278964" y="4522373"/>
            <a:ext cx="7299781" cy="461665"/>
          </a:xfrm>
          <a:prstGeom prst="rect">
            <a:avLst/>
          </a:prstGeom>
          <a:noFill/>
        </p:spPr>
        <p:txBody>
          <a:bodyPr wrap="square" rtlCol="0">
            <a:spAutoFit/>
          </a:bodyPr>
          <a:lstStyle/>
          <a:p>
            <a:r>
              <a:rPr lang="en-US" sz="2400" dirty="0"/>
              <a:t>How </a:t>
            </a:r>
            <a:r>
              <a:rPr lang="en-US" sz="2400" dirty="0">
                <a:solidFill>
                  <a:schemeClr val="accent2"/>
                </a:solidFill>
              </a:rPr>
              <a:t>stakeholders</a:t>
            </a:r>
            <a:r>
              <a:rPr lang="en-US" sz="2400" dirty="0">
                <a:solidFill>
                  <a:schemeClr val="accent4"/>
                </a:solidFill>
              </a:rPr>
              <a:t> </a:t>
            </a:r>
            <a:r>
              <a:rPr lang="en-US" sz="2400" dirty="0"/>
              <a:t>contextualize</a:t>
            </a:r>
            <a:r>
              <a:rPr lang="en-US" sz="2400" dirty="0">
                <a:solidFill>
                  <a:schemeClr val="accent4"/>
                </a:solidFill>
              </a:rPr>
              <a:t> accounting</a:t>
            </a:r>
            <a:r>
              <a:rPr lang="en-US" sz="2400" dirty="0"/>
              <a:t>.</a:t>
            </a:r>
          </a:p>
        </p:txBody>
      </p:sp>
    </p:spTree>
    <p:extLst>
      <p:ext uri="{BB962C8B-B14F-4D97-AF65-F5344CB8AC3E}">
        <p14:creationId xmlns:p14="http://schemas.microsoft.com/office/powerpoint/2010/main" val="6582796"/>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up)">
                                      <p:cBhvr>
                                        <p:cTn id="7" dur="1000"/>
                                        <p:tgtEl>
                                          <p:spTgt spid="8"/>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wipe(left)">
                                      <p:cBhvr>
                                        <p:cTn id="10" dur="250"/>
                                        <p:tgtEl>
                                          <p:spTgt spid="2"/>
                                        </p:tgtEl>
                                      </p:cBhvr>
                                    </p:animEffect>
                                  </p:childTnLst>
                                </p:cTn>
                              </p:par>
                              <p:par>
                                <p:cTn id="11" presetID="22" presetClass="entr" presetSubtype="8" fill="hold" grpId="0" nodeType="withEffect">
                                  <p:stCondLst>
                                    <p:cond delay="250"/>
                                  </p:stCondLst>
                                  <p:childTnLst>
                                    <p:set>
                                      <p:cBhvr>
                                        <p:cTn id="12" dur="1" fill="hold">
                                          <p:stCondLst>
                                            <p:cond delay="0"/>
                                          </p:stCondLst>
                                        </p:cTn>
                                        <p:tgtEl>
                                          <p:spTgt spid="3"/>
                                        </p:tgtEl>
                                        <p:attrNameLst>
                                          <p:attrName>style.visibility</p:attrName>
                                        </p:attrNameLst>
                                      </p:cBhvr>
                                      <p:to>
                                        <p:strVal val="visible"/>
                                      </p:to>
                                    </p:set>
                                    <p:animEffect transition="in" filter="wipe(left)">
                                      <p:cBhvr>
                                        <p:cTn id="13" dur="250"/>
                                        <p:tgtEl>
                                          <p:spTgt spid="3"/>
                                        </p:tgtEl>
                                      </p:cBhvr>
                                    </p:animEffect>
                                  </p:childTnLst>
                                </p:cTn>
                              </p:par>
                              <p:par>
                                <p:cTn id="14" presetID="22" presetClass="entr" presetSubtype="8" fill="hold" grpId="0" nodeType="withEffect">
                                  <p:stCondLst>
                                    <p:cond delay="500"/>
                                  </p:stCondLst>
                                  <p:childTnLst>
                                    <p:set>
                                      <p:cBhvr>
                                        <p:cTn id="15" dur="1" fill="hold">
                                          <p:stCondLst>
                                            <p:cond delay="0"/>
                                          </p:stCondLst>
                                        </p:cTn>
                                        <p:tgtEl>
                                          <p:spTgt spid="6"/>
                                        </p:tgtEl>
                                        <p:attrNameLst>
                                          <p:attrName>style.visibility</p:attrName>
                                        </p:attrNameLst>
                                      </p:cBhvr>
                                      <p:to>
                                        <p:strVal val="visible"/>
                                      </p:to>
                                    </p:set>
                                    <p:animEffect transition="in" filter="wipe(left)">
                                      <p:cBhvr>
                                        <p:cTn id="16" dur="250"/>
                                        <p:tgtEl>
                                          <p:spTgt spid="6"/>
                                        </p:tgtEl>
                                      </p:cBhvr>
                                    </p:animEffect>
                                  </p:childTnLst>
                                </p:cTn>
                              </p:par>
                              <p:par>
                                <p:cTn id="17" presetID="22" presetClass="entr" presetSubtype="8" fill="hold" grpId="0" nodeType="withEffect">
                                  <p:stCondLst>
                                    <p:cond delay="750"/>
                                  </p:stCondLst>
                                  <p:childTnLst>
                                    <p:set>
                                      <p:cBhvr>
                                        <p:cTn id="18" dur="1" fill="hold">
                                          <p:stCondLst>
                                            <p:cond delay="0"/>
                                          </p:stCondLst>
                                        </p:cTn>
                                        <p:tgtEl>
                                          <p:spTgt spid="7"/>
                                        </p:tgtEl>
                                        <p:attrNameLst>
                                          <p:attrName>style.visibility</p:attrName>
                                        </p:attrNameLst>
                                      </p:cBhvr>
                                      <p:to>
                                        <p:strVal val="visible"/>
                                      </p:to>
                                    </p:set>
                                    <p:animEffect transition="in" filter="wipe(left)">
                                      <p:cBhvr>
                                        <p:cTn id="19" dur="250"/>
                                        <p:tgtEl>
                                          <p:spTgt spid="7"/>
                                        </p:tgtEl>
                                      </p:cBhvr>
                                    </p:animEffect>
                                  </p:childTnLst>
                                </p:cTn>
                              </p:par>
                            </p:childTnLst>
                          </p:cTn>
                        </p:par>
                        <p:par>
                          <p:cTn id="20" fill="hold">
                            <p:stCondLst>
                              <p:cond delay="1000"/>
                            </p:stCondLst>
                            <p:childTnLst>
                              <p:par>
                                <p:cTn id="21" presetID="10" presetClass="entr" presetSubtype="0" fill="hold" grpId="0"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fade">
                                      <p:cBhvr>
                                        <p:cTn id="23" dur="25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4" grpId="0"/>
      <p:bldP spid="2" grpId="0"/>
      <p:bldP spid="3" grpId="0"/>
      <p:bldP spid="6" grpId="0"/>
      <p:bldP spid="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B854DA2B-C572-A41F-7B80-8835DA318063}"/>
              </a:ext>
            </a:extLst>
          </p:cNvPr>
          <p:cNvSpPr>
            <a:spLocks noGrp="1"/>
          </p:cNvSpPr>
          <p:nvPr>
            <p:ph type="title"/>
          </p:nvPr>
        </p:nvSpPr>
        <p:spPr>
          <a:xfrm>
            <a:off x="204913" y="189895"/>
            <a:ext cx="9604105" cy="794562"/>
          </a:xfrm>
        </p:spPr>
        <p:txBody>
          <a:bodyPr/>
          <a:lstStyle/>
          <a:p>
            <a:r>
              <a:rPr lang="en-US" dirty="0"/>
              <a:t>What are we looking at here?</a:t>
            </a:r>
          </a:p>
        </p:txBody>
      </p:sp>
      <p:grpSp>
        <p:nvGrpSpPr>
          <p:cNvPr id="16" name="Group 15">
            <a:extLst>
              <a:ext uri="{FF2B5EF4-FFF2-40B4-BE49-F238E27FC236}">
                <a16:creationId xmlns:a16="http://schemas.microsoft.com/office/drawing/2014/main" id="{AE6DBE9B-2F60-5EF1-815A-8D5BC144F2A8}"/>
              </a:ext>
            </a:extLst>
          </p:cNvPr>
          <p:cNvGrpSpPr/>
          <p:nvPr/>
        </p:nvGrpSpPr>
        <p:grpSpPr>
          <a:xfrm>
            <a:off x="197641" y="1072179"/>
            <a:ext cx="11796717" cy="3649752"/>
            <a:chOff x="180384" y="1396376"/>
            <a:chExt cx="11796717" cy="3649752"/>
          </a:xfrm>
        </p:grpSpPr>
        <p:pic>
          <p:nvPicPr>
            <p:cNvPr id="10" name="Picture 9">
              <a:extLst>
                <a:ext uri="{FF2B5EF4-FFF2-40B4-BE49-F238E27FC236}">
                  <a16:creationId xmlns:a16="http://schemas.microsoft.com/office/drawing/2014/main" id="{9513FD2F-2E8A-2C24-713B-827CED41907D}"/>
                </a:ext>
              </a:extLst>
            </p:cNvPr>
            <p:cNvPicPr>
              <a:picLocks noChangeAspect="1"/>
            </p:cNvPicPr>
            <p:nvPr/>
          </p:nvPicPr>
          <p:blipFill>
            <a:blip r:embed="rId3"/>
            <a:srcRect l="28066" r="51"/>
            <a:stretch>
              <a:fillRect/>
            </a:stretch>
          </p:blipFill>
          <p:spPr>
            <a:xfrm>
              <a:off x="180384" y="1396376"/>
              <a:ext cx="11796717" cy="3649752"/>
            </a:xfrm>
            <a:prstGeom prst="rect">
              <a:avLst/>
            </a:prstGeom>
          </p:spPr>
        </p:pic>
        <p:pic>
          <p:nvPicPr>
            <p:cNvPr id="15" name="Picture 14">
              <a:extLst>
                <a:ext uri="{FF2B5EF4-FFF2-40B4-BE49-F238E27FC236}">
                  <a16:creationId xmlns:a16="http://schemas.microsoft.com/office/drawing/2014/main" id="{D7FC6B65-5879-BA19-57BE-D68453A247F1}"/>
                </a:ext>
              </a:extLst>
            </p:cNvPr>
            <p:cNvPicPr>
              <a:picLocks noChangeAspect="1"/>
            </p:cNvPicPr>
            <p:nvPr/>
          </p:nvPicPr>
          <p:blipFill>
            <a:blip r:embed="rId4"/>
            <a:srcRect l="39929" t="6917" r="37431" b="84253"/>
            <a:stretch>
              <a:fillRect/>
            </a:stretch>
          </p:blipFill>
          <p:spPr>
            <a:xfrm>
              <a:off x="5918662" y="1582672"/>
              <a:ext cx="2177934" cy="571693"/>
            </a:xfrm>
            <a:prstGeom prst="rect">
              <a:avLst/>
            </a:prstGeom>
          </p:spPr>
        </p:pic>
      </p:grpSp>
      <p:sp>
        <p:nvSpPr>
          <p:cNvPr id="18" name="Rectangle 17">
            <a:extLst>
              <a:ext uri="{FF2B5EF4-FFF2-40B4-BE49-F238E27FC236}">
                <a16:creationId xmlns:a16="http://schemas.microsoft.com/office/drawing/2014/main" id="{9EFDC415-5926-943D-D2FC-7E4C33D497F3}"/>
              </a:ext>
            </a:extLst>
          </p:cNvPr>
          <p:cNvSpPr/>
          <p:nvPr/>
        </p:nvSpPr>
        <p:spPr>
          <a:xfrm>
            <a:off x="197641" y="984457"/>
            <a:ext cx="4532301" cy="5683648"/>
          </a:xfrm>
          <a:prstGeom prst="rect">
            <a:avLst/>
          </a:prstGeom>
          <a:solidFill>
            <a:schemeClr val="dk1">
              <a:alpha val="83646"/>
            </a:schemeClr>
          </a:solidFill>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1C21F324-8AC2-4BE9-8BBA-AAB381C88206}"/>
              </a:ext>
            </a:extLst>
          </p:cNvPr>
          <p:cNvSpPr txBox="1"/>
          <p:nvPr/>
        </p:nvSpPr>
        <p:spPr>
          <a:xfrm>
            <a:off x="183258" y="2031600"/>
            <a:ext cx="4355148" cy="1015663"/>
          </a:xfrm>
          <a:prstGeom prst="rect">
            <a:avLst/>
          </a:prstGeom>
          <a:noFill/>
        </p:spPr>
        <p:txBody>
          <a:bodyPr wrap="square" rtlCol="0">
            <a:spAutoFit/>
          </a:bodyPr>
          <a:lstStyle/>
          <a:p>
            <a:pPr marL="285750" indent="-285750">
              <a:buFont typeface="Arial" panose="020B0604020202020204" pitchFamily="34" charset="0"/>
              <a:buChar char="•"/>
            </a:pPr>
            <a:r>
              <a:rPr lang="en-US" sz="2000" b="1" dirty="0"/>
              <a:t>Stock:</a:t>
            </a:r>
            <a:r>
              <a:rPr lang="en-US" sz="2000" dirty="0"/>
              <a:t> A financial instrument representing ownership interest in a company.</a:t>
            </a:r>
          </a:p>
        </p:txBody>
      </p:sp>
      <p:sp>
        <p:nvSpPr>
          <p:cNvPr id="20" name="TextBox 19">
            <a:extLst>
              <a:ext uri="{FF2B5EF4-FFF2-40B4-BE49-F238E27FC236}">
                <a16:creationId xmlns:a16="http://schemas.microsoft.com/office/drawing/2014/main" id="{9E3656DD-46A2-C19C-438D-5B3A8AD95A29}"/>
              </a:ext>
            </a:extLst>
          </p:cNvPr>
          <p:cNvSpPr txBox="1"/>
          <p:nvPr/>
        </p:nvSpPr>
        <p:spPr>
          <a:xfrm>
            <a:off x="207743" y="5129202"/>
            <a:ext cx="8154407" cy="1323439"/>
          </a:xfrm>
          <a:prstGeom prst="rect">
            <a:avLst/>
          </a:prstGeom>
          <a:noFill/>
        </p:spPr>
        <p:txBody>
          <a:bodyPr wrap="square" rtlCol="0">
            <a:spAutoFit/>
          </a:bodyPr>
          <a:lstStyle/>
          <a:p>
            <a:pPr marL="233363" indent="-233363">
              <a:buFont typeface="Arial" panose="020B0604020202020204" pitchFamily="34" charset="0"/>
              <a:buChar char="•"/>
            </a:pPr>
            <a:r>
              <a:rPr lang="en-US" sz="2000" dirty="0"/>
              <a:t>On October 31, the stock price leapt from $222 to $249.</a:t>
            </a:r>
          </a:p>
          <a:p>
            <a:pPr marL="692150" lvl="1" indent="-233363">
              <a:buFont typeface="Arial" panose="020B0604020202020204" pitchFamily="34" charset="0"/>
              <a:buChar char="•"/>
            </a:pPr>
            <a:r>
              <a:rPr lang="en-US" sz="2000" dirty="0"/>
              <a:t>A $27 per share increase.</a:t>
            </a:r>
          </a:p>
          <a:p>
            <a:pPr marL="692150" lvl="1" indent="-234950">
              <a:buFont typeface="Arial" panose="020B0604020202020204" pitchFamily="34" charset="0"/>
              <a:buChar char="•"/>
            </a:pPr>
            <a:r>
              <a:rPr lang="en-US" sz="2000" dirty="0"/>
              <a:t>A 12% increase.</a:t>
            </a:r>
          </a:p>
          <a:p>
            <a:pPr marL="285750" indent="-285750">
              <a:buFont typeface="Arial" panose="020B0604020202020204" pitchFamily="34" charset="0"/>
              <a:buChar char="•"/>
            </a:pPr>
            <a:endParaRPr lang="en-US" sz="2000" dirty="0"/>
          </a:p>
        </p:txBody>
      </p:sp>
      <p:sp>
        <p:nvSpPr>
          <p:cNvPr id="21" name="TextBox 20">
            <a:extLst>
              <a:ext uri="{FF2B5EF4-FFF2-40B4-BE49-F238E27FC236}">
                <a16:creationId xmlns:a16="http://schemas.microsoft.com/office/drawing/2014/main" id="{5442FC5E-5CF1-3DF8-D006-6352DD0CEB55}"/>
              </a:ext>
            </a:extLst>
          </p:cNvPr>
          <p:cNvSpPr txBox="1"/>
          <p:nvPr/>
        </p:nvSpPr>
        <p:spPr>
          <a:xfrm>
            <a:off x="197641" y="1092910"/>
            <a:ext cx="4340765" cy="707886"/>
          </a:xfrm>
          <a:prstGeom prst="rect">
            <a:avLst/>
          </a:prstGeom>
          <a:noFill/>
        </p:spPr>
        <p:txBody>
          <a:bodyPr wrap="square" rtlCol="0">
            <a:spAutoFit/>
          </a:bodyPr>
          <a:lstStyle/>
          <a:p>
            <a:pPr marL="285750" indent="-285750">
              <a:buFont typeface="Arial" panose="020B0604020202020204" pitchFamily="34" charset="0"/>
              <a:buChar char="•"/>
            </a:pPr>
            <a:r>
              <a:rPr lang="en-US" sz="2000" b="1" dirty="0"/>
              <a:t>Stock Chart: </a:t>
            </a:r>
            <a:r>
              <a:rPr lang="en-US" sz="2000" dirty="0"/>
              <a:t>Presents the price of a stock over time.</a:t>
            </a:r>
          </a:p>
        </p:txBody>
      </p:sp>
      <p:sp>
        <p:nvSpPr>
          <p:cNvPr id="17" name="TextBox 16">
            <a:extLst>
              <a:ext uri="{FF2B5EF4-FFF2-40B4-BE49-F238E27FC236}">
                <a16:creationId xmlns:a16="http://schemas.microsoft.com/office/drawing/2014/main" id="{B2EBF955-4118-5A15-1C9E-24298EDCD95B}"/>
              </a:ext>
            </a:extLst>
          </p:cNvPr>
          <p:cNvSpPr txBox="1"/>
          <p:nvPr/>
        </p:nvSpPr>
        <p:spPr>
          <a:xfrm>
            <a:off x="154519" y="3278067"/>
            <a:ext cx="4383887" cy="1323439"/>
          </a:xfrm>
          <a:prstGeom prst="rect">
            <a:avLst/>
          </a:prstGeom>
          <a:noFill/>
        </p:spPr>
        <p:txBody>
          <a:bodyPr wrap="square" rtlCol="0">
            <a:spAutoFit/>
          </a:bodyPr>
          <a:lstStyle/>
          <a:p>
            <a:pPr marL="285750" indent="-285750">
              <a:buFont typeface="Arial" panose="020B0604020202020204" pitchFamily="34" charset="0"/>
              <a:buChar char="•"/>
            </a:pPr>
            <a:r>
              <a:rPr lang="en-US" sz="2000" b="1" dirty="0"/>
              <a:t>Stock prices:</a:t>
            </a:r>
            <a:r>
              <a:rPr lang="en-US" sz="2000" dirty="0"/>
              <a:t> determined by an active market of buyers and sellers, indicating changes in the supply and demand for the stock.</a:t>
            </a:r>
          </a:p>
        </p:txBody>
      </p:sp>
      <p:sp>
        <p:nvSpPr>
          <p:cNvPr id="22" name="TextBox 21">
            <a:extLst>
              <a:ext uri="{FF2B5EF4-FFF2-40B4-BE49-F238E27FC236}">
                <a16:creationId xmlns:a16="http://schemas.microsoft.com/office/drawing/2014/main" id="{986B90F8-8DAC-C373-E5E1-032FF6004DDA}"/>
              </a:ext>
            </a:extLst>
          </p:cNvPr>
          <p:cNvSpPr txBox="1"/>
          <p:nvPr/>
        </p:nvSpPr>
        <p:spPr>
          <a:xfrm>
            <a:off x="8578734" y="5187642"/>
            <a:ext cx="4507823" cy="830997"/>
          </a:xfrm>
          <a:prstGeom prst="rect">
            <a:avLst/>
          </a:prstGeom>
          <a:noFill/>
        </p:spPr>
        <p:txBody>
          <a:bodyPr wrap="square" rtlCol="0">
            <a:spAutoFit/>
          </a:bodyPr>
          <a:lstStyle/>
          <a:p>
            <a:r>
              <a:rPr lang="en-US" sz="4800" dirty="0"/>
              <a:t>Why?</a:t>
            </a:r>
          </a:p>
        </p:txBody>
      </p:sp>
    </p:spTree>
    <p:extLst>
      <p:ext uri="{BB962C8B-B14F-4D97-AF65-F5344CB8AC3E}">
        <p14:creationId xmlns:p14="http://schemas.microsoft.com/office/powerpoint/2010/main" val="529957656"/>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up)">
                                      <p:cBhvr>
                                        <p:cTn id="7" dur="500"/>
                                        <p:tgtEl>
                                          <p:spTgt spid="18"/>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1"/>
                                        </p:tgtEl>
                                        <p:attrNameLst>
                                          <p:attrName>style.visibility</p:attrName>
                                        </p:attrNameLst>
                                      </p:cBhvr>
                                      <p:to>
                                        <p:strVal val="visible"/>
                                      </p:to>
                                    </p:set>
                                    <p:animEffect transition="in" filter="fade">
                                      <p:cBhvr>
                                        <p:cTn id="11" dur="250"/>
                                        <p:tgtEl>
                                          <p:spTgt spid="21"/>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fade">
                                      <p:cBhvr>
                                        <p:cTn id="16" dur="250"/>
                                        <p:tgtEl>
                                          <p:spTgt spid="19"/>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fade">
                                      <p:cBhvr>
                                        <p:cTn id="21" dur="250"/>
                                        <p:tgtEl>
                                          <p:spTgt spid="17"/>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20"/>
                                        </p:tgtEl>
                                        <p:attrNameLst>
                                          <p:attrName>style.visibility</p:attrName>
                                        </p:attrNameLst>
                                      </p:cBhvr>
                                      <p:to>
                                        <p:strVal val="visible"/>
                                      </p:to>
                                    </p:set>
                                    <p:animEffect transition="in" filter="fade">
                                      <p:cBhvr>
                                        <p:cTn id="26" dur="250"/>
                                        <p:tgtEl>
                                          <p:spTgt spid="20"/>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22"/>
                                        </p:tgtEl>
                                        <p:attrNameLst>
                                          <p:attrName>style.visibility</p:attrName>
                                        </p:attrNameLst>
                                      </p:cBhvr>
                                      <p:to>
                                        <p:strVal val="visible"/>
                                      </p:to>
                                    </p:set>
                                    <p:animEffect transition="in" filter="fade">
                                      <p:cBhvr>
                                        <p:cTn id="31" dur="25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p:bldP spid="20" grpId="0"/>
      <p:bldP spid="21" grpId="0"/>
      <p:bldP spid="17" grpId="0"/>
      <p:bldP spid="2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348F48-B868-7A19-EA0D-F4CF6D49AB1F}"/>
            </a:ext>
          </a:extLst>
        </p:cNvPr>
        <p:cNvGrpSpPr/>
        <p:nvPr/>
      </p:nvGrpSpPr>
      <p:grpSpPr>
        <a:xfrm>
          <a:off x="0" y="0"/>
          <a:ext cx="0" cy="0"/>
          <a:chOff x="0" y="0"/>
          <a:chExt cx="0" cy="0"/>
        </a:xfrm>
      </p:grpSpPr>
      <p:sp>
        <p:nvSpPr>
          <p:cNvPr id="22" name="TextBox 21">
            <a:extLst>
              <a:ext uri="{FF2B5EF4-FFF2-40B4-BE49-F238E27FC236}">
                <a16:creationId xmlns:a16="http://schemas.microsoft.com/office/drawing/2014/main" id="{1660BF56-010E-3209-E9F1-3BF59C763ECB}"/>
              </a:ext>
            </a:extLst>
          </p:cNvPr>
          <p:cNvSpPr txBox="1"/>
          <p:nvPr/>
        </p:nvSpPr>
        <p:spPr>
          <a:xfrm>
            <a:off x="241064" y="182991"/>
            <a:ext cx="10041776" cy="769441"/>
          </a:xfrm>
          <a:prstGeom prst="rect">
            <a:avLst/>
          </a:prstGeom>
          <a:noFill/>
        </p:spPr>
        <p:txBody>
          <a:bodyPr wrap="square" rtlCol="0">
            <a:spAutoFit/>
          </a:bodyPr>
          <a:lstStyle/>
          <a:p>
            <a:r>
              <a:rPr lang="en-US" sz="4400" dirty="0"/>
              <a:t>Why did the price move so much?</a:t>
            </a:r>
          </a:p>
        </p:txBody>
      </p:sp>
      <p:sp>
        <p:nvSpPr>
          <p:cNvPr id="9" name="TextBox 8">
            <a:extLst>
              <a:ext uri="{FF2B5EF4-FFF2-40B4-BE49-F238E27FC236}">
                <a16:creationId xmlns:a16="http://schemas.microsoft.com/office/drawing/2014/main" id="{A4D5A4B2-C089-C377-F5C2-0029CD2DB84C}"/>
              </a:ext>
            </a:extLst>
          </p:cNvPr>
          <p:cNvSpPr txBox="1"/>
          <p:nvPr/>
        </p:nvSpPr>
        <p:spPr>
          <a:xfrm>
            <a:off x="197641" y="1092910"/>
            <a:ext cx="8131712" cy="400110"/>
          </a:xfrm>
          <a:prstGeom prst="rect">
            <a:avLst/>
          </a:prstGeom>
          <a:noFill/>
        </p:spPr>
        <p:txBody>
          <a:bodyPr wrap="square" rtlCol="0">
            <a:spAutoFit/>
          </a:bodyPr>
          <a:lstStyle/>
          <a:p>
            <a:pPr marL="285750" indent="-285750">
              <a:buFont typeface="Arial" panose="020B0604020202020204" pitchFamily="34" charset="0"/>
              <a:buChar char="•"/>
            </a:pPr>
            <a:r>
              <a:rPr lang="en-US" sz="2000" b="1" dirty="0"/>
              <a:t>Information: </a:t>
            </a:r>
            <a:r>
              <a:rPr lang="en-US" sz="2000" dirty="0"/>
              <a:t>A primary cause of stock price movements.</a:t>
            </a:r>
          </a:p>
        </p:txBody>
      </p:sp>
      <p:sp>
        <p:nvSpPr>
          <p:cNvPr id="12" name="TextBox 11">
            <a:extLst>
              <a:ext uri="{FF2B5EF4-FFF2-40B4-BE49-F238E27FC236}">
                <a16:creationId xmlns:a16="http://schemas.microsoft.com/office/drawing/2014/main" id="{44C43E07-EE96-C984-9E8D-6DDD53E6CEFD}"/>
              </a:ext>
            </a:extLst>
          </p:cNvPr>
          <p:cNvSpPr txBox="1"/>
          <p:nvPr/>
        </p:nvSpPr>
        <p:spPr>
          <a:xfrm>
            <a:off x="516296" y="1525429"/>
            <a:ext cx="5418992" cy="400110"/>
          </a:xfrm>
          <a:prstGeom prst="rect">
            <a:avLst/>
          </a:prstGeom>
          <a:noFill/>
        </p:spPr>
        <p:txBody>
          <a:bodyPr wrap="square" rtlCol="0">
            <a:spAutoFit/>
          </a:bodyPr>
          <a:lstStyle/>
          <a:p>
            <a:pPr marL="285750" indent="-285750">
              <a:buFont typeface="Arial" panose="020B0604020202020204" pitchFamily="34" charset="0"/>
              <a:buChar char="•"/>
            </a:pPr>
            <a:r>
              <a:rPr lang="en-US" sz="2000" dirty="0"/>
              <a:t>Particularly when the information is:</a:t>
            </a:r>
            <a:endParaRPr lang="en-US" sz="2000" b="1" dirty="0"/>
          </a:p>
        </p:txBody>
      </p:sp>
      <p:sp>
        <p:nvSpPr>
          <p:cNvPr id="23" name="TextBox 22">
            <a:extLst>
              <a:ext uri="{FF2B5EF4-FFF2-40B4-BE49-F238E27FC236}">
                <a16:creationId xmlns:a16="http://schemas.microsoft.com/office/drawing/2014/main" id="{94EC4490-D0EE-3798-5446-25F9853A75A1}"/>
              </a:ext>
            </a:extLst>
          </p:cNvPr>
          <p:cNvSpPr txBox="1"/>
          <p:nvPr/>
        </p:nvSpPr>
        <p:spPr>
          <a:xfrm>
            <a:off x="6336936" y="2121225"/>
            <a:ext cx="5500388" cy="1015663"/>
          </a:xfrm>
          <a:prstGeom prst="rect">
            <a:avLst/>
          </a:prstGeom>
          <a:noFill/>
        </p:spPr>
        <p:txBody>
          <a:bodyPr wrap="square" rtlCol="0">
            <a:spAutoFit/>
          </a:bodyPr>
          <a:lstStyle/>
          <a:p>
            <a:pPr lvl="1" algn="ctr"/>
            <a:r>
              <a:rPr lang="en-US" sz="2000" b="1" dirty="0"/>
              <a:t>Reliable</a:t>
            </a:r>
          </a:p>
          <a:p>
            <a:pPr lvl="1"/>
            <a:r>
              <a:rPr lang="en-US" sz="2000" dirty="0"/>
              <a:t>Reflecting the underlying economic activity in an accurate, unbiased way. </a:t>
            </a:r>
            <a:endParaRPr lang="en-US" sz="2000" b="1" dirty="0"/>
          </a:p>
        </p:txBody>
      </p:sp>
      <p:sp>
        <p:nvSpPr>
          <p:cNvPr id="24" name="TextBox 23">
            <a:extLst>
              <a:ext uri="{FF2B5EF4-FFF2-40B4-BE49-F238E27FC236}">
                <a16:creationId xmlns:a16="http://schemas.microsoft.com/office/drawing/2014/main" id="{14F9FDF2-14BB-7C81-1CD4-05B8CC2D4371}"/>
              </a:ext>
            </a:extLst>
          </p:cNvPr>
          <p:cNvSpPr txBox="1"/>
          <p:nvPr/>
        </p:nvSpPr>
        <p:spPr>
          <a:xfrm>
            <a:off x="634405" y="2121225"/>
            <a:ext cx="5500388" cy="1323439"/>
          </a:xfrm>
          <a:prstGeom prst="rect">
            <a:avLst/>
          </a:prstGeom>
          <a:noFill/>
        </p:spPr>
        <p:txBody>
          <a:bodyPr wrap="square" rtlCol="0">
            <a:spAutoFit/>
          </a:bodyPr>
          <a:lstStyle/>
          <a:p>
            <a:pPr lvl="1" algn="ctr"/>
            <a:r>
              <a:rPr lang="en-US" sz="2000" b="1" dirty="0"/>
              <a:t>Relevant</a:t>
            </a:r>
            <a:r>
              <a:rPr lang="en-US" sz="2000" dirty="0"/>
              <a:t> </a:t>
            </a:r>
          </a:p>
          <a:p>
            <a:pPr lvl="1"/>
            <a:r>
              <a:rPr lang="en-US" sz="2000" dirty="0"/>
              <a:t>Pertinent and timely to be useful in forming or confirming expectations about the company’s success.</a:t>
            </a:r>
          </a:p>
        </p:txBody>
      </p:sp>
      <p:cxnSp>
        <p:nvCxnSpPr>
          <p:cNvPr id="26" name="Straight Connector 25">
            <a:extLst>
              <a:ext uri="{FF2B5EF4-FFF2-40B4-BE49-F238E27FC236}">
                <a16:creationId xmlns:a16="http://schemas.microsoft.com/office/drawing/2014/main" id="{1F93D6E9-CCE4-BD30-EC92-C81D5805E84F}"/>
              </a:ext>
            </a:extLst>
          </p:cNvPr>
          <p:cNvCxnSpPr/>
          <p:nvPr/>
        </p:nvCxnSpPr>
        <p:spPr>
          <a:xfrm>
            <a:off x="1205345" y="2468881"/>
            <a:ext cx="4804757" cy="0"/>
          </a:xfrm>
          <a:prstGeom prst="line">
            <a:avLst/>
          </a:prstGeom>
          <a:ln>
            <a:gradFill flip="none" rotWithShape="1">
              <a:gsLst>
                <a:gs pos="0">
                  <a:schemeClr val="bg1"/>
                </a:gs>
                <a:gs pos="52000">
                  <a:schemeClr val="tx1"/>
                </a:gs>
                <a:gs pos="10000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854F7993-7808-42C7-05AD-1E79D0DFF468}"/>
              </a:ext>
            </a:extLst>
          </p:cNvPr>
          <p:cNvCxnSpPr/>
          <p:nvPr/>
        </p:nvCxnSpPr>
        <p:spPr>
          <a:xfrm>
            <a:off x="6684751" y="2468881"/>
            <a:ext cx="4804757" cy="0"/>
          </a:xfrm>
          <a:prstGeom prst="line">
            <a:avLst/>
          </a:prstGeom>
          <a:ln>
            <a:gradFill flip="none" rotWithShape="1">
              <a:gsLst>
                <a:gs pos="0">
                  <a:schemeClr val="bg1"/>
                </a:gs>
                <a:gs pos="52000">
                  <a:schemeClr val="tx1"/>
                </a:gs>
                <a:gs pos="10000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grpSp>
        <p:nvGrpSpPr>
          <p:cNvPr id="10" name="Group 9">
            <a:extLst>
              <a:ext uri="{FF2B5EF4-FFF2-40B4-BE49-F238E27FC236}">
                <a16:creationId xmlns:a16="http://schemas.microsoft.com/office/drawing/2014/main" id="{31B08FCF-1633-3562-3A0B-D4FE3CE8F4AA}"/>
              </a:ext>
            </a:extLst>
          </p:cNvPr>
          <p:cNvGrpSpPr/>
          <p:nvPr/>
        </p:nvGrpSpPr>
        <p:grpSpPr>
          <a:xfrm>
            <a:off x="1838963" y="3640350"/>
            <a:ext cx="8342277" cy="3034659"/>
            <a:chOff x="300414" y="2601884"/>
            <a:chExt cx="8907992" cy="3318077"/>
          </a:xfrm>
        </p:grpSpPr>
        <p:grpSp>
          <p:nvGrpSpPr>
            <p:cNvPr id="11" name="Group 10">
              <a:extLst>
                <a:ext uri="{FF2B5EF4-FFF2-40B4-BE49-F238E27FC236}">
                  <a16:creationId xmlns:a16="http://schemas.microsoft.com/office/drawing/2014/main" id="{B7F06C43-C30D-2001-B9FA-036E775438F2}"/>
                </a:ext>
              </a:extLst>
            </p:cNvPr>
            <p:cNvGrpSpPr/>
            <p:nvPr/>
          </p:nvGrpSpPr>
          <p:grpSpPr>
            <a:xfrm>
              <a:off x="300414" y="2601884"/>
              <a:ext cx="8907992" cy="3318077"/>
              <a:chOff x="1222698" y="882005"/>
              <a:chExt cx="6101255" cy="2272612"/>
            </a:xfrm>
          </p:grpSpPr>
          <p:pic>
            <p:nvPicPr>
              <p:cNvPr id="14" name="Picture 13">
                <a:extLst>
                  <a:ext uri="{FF2B5EF4-FFF2-40B4-BE49-F238E27FC236}">
                    <a16:creationId xmlns:a16="http://schemas.microsoft.com/office/drawing/2014/main" id="{56192C01-FC5B-86B6-8AF9-A4C73A5694E1}"/>
                  </a:ext>
                </a:extLst>
              </p:cNvPr>
              <p:cNvPicPr>
                <a:picLocks noChangeAspect="1"/>
              </p:cNvPicPr>
              <p:nvPr/>
            </p:nvPicPr>
            <p:blipFill>
              <a:blip r:embed="rId3"/>
              <a:srcRect l="10751" t="6917" r="10751" b="84253"/>
              <a:stretch>
                <a:fillRect/>
              </a:stretch>
            </p:blipFill>
            <p:spPr>
              <a:xfrm>
                <a:off x="1222698" y="882005"/>
                <a:ext cx="6101255" cy="472965"/>
              </a:xfrm>
              <a:prstGeom prst="rect">
                <a:avLst/>
              </a:prstGeom>
            </p:spPr>
          </p:pic>
          <p:pic>
            <p:nvPicPr>
              <p:cNvPr id="15" name="Picture 14">
                <a:extLst>
                  <a:ext uri="{FF2B5EF4-FFF2-40B4-BE49-F238E27FC236}">
                    <a16:creationId xmlns:a16="http://schemas.microsoft.com/office/drawing/2014/main" id="{A7730348-A07C-9632-A3F6-83477EBBB0C5}"/>
                  </a:ext>
                </a:extLst>
              </p:cNvPr>
              <p:cNvPicPr>
                <a:picLocks noChangeAspect="1"/>
              </p:cNvPicPr>
              <p:nvPr/>
            </p:nvPicPr>
            <p:blipFill>
              <a:blip r:embed="rId3"/>
              <a:srcRect l="10300" t="56476" r="11201" b="8764"/>
              <a:stretch>
                <a:fillRect/>
              </a:stretch>
            </p:blipFill>
            <p:spPr>
              <a:xfrm>
                <a:off x="1222698" y="1292772"/>
                <a:ext cx="6101255" cy="1861845"/>
              </a:xfrm>
              <a:prstGeom prst="rect">
                <a:avLst/>
              </a:prstGeom>
            </p:spPr>
          </p:pic>
        </p:grpSp>
        <p:sp>
          <p:nvSpPr>
            <p:cNvPr id="13" name="TextBox 12">
              <a:extLst>
                <a:ext uri="{FF2B5EF4-FFF2-40B4-BE49-F238E27FC236}">
                  <a16:creationId xmlns:a16="http://schemas.microsoft.com/office/drawing/2014/main" id="{E99F1283-4094-B536-B472-BA332F571E27}"/>
                </a:ext>
              </a:extLst>
            </p:cNvPr>
            <p:cNvSpPr txBox="1"/>
            <p:nvPr/>
          </p:nvSpPr>
          <p:spPr>
            <a:xfrm>
              <a:off x="7593156" y="4923519"/>
              <a:ext cx="1259406" cy="432482"/>
            </a:xfrm>
            <a:prstGeom prst="rect">
              <a:avLst/>
            </a:prstGeom>
            <a:noFill/>
          </p:spPr>
          <p:txBody>
            <a:bodyPr wrap="none" rtlCol="0">
              <a:spAutoFit/>
            </a:bodyPr>
            <a:lstStyle/>
            <a:p>
              <a:r>
                <a:rPr lang="en-US" sz="1200" dirty="0">
                  <a:solidFill>
                    <a:schemeClr val="accent5">
                      <a:lumMod val="75000"/>
                    </a:schemeClr>
                  </a:solidFill>
                </a:rPr>
                <a:t>S&amp;P 500</a:t>
              </a:r>
            </a:p>
          </p:txBody>
        </p:sp>
      </p:grpSp>
    </p:spTree>
    <p:extLst>
      <p:ext uri="{BB962C8B-B14F-4D97-AF65-F5344CB8AC3E}">
        <p14:creationId xmlns:p14="http://schemas.microsoft.com/office/powerpoint/2010/main" val="1882185424"/>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25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250"/>
                                        <p:tgtEl>
                                          <p:spTgt spid="12"/>
                                        </p:tgtEl>
                                      </p:cBhvr>
                                    </p:animEffect>
                                  </p:childTnLst>
                                </p:cTn>
                              </p:par>
                            </p:childTnLst>
                          </p:cTn>
                        </p:par>
                        <p:par>
                          <p:cTn id="13" fill="hold">
                            <p:stCondLst>
                              <p:cond delay="250"/>
                            </p:stCondLst>
                            <p:childTnLst>
                              <p:par>
                                <p:cTn id="14" presetID="10" presetClass="entr" presetSubtype="0" fill="hold" grpId="0" nodeType="afterEffect">
                                  <p:stCondLst>
                                    <p:cond delay="0"/>
                                  </p:stCondLst>
                                  <p:childTnLst>
                                    <p:set>
                                      <p:cBhvr>
                                        <p:cTn id="15" dur="1" fill="hold">
                                          <p:stCondLst>
                                            <p:cond delay="0"/>
                                          </p:stCondLst>
                                        </p:cTn>
                                        <p:tgtEl>
                                          <p:spTgt spid="24"/>
                                        </p:tgtEl>
                                        <p:attrNameLst>
                                          <p:attrName>style.visibility</p:attrName>
                                        </p:attrNameLst>
                                      </p:cBhvr>
                                      <p:to>
                                        <p:strVal val="visible"/>
                                      </p:to>
                                    </p:set>
                                    <p:animEffect transition="in" filter="fade">
                                      <p:cBhvr>
                                        <p:cTn id="16" dur="250"/>
                                        <p:tgtEl>
                                          <p:spTgt spid="24"/>
                                        </p:tgtEl>
                                      </p:cBhvr>
                                    </p:animEffect>
                                  </p:childTnLst>
                                </p:cTn>
                              </p:par>
                              <p:par>
                                <p:cTn id="17" presetID="16" presetClass="entr" presetSubtype="37" fill="hold" nodeType="withEffect">
                                  <p:stCondLst>
                                    <p:cond delay="0"/>
                                  </p:stCondLst>
                                  <p:childTnLst>
                                    <p:set>
                                      <p:cBhvr>
                                        <p:cTn id="18" dur="1" fill="hold">
                                          <p:stCondLst>
                                            <p:cond delay="0"/>
                                          </p:stCondLst>
                                        </p:cTn>
                                        <p:tgtEl>
                                          <p:spTgt spid="26"/>
                                        </p:tgtEl>
                                        <p:attrNameLst>
                                          <p:attrName>style.visibility</p:attrName>
                                        </p:attrNameLst>
                                      </p:cBhvr>
                                      <p:to>
                                        <p:strVal val="visible"/>
                                      </p:to>
                                    </p:set>
                                    <p:animEffect transition="in" filter="barn(outVertical)">
                                      <p:cBhvr>
                                        <p:cTn id="19" dur="500"/>
                                        <p:tgtEl>
                                          <p:spTgt spid="26"/>
                                        </p:tgtEl>
                                      </p:cBhvr>
                                    </p:animEffect>
                                  </p:childTnLst>
                                </p:cTn>
                              </p:par>
                            </p:childTnLst>
                          </p:cTn>
                        </p:par>
                        <p:par>
                          <p:cTn id="20" fill="hold">
                            <p:stCondLst>
                              <p:cond delay="750"/>
                            </p:stCondLst>
                            <p:childTnLst>
                              <p:par>
                                <p:cTn id="21" presetID="10" presetClass="entr" presetSubtype="0" fill="hold" grpId="0" nodeType="afterEffect">
                                  <p:stCondLst>
                                    <p:cond delay="0"/>
                                  </p:stCondLst>
                                  <p:childTnLst>
                                    <p:set>
                                      <p:cBhvr>
                                        <p:cTn id="22" dur="1" fill="hold">
                                          <p:stCondLst>
                                            <p:cond delay="0"/>
                                          </p:stCondLst>
                                        </p:cTn>
                                        <p:tgtEl>
                                          <p:spTgt spid="23"/>
                                        </p:tgtEl>
                                        <p:attrNameLst>
                                          <p:attrName>style.visibility</p:attrName>
                                        </p:attrNameLst>
                                      </p:cBhvr>
                                      <p:to>
                                        <p:strVal val="visible"/>
                                      </p:to>
                                    </p:set>
                                    <p:animEffect transition="in" filter="fade">
                                      <p:cBhvr>
                                        <p:cTn id="23" dur="250"/>
                                        <p:tgtEl>
                                          <p:spTgt spid="23"/>
                                        </p:tgtEl>
                                      </p:cBhvr>
                                    </p:animEffect>
                                  </p:childTnLst>
                                </p:cTn>
                              </p:par>
                              <p:par>
                                <p:cTn id="24" presetID="16" presetClass="entr" presetSubtype="37" fill="hold" nodeType="withEffect">
                                  <p:stCondLst>
                                    <p:cond delay="0"/>
                                  </p:stCondLst>
                                  <p:childTnLst>
                                    <p:set>
                                      <p:cBhvr>
                                        <p:cTn id="25" dur="1" fill="hold">
                                          <p:stCondLst>
                                            <p:cond delay="0"/>
                                          </p:stCondLst>
                                        </p:cTn>
                                        <p:tgtEl>
                                          <p:spTgt spid="27"/>
                                        </p:tgtEl>
                                        <p:attrNameLst>
                                          <p:attrName>style.visibility</p:attrName>
                                        </p:attrNameLst>
                                      </p:cBhvr>
                                      <p:to>
                                        <p:strVal val="visible"/>
                                      </p:to>
                                    </p:set>
                                    <p:animEffect transition="in" filter="barn(outVertical)">
                                      <p:cBhvr>
                                        <p:cTn id="26"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2" grpId="0"/>
      <p:bldP spid="23" grpId="0"/>
      <p:bldP spid="2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9ED654-7BFE-66CD-7FAD-E0FF04BF4F5C}"/>
            </a:ext>
          </a:extLst>
        </p:cNvPr>
        <p:cNvGrpSpPr/>
        <p:nvPr/>
      </p:nvGrpSpPr>
      <p:grpSpPr>
        <a:xfrm>
          <a:off x="0" y="0"/>
          <a:ext cx="0" cy="0"/>
          <a:chOff x="0" y="0"/>
          <a:chExt cx="0" cy="0"/>
        </a:xfrm>
      </p:grpSpPr>
      <p:sp>
        <p:nvSpPr>
          <p:cNvPr id="22" name="TextBox 21">
            <a:extLst>
              <a:ext uri="{FF2B5EF4-FFF2-40B4-BE49-F238E27FC236}">
                <a16:creationId xmlns:a16="http://schemas.microsoft.com/office/drawing/2014/main" id="{35388DF5-597E-6ADE-E09F-38889850EE7C}"/>
              </a:ext>
            </a:extLst>
          </p:cNvPr>
          <p:cNvSpPr txBox="1"/>
          <p:nvPr/>
        </p:nvSpPr>
        <p:spPr>
          <a:xfrm>
            <a:off x="241064" y="182991"/>
            <a:ext cx="10041776" cy="769441"/>
          </a:xfrm>
          <a:prstGeom prst="rect">
            <a:avLst/>
          </a:prstGeom>
          <a:noFill/>
        </p:spPr>
        <p:txBody>
          <a:bodyPr wrap="square" rtlCol="0">
            <a:spAutoFit/>
          </a:bodyPr>
          <a:lstStyle/>
          <a:p>
            <a:r>
              <a:rPr lang="en-US" sz="4400" dirty="0"/>
              <a:t>The headline.</a:t>
            </a:r>
          </a:p>
        </p:txBody>
      </p:sp>
      <p:grpSp>
        <p:nvGrpSpPr>
          <p:cNvPr id="4" name="Group 3">
            <a:extLst>
              <a:ext uri="{FF2B5EF4-FFF2-40B4-BE49-F238E27FC236}">
                <a16:creationId xmlns:a16="http://schemas.microsoft.com/office/drawing/2014/main" id="{F26B0800-0BD4-297F-BBBE-3A4218D29601}"/>
              </a:ext>
            </a:extLst>
          </p:cNvPr>
          <p:cNvGrpSpPr/>
          <p:nvPr/>
        </p:nvGrpSpPr>
        <p:grpSpPr>
          <a:xfrm>
            <a:off x="5448279" y="4305681"/>
            <a:ext cx="6513282" cy="2369328"/>
            <a:chOff x="300414" y="2601884"/>
            <a:chExt cx="8907992" cy="3318077"/>
          </a:xfrm>
        </p:grpSpPr>
        <p:grpSp>
          <p:nvGrpSpPr>
            <p:cNvPr id="5" name="Group 4">
              <a:extLst>
                <a:ext uri="{FF2B5EF4-FFF2-40B4-BE49-F238E27FC236}">
                  <a16:creationId xmlns:a16="http://schemas.microsoft.com/office/drawing/2014/main" id="{F6A5885F-1819-970E-045C-FDA9DDFE30C9}"/>
                </a:ext>
              </a:extLst>
            </p:cNvPr>
            <p:cNvGrpSpPr/>
            <p:nvPr/>
          </p:nvGrpSpPr>
          <p:grpSpPr>
            <a:xfrm>
              <a:off x="300414" y="2601884"/>
              <a:ext cx="8907992" cy="3318077"/>
              <a:chOff x="1222698" y="882005"/>
              <a:chExt cx="6101255" cy="2272612"/>
            </a:xfrm>
          </p:grpSpPr>
          <p:pic>
            <p:nvPicPr>
              <p:cNvPr id="7" name="Picture 6">
                <a:extLst>
                  <a:ext uri="{FF2B5EF4-FFF2-40B4-BE49-F238E27FC236}">
                    <a16:creationId xmlns:a16="http://schemas.microsoft.com/office/drawing/2014/main" id="{E1B194FF-931B-32E3-642D-6904BB76DC8D}"/>
                  </a:ext>
                </a:extLst>
              </p:cNvPr>
              <p:cNvPicPr>
                <a:picLocks noChangeAspect="1"/>
              </p:cNvPicPr>
              <p:nvPr/>
            </p:nvPicPr>
            <p:blipFill>
              <a:blip r:embed="rId3"/>
              <a:srcRect l="10751" t="6917" r="10751" b="84253"/>
              <a:stretch>
                <a:fillRect/>
              </a:stretch>
            </p:blipFill>
            <p:spPr>
              <a:xfrm>
                <a:off x="1222698" y="882005"/>
                <a:ext cx="6101255" cy="472965"/>
              </a:xfrm>
              <a:prstGeom prst="rect">
                <a:avLst/>
              </a:prstGeom>
            </p:spPr>
          </p:pic>
          <p:pic>
            <p:nvPicPr>
              <p:cNvPr id="8" name="Picture 7">
                <a:extLst>
                  <a:ext uri="{FF2B5EF4-FFF2-40B4-BE49-F238E27FC236}">
                    <a16:creationId xmlns:a16="http://schemas.microsoft.com/office/drawing/2014/main" id="{F4ADB367-6B1A-7EC6-C7AE-79F1C5B32C3C}"/>
                  </a:ext>
                </a:extLst>
              </p:cNvPr>
              <p:cNvPicPr>
                <a:picLocks noChangeAspect="1"/>
              </p:cNvPicPr>
              <p:nvPr/>
            </p:nvPicPr>
            <p:blipFill>
              <a:blip r:embed="rId3"/>
              <a:srcRect l="10300" t="56476" r="11201" b="8764"/>
              <a:stretch>
                <a:fillRect/>
              </a:stretch>
            </p:blipFill>
            <p:spPr>
              <a:xfrm>
                <a:off x="1222698" y="1292772"/>
                <a:ext cx="6101255" cy="1861845"/>
              </a:xfrm>
              <a:prstGeom prst="rect">
                <a:avLst/>
              </a:prstGeom>
            </p:spPr>
          </p:pic>
        </p:grpSp>
        <p:sp>
          <p:nvSpPr>
            <p:cNvPr id="6" name="TextBox 5">
              <a:extLst>
                <a:ext uri="{FF2B5EF4-FFF2-40B4-BE49-F238E27FC236}">
                  <a16:creationId xmlns:a16="http://schemas.microsoft.com/office/drawing/2014/main" id="{72A8C450-CA14-F241-E19E-379BB9DBC2F9}"/>
                </a:ext>
              </a:extLst>
            </p:cNvPr>
            <p:cNvSpPr txBox="1"/>
            <p:nvPr/>
          </p:nvSpPr>
          <p:spPr>
            <a:xfrm>
              <a:off x="7593156" y="4923519"/>
              <a:ext cx="1259406" cy="432482"/>
            </a:xfrm>
            <a:prstGeom prst="rect">
              <a:avLst/>
            </a:prstGeom>
            <a:noFill/>
          </p:spPr>
          <p:txBody>
            <a:bodyPr wrap="none" rtlCol="0">
              <a:spAutoFit/>
            </a:bodyPr>
            <a:lstStyle/>
            <a:p>
              <a:r>
                <a:rPr lang="en-US" sz="1200" dirty="0">
                  <a:solidFill>
                    <a:schemeClr val="accent5">
                      <a:lumMod val="75000"/>
                    </a:schemeClr>
                  </a:solidFill>
                </a:rPr>
                <a:t>S&amp;P 500</a:t>
              </a:r>
            </a:p>
          </p:txBody>
        </p:sp>
      </p:grpSp>
      <p:pic>
        <p:nvPicPr>
          <p:cNvPr id="11" name="Picture 10">
            <a:extLst>
              <a:ext uri="{FF2B5EF4-FFF2-40B4-BE49-F238E27FC236}">
                <a16:creationId xmlns:a16="http://schemas.microsoft.com/office/drawing/2014/main" id="{5FE54A40-6271-6ABF-E0D1-5C48B31B5488}"/>
              </a:ext>
            </a:extLst>
          </p:cNvPr>
          <p:cNvPicPr>
            <a:picLocks noChangeAspect="1"/>
          </p:cNvPicPr>
          <p:nvPr/>
        </p:nvPicPr>
        <p:blipFill>
          <a:blip r:embed="rId4"/>
          <a:srcRect l="10542" t="6788" r="11714" b="69109"/>
          <a:stretch>
            <a:fillRect/>
          </a:stretch>
        </p:blipFill>
        <p:spPr>
          <a:xfrm>
            <a:off x="324197" y="1064028"/>
            <a:ext cx="6097502" cy="2743201"/>
          </a:xfrm>
          <a:prstGeom prst="rect">
            <a:avLst/>
          </a:prstGeom>
        </p:spPr>
      </p:pic>
      <p:pic>
        <p:nvPicPr>
          <p:cNvPr id="14" name="Picture 13">
            <a:extLst>
              <a:ext uri="{FF2B5EF4-FFF2-40B4-BE49-F238E27FC236}">
                <a16:creationId xmlns:a16="http://schemas.microsoft.com/office/drawing/2014/main" id="{0CE19E29-69AB-1C2F-C813-C37EA11C6968}"/>
              </a:ext>
            </a:extLst>
          </p:cNvPr>
          <p:cNvPicPr>
            <a:picLocks noChangeAspect="1"/>
          </p:cNvPicPr>
          <p:nvPr/>
        </p:nvPicPr>
        <p:blipFill>
          <a:blip r:embed="rId5"/>
          <a:stretch>
            <a:fillRect/>
          </a:stretch>
        </p:blipFill>
        <p:spPr>
          <a:xfrm>
            <a:off x="324197" y="3918825"/>
            <a:ext cx="7531331" cy="2628860"/>
          </a:xfrm>
          <a:prstGeom prst="rect">
            <a:avLst/>
          </a:prstGeom>
          <a:ln>
            <a:noFill/>
          </a:ln>
          <a:effectLst>
            <a:outerShdw blurRad="292100" dist="139700" dir="2700000" algn="tl" rotWithShape="0">
              <a:srgbClr val="333333">
                <a:alpha val="65000"/>
              </a:srgbClr>
            </a:outerShdw>
          </a:effectLst>
        </p:spPr>
      </p:pic>
      <p:grpSp>
        <p:nvGrpSpPr>
          <p:cNvPr id="17" name="Group 16">
            <a:extLst>
              <a:ext uri="{FF2B5EF4-FFF2-40B4-BE49-F238E27FC236}">
                <a16:creationId xmlns:a16="http://schemas.microsoft.com/office/drawing/2014/main" id="{A7CEBD57-24DA-6884-394E-F48C84D31213}"/>
              </a:ext>
            </a:extLst>
          </p:cNvPr>
          <p:cNvGrpSpPr/>
          <p:nvPr/>
        </p:nvGrpSpPr>
        <p:grpSpPr>
          <a:xfrm>
            <a:off x="6312675" y="182991"/>
            <a:ext cx="5807281" cy="3785652"/>
            <a:chOff x="6312675" y="182991"/>
            <a:chExt cx="5807281" cy="3785652"/>
          </a:xfrm>
        </p:grpSpPr>
        <p:sp>
          <p:nvSpPr>
            <p:cNvPr id="15" name="TextBox 14">
              <a:extLst>
                <a:ext uri="{FF2B5EF4-FFF2-40B4-BE49-F238E27FC236}">
                  <a16:creationId xmlns:a16="http://schemas.microsoft.com/office/drawing/2014/main" id="{FD2A1423-7058-EF35-558F-83441A2B7C71}"/>
                </a:ext>
              </a:extLst>
            </p:cNvPr>
            <p:cNvSpPr txBox="1"/>
            <p:nvPr/>
          </p:nvSpPr>
          <p:spPr>
            <a:xfrm>
              <a:off x="6312675" y="182991"/>
              <a:ext cx="5807281" cy="3785652"/>
            </a:xfrm>
            <a:prstGeom prst="rect">
              <a:avLst/>
            </a:prstGeom>
            <a:noFill/>
          </p:spPr>
          <p:txBody>
            <a:bodyPr wrap="square" rtlCol="0">
              <a:spAutoFit/>
            </a:bodyPr>
            <a:lstStyle/>
            <a:p>
              <a:pPr lvl="1" algn="ctr"/>
              <a:r>
                <a:rPr lang="en-US" sz="2000" b="1" dirty="0"/>
                <a:t>Earnings Report (Announcement)</a:t>
              </a:r>
              <a:r>
                <a:rPr lang="en-US" sz="2000" dirty="0"/>
                <a:t> </a:t>
              </a:r>
            </a:p>
            <a:p>
              <a:pPr lvl="1"/>
              <a:r>
                <a:rPr lang="en-US" sz="2000" dirty="0"/>
                <a:t>An official public disclosure of a company’s financial performance.</a:t>
              </a:r>
            </a:p>
            <a:p>
              <a:pPr lvl="1"/>
              <a:endParaRPr lang="en-US" sz="2000" dirty="0"/>
            </a:p>
            <a:p>
              <a:pPr lvl="1"/>
              <a:r>
                <a:rPr lang="en-US" sz="2000" b="1" dirty="0"/>
                <a:t>Relevant:</a:t>
              </a:r>
              <a:r>
                <a:rPr lang="en-US" sz="2000" dirty="0"/>
                <a:t> Generated by Amazon using information not available to the public. Released quarterly.</a:t>
              </a:r>
            </a:p>
            <a:p>
              <a:pPr lvl="1"/>
              <a:endParaRPr lang="en-US" sz="2000" dirty="0"/>
            </a:p>
            <a:p>
              <a:pPr lvl="1"/>
              <a:r>
                <a:rPr lang="en-US" sz="2000" b="1" dirty="0"/>
                <a:t>Reliable:</a:t>
              </a:r>
              <a:r>
                <a:rPr lang="en-US" sz="2000" dirty="0"/>
                <a:t> Common metrics calculated using accounting standards. Results are reviewed by auditors.</a:t>
              </a:r>
            </a:p>
            <a:p>
              <a:pPr lvl="1"/>
              <a:endParaRPr lang="en-US" sz="2000" dirty="0"/>
            </a:p>
          </p:txBody>
        </p:sp>
        <p:cxnSp>
          <p:nvCxnSpPr>
            <p:cNvPr id="16" name="Straight Connector 15">
              <a:extLst>
                <a:ext uri="{FF2B5EF4-FFF2-40B4-BE49-F238E27FC236}">
                  <a16:creationId xmlns:a16="http://schemas.microsoft.com/office/drawing/2014/main" id="{12F2FE82-DB9B-FD52-4BD6-13222C8FEEEA}"/>
                </a:ext>
              </a:extLst>
            </p:cNvPr>
            <p:cNvCxnSpPr/>
            <p:nvPr/>
          </p:nvCxnSpPr>
          <p:spPr>
            <a:xfrm>
              <a:off x="6988062" y="551085"/>
              <a:ext cx="4804757" cy="0"/>
            </a:xfrm>
            <a:prstGeom prst="line">
              <a:avLst/>
            </a:prstGeom>
            <a:ln>
              <a:gradFill flip="none" rotWithShape="1">
                <a:gsLst>
                  <a:gs pos="0">
                    <a:schemeClr val="bg1"/>
                  </a:gs>
                  <a:gs pos="52000">
                    <a:schemeClr val="tx1"/>
                  </a:gs>
                  <a:gs pos="10000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grpSp>
      <p:grpSp>
        <p:nvGrpSpPr>
          <p:cNvPr id="29" name="Group 28">
            <a:extLst>
              <a:ext uri="{FF2B5EF4-FFF2-40B4-BE49-F238E27FC236}">
                <a16:creationId xmlns:a16="http://schemas.microsoft.com/office/drawing/2014/main" id="{AFE02280-F453-5645-0C90-3130691C66FA}"/>
              </a:ext>
            </a:extLst>
          </p:cNvPr>
          <p:cNvGrpSpPr/>
          <p:nvPr/>
        </p:nvGrpSpPr>
        <p:grpSpPr>
          <a:xfrm>
            <a:off x="7398327" y="4430684"/>
            <a:ext cx="3200400" cy="1953491"/>
            <a:chOff x="7398327" y="4430684"/>
            <a:chExt cx="3200400" cy="1953491"/>
          </a:xfrm>
        </p:grpSpPr>
        <p:grpSp>
          <p:nvGrpSpPr>
            <p:cNvPr id="25" name="Group 24">
              <a:extLst>
                <a:ext uri="{FF2B5EF4-FFF2-40B4-BE49-F238E27FC236}">
                  <a16:creationId xmlns:a16="http://schemas.microsoft.com/office/drawing/2014/main" id="{4350BC73-83E9-7781-CF40-A5F4397B0C3F}"/>
                </a:ext>
              </a:extLst>
            </p:cNvPr>
            <p:cNvGrpSpPr/>
            <p:nvPr/>
          </p:nvGrpSpPr>
          <p:grpSpPr>
            <a:xfrm>
              <a:off x="7398327" y="4430684"/>
              <a:ext cx="3200400" cy="1953491"/>
              <a:chOff x="7398327" y="4430684"/>
              <a:chExt cx="3200400" cy="1953491"/>
            </a:xfrm>
          </p:grpSpPr>
          <p:sp>
            <p:nvSpPr>
              <p:cNvPr id="18" name="Oval 17">
                <a:extLst>
                  <a:ext uri="{FF2B5EF4-FFF2-40B4-BE49-F238E27FC236}">
                    <a16:creationId xmlns:a16="http://schemas.microsoft.com/office/drawing/2014/main" id="{2319E72C-F235-5115-463E-3D2B4E94AF60}"/>
                  </a:ext>
                </a:extLst>
              </p:cNvPr>
              <p:cNvSpPr/>
              <p:nvPr/>
            </p:nvSpPr>
            <p:spPr>
              <a:xfrm>
                <a:off x="10208029" y="4871258"/>
                <a:ext cx="390698" cy="1512917"/>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ight Brace 18">
                <a:extLst>
                  <a:ext uri="{FF2B5EF4-FFF2-40B4-BE49-F238E27FC236}">
                    <a16:creationId xmlns:a16="http://schemas.microsoft.com/office/drawing/2014/main" id="{7AC6523F-30D2-8E44-0A87-2106D4D7F72D}"/>
                  </a:ext>
                </a:extLst>
              </p:cNvPr>
              <p:cNvSpPr/>
              <p:nvPr/>
            </p:nvSpPr>
            <p:spPr>
              <a:xfrm>
                <a:off x="7398327" y="4430684"/>
                <a:ext cx="324197" cy="1876231"/>
              </a:xfrm>
              <a:prstGeom prst="rightBrace">
                <a:avLst/>
              </a:prstGeom>
              <a:ln w="127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21" name="Straight Connector 20">
                <a:extLst>
                  <a:ext uri="{FF2B5EF4-FFF2-40B4-BE49-F238E27FC236}">
                    <a16:creationId xmlns:a16="http://schemas.microsoft.com/office/drawing/2014/main" id="{F4422118-93BB-4F53-7350-734FCF2CF3A8}"/>
                  </a:ext>
                </a:extLst>
              </p:cNvPr>
              <p:cNvCxnSpPr/>
              <p:nvPr/>
            </p:nvCxnSpPr>
            <p:spPr>
              <a:xfrm>
                <a:off x="7722524" y="5370022"/>
                <a:ext cx="2485505" cy="0"/>
              </a:xfrm>
              <a:prstGeom prst="line">
                <a:avLst/>
              </a:prstGeom>
              <a:ln w="19050">
                <a:gradFill flip="none" rotWithShape="1">
                  <a:gsLst>
                    <a:gs pos="0">
                      <a:srgbClr val="FF0000"/>
                    </a:gs>
                    <a:gs pos="35000">
                      <a:schemeClr val="accent2"/>
                    </a:gs>
                    <a:gs pos="64000">
                      <a:schemeClr val="accent2"/>
                    </a:gs>
                    <a:gs pos="100000">
                      <a:srgbClr val="FF0000"/>
                    </a:gs>
                  </a:gsLst>
                  <a:lin ang="0" scaled="1"/>
                  <a:tileRect/>
                </a:gradFill>
              </a:ln>
            </p:spPr>
            <p:style>
              <a:lnRef idx="1">
                <a:schemeClr val="accent1"/>
              </a:lnRef>
              <a:fillRef idx="0">
                <a:schemeClr val="accent1"/>
              </a:fillRef>
              <a:effectRef idx="0">
                <a:schemeClr val="accent1"/>
              </a:effectRef>
              <a:fontRef idx="minor">
                <a:schemeClr val="tx1"/>
              </a:fontRef>
            </p:style>
          </p:cxnSp>
        </p:grpSp>
        <p:sp>
          <p:nvSpPr>
            <p:cNvPr id="28" name="TextBox 27">
              <a:extLst>
                <a:ext uri="{FF2B5EF4-FFF2-40B4-BE49-F238E27FC236}">
                  <a16:creationId xmlns:a16="http://schemas.microsoft.com/office/drawing/2014/main" id="{78AA468D-C423-AAF3-4B97-25681660BF72}"/>
                </a:ext>
              </a:extLst>
            </p:cNvPr>
            <p:cNvSpPr txBox="1"/>
            <p:nvPr/>
          </p:nvSpPr>
          <p:spPr>
            <a:xfrm>
              <a:off x="8426338" y="5135812"/>
              <a:ext cx="729687" cy="276999"/>
            </a:xfrm>
            <a:prstGeom prst="rect">
              <a:avLst/>
            </a:prstGeom>
            <a:noFill/>
          </p:spPr>
          <p:txBody>
            <a:bodyPr wrap="none" rtlCol="0">
              <a:spAutoFit/>
            </a:bodyPr>
            <a:lstStyle/>
            <a:p>
              <a:r>
                <a:rPr lang="en-US" sz="1200" dirty="0">
                  <a:gradFill>
                    <a:gsLst>
                      <a:gs pos="0">
                        <a:srgbClr val="FF0000"/>
                      </a:gs>
                      <a:gs pos="41000">
                        <a:schemeClr val="accent2"/>
                      </a:gs>
                      <a:gs pos="59000">
                        <a:schemeClr val="accent2"/>
                      </a:gs>
                      <a:gs pos="100000">
                        <a:srgbClr val="FF0000"/>
                      </a:gs>
                    </a:gsLst>
                    <a:lin ang="0" scaled="1"/>
                  </a:gradFill>
                </a:rPr>
                <a:t>Impact!</a:t>
              </a:r>
            </a:p>
          </p:txBody>
        </p:sp>
      </p:grpSp>
      <p:sp>
        <p:nvSpPr>
          <p:cNvPr id="30" name="Rounded Rectangle 29">
            <a:extLst>
              <a:ext uri="{FF2B5EF4-FFF2-40B4-BE49-F238E27FC236}">
                <a16:creationId xmlns:a16="http://schemas.microsoft.com/office/drawing/2014/main" id="{251C747C-E446-4274-A194-490514654BE0}"/>
              </a:ext>
            </a:extLst>
          </p:cNvPr>
          <p:cNvSpPr/>
          <p:nvPr/>
        </p:nvSpPr>
        <p:spPr>
          <a:xfrm>
            <a:off x="3770334" y="4546948"/>
            <a:ext cx="1421704" cy="233037"/>
          </a:xfrm>
          <a:prstGeom prst="roundRect">
            <a:avLst/>
          </a:prstGeom>
          <a:noFill/>
          <a:ln>
            <a:gradFill flip="none" rotWithShape="1">
              <a:gsLst>
                <a:gs pos="0">
                  <a:schemeClr val="accent2">
                    <a:lumMod val="40000"/>
                    <a:lumOff val="60000"/>
                  </a:schemeClr>
                </a:gs>
                <a:gs pos="65000">
                  <a:schemeClr val="accent2">
                    <a:lumMod val="95000"/>
                    <a:lumOff val="5000"/>
                  </a:schemeClr>
                </a:gs>
                <a:gs pos="100000">
                  <a:srgbClr val="FF0000"/>
                </a:gs>
              </a:gsLst>
              <a:path path="circle">
                <a:fillToRect l="50000" t="130000" r="50000" b="-30000"/>
              </a:path>
              <a:tileRect/>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ounded Rectangle 30">
            <a:extLst>
              <a:ext uri="{FF2B5EF4-FFF2-40B4-BE49-F238E27FC236}">
                <a16:creationId xmlns:a16="http://schemas.microsoft.com/office/drawing/2014/main" id="{7A5CFD0E-42A0-4E1B-A97A-F45F1A728890}"/>
              </a:ext>
            </a:extLst>
          </p:cNvPr>
          <p:cNvSpPr/>
          <p:nvPr/>
        </p:nvSpPr>
        <p:spPr>
          <a:xfrm>
            <a:off x="6043808" y="4557205"/>
            <a:ext cx="639848" cy="233037"/>
          </a:xfrm>
          <a:prstGeom prst="roundRect">
            <a:avLst/>
          </a:prstGeom>
          <a:noFill/>
          <a:ln>
            <a:gradFill flip="none" rotWithShape="1">
              <a:gsLst>
                <a:gs pos="0">
                  <a:schemeClr val="accent2">
                    <a:lumMod val="40000"/>
                    <a:lumOff val="60000"/>
                  </a:schemeClr>
                </a:gs>
                <a:gs pos="65000">
                  <a:schemeClr val="accent2">
                    <a:lumMod val="95000"/>
                    <a:lumOff val="5000"/>
                  </a:schemeClr>
                </a:gs>
                <a:gs pos="100000">
                  <a:srgbClr val="FF0000"/>
                </a:gs>
              </a:gsLst>
              <a:path path="circle">
                <a:fillToRect l="50000" t="130000" r="50000" b="-30000"/>
              </a:path>
              <a:tileRect/>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ounded Rectangle 31">
            <a:extLst>
              <a:ext uri="{FF2B5EF4-FFF2-40B4-BE49-F238E27FC236}">
                <a16:creationId xmlns:a16="http://schemas.microsoft.com/office/drawing/2014/main" id="{420BB48F-59E8-4085-8888-AC0572B04DD2}"/>
              </a:ext>
            </a:extLst>
          </p:cNvPr>
          <p:cNvSpPr/>
          <p:nvPr/>
        </p:nvSpPr>
        <p:spPr>
          <a:xfrm>
            <a:off x="4602353" y="5215772"/>
            <a:ext cx="639848" cy="233037"/>
          </a:xfrm>
          <a:prstGeom prst="roundRect">
            <a:avLst/>
          </a:prstGeom>
          <a:noFill/>
          <a:ln>
            <a:gradFill flip="none" rotWithShape="1">
              <a:gsLst>
                <a:gs pos="0">
                  <a:schemeClr val="accent2">
                    <a:lumMod val="40000"/>
                    <a:lumOff val="60000"/>
                  </a:schemeClr>
                </a:gs>
                <a:gs pos="65000">
                  <a:schemeClr val="accent2">
                    <a:lumMod val="95000"/>
                    <a:lumOff val="5000"/>
                  </a:schemeClr>
                </a:gs>
                <a:gs pos="100000">
                  <a:srgbClr val="FF0000"/>
                </a:gs>
              </a:gsLst>
              <a:path path="circle">
                <a:fillToRect l="50000" t="130000" r="50000" b="-30000"/>
              </a:path>
              <a:tileRect/>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ounded Rectangle 32">
            <a:extLst>
              <a:ext uri="{FF2B5EF4-FFF2-40B4-BE49-F238E27FC236}">
                <a16:creationId xmlns:a16="http://schemas.microsoft.com/office/drawing/2014/main" id="{E4642853-C700-D10B-6565-1BEB9ECD0045}"/>
              </a:ext>
            </a:extLst>
          </p:cNvPr>
          <p:cNvSpPr/>
          <p:nvPr/>
        </p:nvSpPr>
        <p:spPr>
          <a:xfrm>
            <a:off x="3205701" y="5872016"/>
            <a:ext cx="639848" cy="233037"/>
          </a:xfrm>
          <a:prstGeom prst="roundRect">
            <a:avLst/>
          </a:prstGeom>
          <a:noFill/>
          <a:ln>
            <a:gradFill flip="none" rotWithShape="1">
              <a:gsLst>
                <a:gs pos="0">
                  <a:schemeClr val="accent2">
                    <a:lumMod val="40000"/>
                    <a:lumOff val="60000"/>
                  </a:schemeClr>
                </a:gs>
                <a:gs pos="65000">
                  <a:schemeClr val="accent2">
                    <a:lumMod val="95000"/>
                    <a:lumOff val="5000"/>
                  </a:schemeClr>
                </a:gs>
                <a:gs pos="100000">
                  <a:srgbClr val="FF0000"/>
                </a:gs>
              </a:gsLst>
              <a:path path="circle">
                <a:fillToRect l="50000" t="130000" r="50000" b="-30000"/>
              </a:path>
              <a:tileRect/>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ounded Rectangle 33">
            <a:extLst>
              <a:ext uri="{FF2B5EF4-FFF2-40B4-BE49-F238E27FC236}">
                <a16:creationId xmlns:a16="http://schemas.microsoft.com/office/drawing/2014/main" id="{9863D73B-D92D-202F-C8BF-4CA6517D01A9}"/>
              </a:ext>
            </a:extLst>
          </p:cNvPr>
          <p:cNvSpPr/>
          <p:nvPr/>
        </p:nvSpPr>
        <p:spPr>
          <a:xfrm>
            <a:off x="702397" y="6125015"/>
            <a:ext cx="1577339" cy="233037"/>
          </a:xfrm>
          <a:prstGeom prst="roundRect">
            <a:avLst/>
          </a:prstGeom>
          <a:noFill/>
          <a:ln>
            <a:gradFill flip="none" rotWithShape="1">
              <a:gsLst>
                <a:gs pos="0">
                  <a:schemeClr val="accent2">
                    <a:lumMod val="40000"/>
                    <a:lumOff val="60000"/>
                  </a:schemeClr>
                </a:gs>
                <a:gs pos="65000">
                  <a:schemeClr val="accent2">
                    <a:lumMod val="95000"/>
                    <a:lumOff val="5000"/>
                  </a:schemeClr>
                </a:gs>
                <a:gs pos="100000">
                  <a:srgbClr val="FF0000"/>
                </a:gs>
              </a:gsLst>
              <a:path path="circle">
                <a:fillToRect l="50000" t="130000" r="50000" b="-30000"/>
              </a:path>
              <a:tileRect/>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ounded Rectangle 34">
            <a:extLst>
              <a:ext uri="{FF2B5EF4-FFF2-40B4-BE49-F238E27FC236}">
                <a16:creationId xmlns:a16="http://schemas.microsoft.com/office/drawing/2014/main" id="{0E9B7338-3F20-0668-E043-14902056E98E}"/>
              </a:ext>
            </a:extLst>
          </p:cNvPr>
          <p:cNvSpPr/>
          <p:nvPr/>
        </p:nvSpPr>
        <p:spPr>
          <a:xfrm>
            <a:off x="8080329" y="2681021"/>
            <a:ext cx="2013582" cy="319674"/>
          </a:xfrm>
          <a:prstGeom prst="roundRect">
            <a:avLst/>
          </a:prstGeom>
          <a:noFill/>
          <a:ln>
            <a:gradFill flip="none" rotWithShape="1">
              <a:gsLst>
                <a:gs pos="0">
                  <a:schemeClr val="accent2">
                    <a:lumMod val="40000"/>
                    <a:lumOff val="60000"/>
                  </a:schemeClr>
                </a:gs>
                <a:gs pos="65000">
                  <a:schemeClr val="accent2">
                    <a:lumMod val="95000"/>
                    <a:lumOff val="5000"/>
                  </a:schemeClr>
                </a:gs>
                <a:gs pos="100000">
                  <a:srgbClr val="FF0000"/>
                </a:gs>
              </a:gsLst>
              <a:path path="circle">
                <a:fillToRect l="50000" t="130000" r="50000" b="-30000"/>
              </a:path>
              <a:tileRect/>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789858"/>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25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fade">
                                      <p:cBhvr>
                                        <p:cTn id="12" dur="250"/>
                                        <p:tgtEl>
                                          <p:spTgt spid="1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250"/>
                                        <p:tgtEl>
                                          <p:spTgt spid="14"/>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grpId="0" nodeType="clickEffect">
                                  <p:stCondLst>
                                    <p:cond delay="0"/>
                                  </p:stCondLst>
                                  <p:childTnLst>
                                    <p:set>
                                      <p:cBhvr>
                                        <p:cTn id="21" dur="1" fill="hold">
                                          <p:stCondLst>
                                            <p:cond delay="0"/>
                                          </p:stCondLst>
                                        </p:cTn>
                                        <p:tgtEl>
                                          <p:spTgt spid="35"/>
                                        </p:tgtEl>
                                        <p:attrNameLst>
                                          <p:attrName>style.visibility</p:attrName>
                                        </p:attrNameLst>
                                      </p:cBhvr>
                                      <p:to>
                                        <p:strVal val="visible"/>
                                      </p:to>
                                    </p:set>
                                    <p:animEffect transition="in" filter="wheel(1)">
                                      <p:cBhvr>
                                        <p:cTn id="22" dur="250"/>
                                        <p:tgtEl>
                                          <p:spTgt spid="35"/>
                                        </p:tgtEl>
                                      </p:cBhvr>
                                    </p:animEffect>
                                  </p:childTnLst>
                                </p:cTn>
                              </p:par>
                            </p:childTnLst>
                          </p:cTn>
                        </p:par>
                        <p:par>
                          <p:cTn id="23" fill="hold">
                            <p:stCondLst>
                              <p:cond delay="250"/>
                            </p:stCondLst>
                            <p:childTnLst>
                              <p:par>
                                <p:cTn id="24" presetID="21" presetClass="entr" presetSubtype="1" fill="hold" grpId="0" nodeType="afterEffect">
                                  <p:stCondLst>
                                    <p:cond delay="0"/>
                                  </p:stCondLst>
                                  <p:childTnLst>
                                    <p:set>
                                      <p:cBhvr>
                                        <p:cTn id="25" dur="1" fill="hold">
                                          <p:stCondLst>
                                            <p:cond delay="0"/>
                                          </p:stCondLst>
                                        </p:cTn>
                                        <p:tgtEl>
                                          <p:spTgt spid="30"/>
                                        </p:tgtEl>
                                        <p:attrNameLst>
                                          <p:attrName>style.visibility</p:attrName>
                                        </p:attrNameLst>
                                      </p:cBhvr>
                                      <p:to>
                                        <p:strVal val="visible"/>
                                      </p:to>
                                    </p:set>
                                    <p:animEffect transition="in" filter="wheel(1)">
                                      <p:cBhvr>
                                        <p:cTn id="26" dur="250"/>
                                        <p:tgtEl>
                                          <p:spTgt spid="30"/>
                                        </p:tgtEl>
                                      </p:cBhvr>
                                    </p:animEffect>
                                  </p:childTnLst>
                                </p:cTn>
                              </p:par>
                            </p:childTnLst>
                          </p:cTn>
                        </p:par>
                        <p:par>
                          <p:cTn id="27" fill="hold">
                            <p:stCondLst>
                              <p:cond delay="500"/>
                            </p:stCondLst>
                            <p:childTnLst>
                              <p:par>
                                <p:cTn id="28" presetID="21" presetClass="entr" presetSubtype="1" fill="hold" grpId="0" nodeType="afterEffect">
                                  <p:stCondLst>
                                    <p:cond delay="0"/>
                                  </p:stCondLst>
                                  <p:childTnLst>
                                    <p:set>
                                      <p:cBhvr>
                                        <p:cTn id="29" dur="1" fill="hold">
                                          <p:stCondLst>
                                            <p:cond delay="0"/>
                                          </p:stCondLst>
                                        </p:cTn>
                                        <p:tgtEl>
                                          <p:spTgt spid="31"/>
                                        </p:tgtEl>
                                        <p:attrNameLst>
                                          <p:attrName>style.visibility</p:attrName>
                                        </p:attrNameLst>
                                      </p:cBhvr>
                                      <p:to>
                                        <p:strVal val="visible"/>
                                      </p:to>
                                    </p:set>
                                    <p:animEffect transition="in" filter="wheel(1)">
                                      <p:cBhvr>
                                        <p:cTn id="30" dur="250"/>
                                        <p:tgtEl>
                                          <p:spTgt spid="31"/>
                                        </p:tgtEl>
                                      </p:cBhvr>
                                    </p:animEffect>
                                  </p:childTnLst>
                                </p:cTn>
                              </p:par>
                            </p:childTnLst>
                          </p:cTn>
                        </p:par>
                        <p:par>
                          <p:cTn id="31" fill="hold">
                            <p:stCondLst>
                              <p:cond delay="750"/>
                            </p:stCondLst>
                            <p:childTnLst>
                              <p:par>
                                <p:cTn id="32" presetID="21" presetClass="entr" presetSubtype="1" fill="hold" grpId="0" nodeType="afterEffect">
                                  <p:stCondLst>
                                    <p:cond delay="0"/>
                                  </p:stCondLst>
                                  <p:childTnLst>
                                    <p:set>
                                      <p:cBhvr>
                                        <p:cTn id="33" dur="1" fill="hold">
                                          <p:stCondLst>
                                            <p:cond delay="0"/>
                                          </p:stCondLst>
                                        </p:cTn>
                                        <p:tgtEl>
                                          <p:spTgt spid="32"/>
                                        </p:tgtEl>
                                        <p:attrNameLst>
                                          <p:attrName>style.visibility</p:attrName>
                                        </p:attrNameLst>
                                      </p:cBhvr>
                                      <p:to>
                                        <p:strVal val="visible"/>
                                      </p:to>
                                    </p:set>
                                    <p:animEffect transition="in" filter="wheel(1)">
                                      <p:cBhvr>
                                        <p:cTn id="34" dur="250"/>
                                        <p:tgtEl>
                                          <p:spTgt spid="32"/>
                                        </p:tgtEl>
                                      </p:cBhvr>
                                    </p:animEffect>
                                  </p:childTnLst>
                                </p:cTn>
                              </p:par>
                            </p:childTnLst>
                          </p:cTn>
                        </p:par>
                        <p:par>
                          <p:cTn id="35" fill="hold">
                            <p:stCondLst>
                              <p:cond delay="1000"/>
                            </p:stCondLst>
                            <p:childTnLst>
                              <p:par>
                                <p:cTn id="36" presetID="21" presetClass="entr" presetSubtype="1" fill="hold" grpId="0" nodeType="afterEffect">
                                  <p:stCondLst>
                                    <p:cond delay="0"/>
                                  </p:stCondLst>
                                  <p:childTnLst>
                                    <p:set>
                                      <p:cBhvr>
                                        <p:cTn id="37" dur="1" fill="hold">
                                          <p:stCondLst>
                                            <p:cond delay="0"/>
                                          </p:stCondLst>
                                        </p:cTn>
                                        <p:tgtEl>
                                          <p:spTgt spid="33"/>
                                        </p:tgtEl>
                                        <p:attrNameLst>
                                          <p:attrName>style.visibility</p:attrName>
                                        </p:attrNameLst>
                                      </p:cBhvr>
                                      <p:to>
                                        <p:strVal val="visible"/>
                                      </p:to>
                                    </p:set>
                                    <p:animEffect transition="in" filter="wheel(1)">
                                      <p:cBhvr>
                                        <p:cTn id="38" dur="250"/>
                                        <p:tgtEl>
                                          <p:spTgt spid="33"/>
                                        </p:tgtEl>
                                      </p:cBhvr>
                                    </p:animEffect>
                                  </p:childTnLst>
                                </p:cTn>
                              </p:par>
                            </p:childTnLst>
                          </p:cTn>
                        </p:par>
                        <p:par>
                          <p:cTn id="39" fill="hold">
                            <p:stCondLst>
                              <p:cond delay="1250"/>
                            </p:stCondLst>
                            <p:childTnLst>
                              <p:par>
                                <p:cTn id="40" presetID="21" presetClass="entr" presetSubtype="1" fill="hold" grpId="0" nodeType="afterEffect">
                                  <p:stCondLst>
                                    <p:cond delay="0"/>
                                  </p:stCondLst>
                                  <p:childTnLst>
                                    <p:set>
                                      <p:cBhvr>
                                        <p:cTn id="41" dur="1" fill="hold">
                                          <p:stCondLst>
                                            <p:cond delay="0"/>
                                          </p:stCondLst>
                                        </p:cTn>
                                        <p:tgtEl>
                                          <p:spTgt spid="34"/>
                                        </p:tgtEl>
                                        <p:attrNameLst>
                                          <p:attrName>style.visibility</p:attrName>
                                        </p:attrNameLst>
                                      </p:cBhvr>
                                      <p:to>
                                        <p:strVal val="visible"/>
                                      </p:to>
                                    </p:set>
                                    <p:animEffect transition="in" filter="wheel(1)">
                                      <p:cBhvr>
                                        <p:cTn id="42" dur="250"/>
                                        <p:tgtEl>
                                          <p:spTgt spid="34"/>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nodeType="clickEffect">
                                  <p:stCondLst>
                                    <p:cond delay="0"/>
                                  </p:stCondLst>
                                  <p:childTnLst>
                                    <p:set>
                                      <p:cBhvr>
                                        <p:cTn id="46" dur="1" fill="hold">
                                          <p:stCondLst>
                                            <p:cond delay="0"/>
                                          </p:stCondLst>
                                        </p:cTn>
                                        <p:tgtEl>
                                          <p:spTgt spid="29"/>
                                        </p:tgtEl>
                                        <p:attrNameLst>
                                          <p:attrName>style.visibility</p:attrName>
                                        </p:attrNameLst>
                                      </p:cBhvr>
                                      <p:to>
                                        <p:strVal val="visible"/>
                                      </p:to>
                                    </p:set>
                                    <p:animEffect transition="in" filter="wipe(left)">
                                      <p:cBhvr>
                                        <p:cTn id="47"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animBg="1"/>
      <p:bldP spid="32" grpId="0" animBg="1"/>
      <p:bldP spid="33" grpId="0" animBg="1"/>
      <p:bldP spid="34" grpId="0" animBg="1"/>
      <p:bldP spid="3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6A0762-5BAB-F846-CF98-D7279DBE164A}"/>
            </a:ext>
          </a:extLst>
        </p:cNvPr>
        <p:cNvGrpSpPr/>
        <p:nvPr/>
      </p:nvGrpSpPr>
      <p:grpSpPr>
        <a:xfrm>
          <a:off x="0" y="0"/>
          <a:ext cx="0" cy="0"/>
          <a:chOff x="0" y="0"/>
          <a:chExt cx="0" cy="0"/>
        </a:xfrm>
      </p:grpSpPr>
      <p:sp>
        <p:nvSpPr>
          <p:cNvPr id="5" name="Oval 4">
            <a:extLst>
              <a:ext uri="{FF2B5EF4-FFF2-40B4-BE49-F238E27FC236}">
                <a16:creationId xmlns:a16="http://schemas.microsoft.com/office/drawing/2014/main" id="{560C3C4F-28AC-3743-7573-8382E3E46536}"/>
              </a:ext>
            </a:extLst>
          </p:cNvPr>
          <p:cNvSpPr/>
          <p:nvPr/>
        </p:nvSpPr>
        <p:spPr>
          <a:xfrm>
            <a:off x="8998997" y="897432"/>
            <a:ext cx="2338466" cy="2338466"/>
          </a:xfrm>
          <a:prstGeom prst="ellipse">
            <a:avLst/>
          </a:prstGeom>
          <a:gradFill flip="none" rotWithShape="1">
            <a:gsLst>
              <a:gs pos="0">
                <a:schemeClr val="tx2">
                  <a:lumMod val="75000"/>
                </a:schemeClr>
              </a:gs>
              <a:gs pos="67000">
                <a:schemeClr val="bg1">
                  <a:alpha val="0"/>
                </a:schemeClr>
              </a:gs>
            </a:gsLst>
            <a:path path="circle">
              <a:fillToRect l="50000" t="50000" r="50000" b="50000"/>
            </a:path>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49744D01-922B-5794-4EA1-0357FFE01470}"/>
              </a:ext>
            </a:extLst>
          </p:cNvPr>
          <p:cNvSpPr/>
          <p:nvPr/>
        </p:nvSpPr>
        <p:spPr>
          <a:xfrm>
            <a:off x="8998997" y="2639329"/>
            <a:ext cx="2338466" cy="2338466"/>
          </a:xfrm>
          <a:prstGeom prst="ellipse">
            <a:avLst/>
          </a:prstGeom>
          <a:gradFill flip="none" rotWithShape="1">
            <a:gsLst>
              <a:gs pos="0">
                <a:schemeClr val="tx2">
                  <a:lumMod val="75000"/>
                </a:schemeClr>
              </a:gs>
              <a:gs pos="67000">
                <a:schemeClr val="bg1">
                  <a:alpha val="0"/>
                </a:schemeClr>
              </a:gs>
            </a:gsLst>
            <a:path path="circle">
              <a:fillToRect l="50000" t="50000" r="50000" b="50000"/>
            </a:path>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F92F3195-3A6D-F8AD-FC70-1503336E3AE9}"/>
              </a:ext>
            </a:extLst>
          </p:cNvPr>
          <p:cNvSpPr/>
          <p:nvPr/>
        </p:nvSpPr>
        <p:spPr>
          <a:xfrm>
            <a:off x="8998997" y="4336543"/>
            <a:ext cx="2338466" cy="2338466"/>
          </a:xfrm>
          <a:prstGeom prst="ellipse">
            <a:avLst/>
          </a:prstGeom>
          <a:gradFill flip="none" rotWithShape="1">
            <a:gsLst>
              <a:gs pos="0">
                <a:schemeClr val="tx2">
                  <a:lumMod val="75000"/>
                </a:schemeClr>
              </a:gs>
              <a:gs pos="67000">
                <a:schemeClr val="bg1">
                  <a:alpha val="0"/>
                </a:schemeClr>
              </a:gs>
            </a:gsLst>
            <a:path path="circle">
              <a:fillToRect l="50000" t="50000" r="50000" b="50000"/>
            </a:path>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A3713A11-1D15-92ED-DAA7-8562B3EB1B6B}"/>
              </a:ext>
            </a:extLst>
          </p:cNvPr>
          <p:cNvSpPr/>
          <p:nvPr/>
        </p:nvSpPr>
        <p:spPr>
          <a:xfrm>
            <a:off x="4926767" y="4598869"/>
            <a:ext cx="2338466" cy="2338466"/>
          </a:xfrm>
          <a:prstGeom prst="ellipse">
            <a:avLst/>
          </a:prstGeom>
          <a:gradFill flip="none" rotWithShape="1">
            <a:gsLst>
              <a:gs pos="0">
                <a:schemeClr val="tx2">
                  <a:lumMod val="75000"/>
                </a:schemeClr>
              </a:gs>
              <a:gs pos="67000">
                <a:schemeClr val="bg1">
                  <a:alpha val="0"/>
                </a:schemeClr>
              </a:gs>
            </a:gsLst>
            <a:path path="circle">
              <a:fillToRect l="50000" t="50000" r="50000" b="50000"/>
            </a:path>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1D4A85C6-6A16-BCEB-A4E3-B8F270CB861A}"/>
              </a:ext>
            </a:extLst>
          </p:cNvPr>
          <p:cNvSpPr/>
          <p:nvPr/>
        </p:nvSpPr>
        <p:spPr>
          <a:xfrm>
            <a:off x="1076747" y="2979932"/>
            <a:ext cx="2338466" cy="2338466"/>
          </a:xfrm>
          <a:prstGeom prst="ellipse">
            <a:avLst/>
          </a:prstGeom>
          <a:gradFill flip="none" rotWithShape="1">
            <a:gsLst>
              <a:gs pos="0">
                <a:schemeClr val="tx2">
                  <a:lumMod val="75000"/>
                </a:schemeClr>
              </a:gs>
              <a:gs pos="67000">
                <a:schemeClr val="bg1">
                  <a:alpha val="0"/>
                </a:schemeClr>
              </a:gs>
            </a:gsLst>
            <a:path path="circle">
              <a:fillToRect l="50000" t="50000" r="50000" b="50000"/>
            </a:path>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13751D32-8E2B-3EC2-C387-40A2B2D996C0}"/>
              </a:ext>
            </a:extLst>
          </p:cNvPr>
          <p:cNvSpPr/>
          <p:nvPr/>
        </p:nvSpPr>
        <p:spPr>
          <a:xfrm>
            <a:off x="1076747" y="855109"/>
            <a:ext cx="2338466" cy="2338466"/>
          </a:xfrm>
          <a:prstGeom prst="ellipse">
            <a:avLst/>
          </a:prstGeom>
          <a:gradFill flip="none" rotWithShape="1">
            <a:gsLst>
              <a:gs pos="0">
                <a:schemeClr val="tx2">
                  <a:lumMod val="75000"/>
                </a:schemeClr>
              </a:gs>
              <a:gs pos="67000">
                <a:schemeClr val="bg1">
                  <a:alpha val="0"/>
                </a:schemeClr>
              </a:gs>
            </a:gsLst>
            <a:path path="circle">
              <a:fillToRect l="50000" t="50000" r="50000" b="50000"/>
            </a:path>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val 3">
            <a:extLst>
              <a:ext uri="{FF2B5EF4-FFF2-40B4-BE49-F238E27FC236}">
                <a16:creationId xmlns:a16="http://schemas.microsoft.com/office/drawing/2014/main" id="{9CEE2B34-F15A-47A9-E863-CE33504CE4E8}"/>
              </a:ext>
            </a:extLst>
          </p:cNvPr>
          <p:cNvSpPr/>
          <p:nvPr/>
        </p:nvSpPr>
        <p:spPr>
          <a:xfrm>
            <a:off x="5010993" y="897432"/>
            <a:ext cx="2338466" cy="2338466"/>
          </a:xfrm>
          <a:prstGeom prst="ellipse">
            <a:avLst/>
          </a:prstGeom>
          <a:gradFill flip="none" rotWithShape="1">
            <a:gsLst>
              <a:gs pos="0">
                <a:schemeClr val="tx2">
                  <a:lumMod val="75000"/>
                </a:schemeClr>
              </a:gs>
              <a:gs pos="67000">
                <a:schemeClr val="bg1">
                  <a:alpha val="0"/>
                </a:schemeClr>
              </a:gs>
            </a:gsLst>
            <a:path path="circle">
              <a:fillToRect l="50000" t="50000" r="50000" b="50000"/>
            </a:path>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a:extLst>
              <a:ext uri="{FF2B5EF4-FFF2-40B4-BE49-F238E27FC236}">
                <a16:creationId xmlns:a16="http://schemas.microsoft.com/office/drawing/2014/main" id="{0D450604-9A2F-1C77-4B72-FDC38EA778F6}"/>
              </a:ext>
            </a:extLst>
          </p:cNvPr>
          <p:cNvSpPr txBox="1"/>
          <p:nvPr/>
        </p:nvSpPr>
        <p:spPr>
          <a:xfrm>
            <a:off x="241064" y="182991"/>
            <a:ext cx="11163536" cy="769441"/>
          </a:xfrm>
          <a:prstGeom prst="rect">
            <a:avLst/>
          </a:prstGeom>
          <a:noFill/>
        </p:spPr>
        <p:txBody>
          <a:bodyPr wrap="square" rtlCol="0">
            <a:spAutoFit/>
          </a:bodyPr>
          <a:lstStyle/>
          <a:p>
            <a:r>
              <a:rPr lang="en-US" sz="4400" dirty="0"/>
              <a:t>Earnings matter. But to whom? And why?</a:t>
            </a:r>
          </a:p>
        </p:txBody>
      </p:sp>
      <p:sp>
        <p:nvSpPr>
          <p:cNvPr id="2" name="TextBox 1">
            <a:extLst>
              <a:ext uri="{FF2B5EF4-FFF2-40B4-BE49-F238E27FC236}">
                <a16:creationId xmlns:a16="http://schemas.microsoft.com/office/drawing/2014/main" id="{63BDC8EF-BC68-732E-081E-73A4C1D0028B}"/>
              </a:ext>
            </a:extLst>
          </p:cNvPr>
          <p:cNvSpPr txBox="1"/>
          <p:nvPr/>
        </p:nvSpPr>
        <p:spPr>
          <a:xfrm>
            <a:off x="8945239" y="1502180"/>
            <a:ext cx="2459361" cy="1231106"/>
          </a:xfrm>
          <a:prstGeom prst="rect">
            <a:avLst/>
          </a:prstGeom>
          <a:noFill/>
          <a:effectLst>
            <a:outerShdw blurRad="50800" dist="38100" dir="2700000" algn="tl" rotWithShape="0">
              <a:prstClr val="black">
                <a:alpha val="40000"/>
              </a:prstClr>
            </a:outerShdw>
          </a:effectLst>
        </p:spPr>
        <p:txBody>
          <a:bodyPr wrap="square" rtlCol="0">
            <a:spAutoFit/>
          </a:bodyPr>
          <a:lstStyle/>
          <a:p>
            <a:pPr marL="7938" lvl="1"/>
            <a:r>
              <a:rPr lang="en-US" sz="2000" b="1" u="sng" dirty="0"/>
              <a:t>Stockholders</a:t>
            </a:r>
          </a:p>
          <a:p>
            <a:pPr marL="7938" lvl="1"/>
            <a:r>
              <a:rPr lang="en-US" dirty="0"/>
              <a:t>Are earnings supporting the stock price?</a:t>
            </a:r>
            <a:endParaRPr lang="en-US" sz="1600" dirty="0"/>
          </a:p>
        </p:txBody>
      </p:sp>
      <p:sp>
        <p:nvSpPr>
          <p:cNvPr id="3" name="TextBox 2">
            <a:extLst>
              <a:ext uri="{FF2B5EF4-FFF2-40B4-BE49-F238E27FC236}">
                <a16:creationId xmlns:a16="http://schemas.microsoft.com/office/drawing/2014/main" id="{8B0EB99F-C2DD-AC4F-AD83-4280464B4293}"/>
              </a:ext>
            </a:extLst>
          </p:cNvPr>
          <p:cNvSpPr txBox="1"/>
          <p:nvPr/>
        </p:nvSpPr>
        <p:spPr>
          <a:xfrm>
            <a:off x="8611185" y="3283034"/>
            <a:ext cx="3200287" cy="954107"/>
          </a:xfrm>
          <a:prstGeom prst="rect">
            <a:avLst/>
          </a:prstGeom>
          <a:noFill/>
          <a:effectLst>
            <a:outerShdw blurRad="50800" dist="38100" dir="2700000" algn="tl" rotWithShape="0">
              <a:prstClr val="black">
                <a:alpha val="40000"/>
              </a:prstClr>
            </a:outerShdw>
          </a:effectLst>
        </p:spPr>
        <p:txBody>
          <a:bodyPr wrap="square" rtlCol="0">
            <a:spAutoFit/>
          </a:bodyPr>
          <a:lstStyle/>
          <a:p>
            <a:pPr marL="7938" lvl="1"/>
            <a:r>
              <a:rPr lang="en-US" sz="2000" b="1" u="sng" dirty="0"/>
              <a:t>Debtholders (lenders)</a:t>
            </a:r>
          </a:p>
          <a:p>
            <a:pPr marL="7938" lvl="1"/>
            <a:r>
              <a:rPr lang="en-US" dirty="0"/>
              <a:t>Are earnings sufficient to ensure I get paid back? </a:t>
            </a:r>
          </a:p>
        </p:txBody>
      </p:sp>
      <p:sp>
        <p:nvSpPr>
          <p:cNvPr id="9" name="TextBox 8">
            <a:extLst>
              <a:ext uri="{FF2B5EF4-FFF2-40B4-BE49-F238E27FC236}">
                <a16:creationId xmlns:a16="http://schemas.microsoft.com/office/drawing/2014/main" id="{B07EF799-27A3-3C9F-D924-57D5AE9C000A}"/>
              </a:ext>
            </a:extLst>
          </p:cNvPr>
          <p:cNvSpPr txBox="1"/>
          <p:nvPr/>
        </p:nvSpPr>
        <p:spPr>
          <a:xfrm>
            <a:off x="5148977" y="1458849"/>
            <a:ext cx="2459361" cy="954107"/>
          </a:xfrm>
          <a:prstGeom prst="rect">
            <a:avLst/>
          </a:prstGeom>
          <a:noFill/>
          <a:effectLst>
            <a:outerShdw blurRad="50800" dist="38100" dir="2700000" algn="tl" rotWithShape="0">
              <a:prstClr val="black">
                <a:alpha val="40000"/>
              </a:prstClr>
            </a:outerShdw>
          </a:effectLst>
        </p:spPr>
        <p:txBody>
          <a:bodyPr wrap="square" rtlCol="0">
            <a:spAutoFit/>
          </a:bodyPr>
          <a:lstStyle/>
          <a:p>
            <a:pPr marL="7938" lvl="1"/>
            <a:r>
              <a:rPr lang="en-US" sz="2000" b="1" u="sng" dirty="0"/>
              <a:t>Analysts</a:t>
            </a:r>
          </a:p>
          <a:p>
            <a:pPr marL="7938" lvl="1"/>
            <a:r>
              <a:rPr lang="en-US" dirty="0"/>
              <a:t>Are earnings useful for forecasting?</a:t>
            </a:r>
          </a:p>
        </p:txBody>
      </p:sp>
      <p:sp>
        <p:nvSpPr>
          <p:cNvPr id="10" name="TextBox 9">
            <a:extLst>
              <a:ext uri="{FF2B5EF4-FFF2-40B4-BE49-F238E27FC236}">
                <a16:creationId xmlns:a16="http://schemas.microsoft.com/office/drawing/2014/main" id="{706780FF-25B6-D163-E6BB-DB0B98678D56}"/>
              </a:ext>
            </a:extLst>
          </p:cNvPr>
          <p:cNvSpPr txBox="1"/>
          <p:nvPr/>
        </p:nvSpPr>
        <p:spPr>
          <a:xfrm>
            <a:off x="1058537" y="1322286"/>
            <a:ext cx="2338466" cy="1231106"/>
          </a:xfrm>
          <a:prstGeom prst="rect">
            <a:avLst/>
          </a:prstGeom>
          <a:noFill/>
          <a:effectLst>
            <a:outerShdw blurRad="50800" dist="38100" dir="2700000" algn="tl" rotWithShape="0">
              <a:prstClr val="black">
                <a:alpha val="40000"/>
              </a:prstClr>
            </a:outerShdw>
          </a:effectLst>
        </p:spPr>
        <p:txBody>
          <a:bodyPr wrap="square" rtlCol="0">
            <a:spAutoFit/>
          </a:bodyPr>
          <a:lstStyle/>
          <a:p>
            <a:pPr marL="7938" lvl="1"/>
            <a:r>
              <a:rPr lang="en-US" sz="2000" b="1" u="sng" dirty="0"/>
              <a:t>Employees</a:t>
            </a:r>
          </a:p>
          <a:p>
            <a:pPr marL="7938" lvl="1"/>
            <a:r>
              <a:rPr lang="en-US" dirty="0"/>
              <a:t>Is the company earning enough to continue to pay me?</a:t>
            </a:r>
            <a:endParaRPr lang="en-US" sz="2000" dirty="0"/>
          </a:p>
        </p:txBody>
      </p:sp>
      <p:sp>
        <p:nvSpPr>
          <p:cNvPr id="12" name="TextBox 11">
            <a:extLst>
              <a:ext uri="{FF2B5EF4-FFF2-40B4-BE49-F238E27FC236}">
                <a16:creationId xmlns:a16="http://schemas.microsoft.com/office/drawing/2014/main" id="{707F4BEC-7833-636C-9BA4-3B290738FE7D}"/>
              </a:ext>
            </a:extLst>
          </p:cNvPr>
          <p:cNvSpPr txBox="1"/>
          <p:nvPr/>
        </p:nvSpPr>
        <p:spPr>
          <a:xfrm>
            <a:off x="8790119" y="5063888"/>
            <a:ext cx="3317733" cy="954107"/>
          </a:xfrm>
          <a:prstGeom prst="rect">
            <a:avLst/>
          </a:prstGeom>
          <a:noFill/>
          <a:effectLst>
            <a:outerShdw blurRad="50800" dist="38100" dir="2700000" algn="tl" rotWithShape="0">
              <a:prstClr val="black">
                <a:alpha val="40000"/>
              </a:prstClr>
            </a:outerShdw>
          </a:effectLst>
        </p:spPr>
        <p:txBody>
          <a:bodyPr wrap="square" rtlCol="0">
            <a:spAutoFit/>
          </a:bodyPr>
          <a:lstStyle/>
          <a:p>
            <a:pPr marL="7938" lvl="1"/>
            <a:r>
              <a:rPr lang="en-US" sz="2000" b="1" u="sng" dirty="0"/>
              <a:t>Competitors</a:t>
            </a:r>
          </a:p>
          <a:p>
            <a:pPr marL="7938" lvl="1"/>
            <a:r>
              <a:rPr lang="en-US" dirty="0"/>
              <a:t>Is there a piece of the earnings we can take?</a:t>
            </a:r>
          </a:p>
        </p:txBody>
      </p:sp>
      <p:sp>
        <p:nvSpPr>
          <p:cNvPr id="13" name="TextBox 12">
            <a:extLst>
              <a:ext uri="{FF2B5EF4-FFF2-40B4-BE49-F238E27FC236}">
                <a16:creationId xmlns:a16="http://schemas.microsoft.com/office/drawing/2014/main" id="{EC6C2029-7EE6-F01A-5994-7E0C4AE8BB39}"/>
              </a:ext>
            </a:extLst>
          </p:cNvPr>
          <p:cNvSpPr txBox="1"/>
          <p:nvPr/>
        </p:nvSpPr>
        <p:spPr>
          <a:xfrm>
            <a:off x="723800" y="3239996"/>
            <a:ext cx="3296030" cy="1692771"/>
          </a:xfrm>
          <a:prstGeom prst="rect">
            <a:avLst/>
          </a:prstGeom>
          <a:noFill/>
          <a:effectLst>
            <a:outerShdw blurRad="50800" dist="38100" dir="2700000" algn="tl" rotWithShape="0">
              <a:prstClr val="black">
                <a:alpha val="40000"/>
              </a:prstClr>
            </a:outerShdw>
          </a:effectLst>
        </p:spPr>
        <p:txBody>
          <a:bodyPr wrap="square" rtlCol="0">
            <a:spAutoFit/>
          </a:bodyPr>
          <a:lstStyle/>
          <a:p>
            <a:pPr marL="7938" lvl="1"/>
            <a:r>
              <a:rPr lang="en-US" sz="2000" b="1" u="sng" dirty="0"/>
              <a:t>CEO &amp; Executives</a:t>
            </a:r>
          </a:p>
          <a:p>
            <a:pPr marL="7938" lvl="1"/>
            <a:r>
              <a:rPr lang="en-US" dirty="0"/>
              <a:t>I want to blow earnings targets out of the water!</a:t>
            </a:r>
          </a:p>
          <a:p>
            <a:pPr marL="7938" lvl="1"/>
            <a:endParaRPr lang="en-US" sz="1200" dirty="0"/>
          </a:p>
          <a:p>
            <a:pPr marL="7938" lvl="1"/>
            <a:r>
              <a:rPr lang="en-US" dirty="0"/>
              <a:t>CEO: Andrew Jassy made $59 million on 10/31.</a:t>
            </a:r>
          </a:p>
        </p:txBody>
      </p:sp>
      <p:pic>
        <p:nvPicPr>
          <p:cNvPr id="23" name="Picture 22">
            <a:extLst>
              <a:ext uri="{FF2B5EF4-FFF2-40B4-BE49-F238E27FC236}">
                <a16:creationId xmlns:a16="http://schemas.microsoft.com/office/drawing/2014/main" id="{5DE11528-41D8-0C62-150A-9DF043A1426F}"/>
              </a:ext>
            </a:extLst>
          </p:cNvPr>
          <p:cNvPicPr>
            <a:picLocks noChangeAspect="1"/>
          </p:cNvPicPr>
          <p:nvPr/>
        </p:nvPicPr>
        <p:blipFill>
          <a:blip r:embed="rId3"/>
          <a:srcRect t="3698" r="15084" b="74149"/>
          <a:stretch>
            <a:fillRect/>
          </a:stretch>
        </p:blipFill>
        <p:spPr>
          <a:xfrm>
            <a:off x="804496" y="5018739"/>
            <a:ext cx="3215334" cy="1217225"/>
          </a:xfrm>
          <a:prstGeom prst="rect">
            <a:avLst/>
          </a:prstGeom>
        </p:spPr>
      </p:pic>
      <p:sp>
        <p:nvSpPr>
          <p:cNvPr id="27" name="TextBox 26">
            <a:extLst>
              <a:ext uri="{FF2B5EF4-FFF2-40B4-BE49-F238E27FC236}">
                <a16:creationId xmlns:a16="http://schemas.microsoft.com/office/drawing/2014/main" id="{4DC14B6A-D94E-FB43-A1F6-9949A08A7865}"/>
              </a:ext>
            </a:extLst>
          </p:cNvPr>
          <p:cNvSpPr txBox="1"/>
          <p:nvPr/>
        </p:nvSpPr>
        <p:spPr>
          <a:xfrm>
            <a:off x="5078759" y="5071142"/>
            <a:ext cx="2599796" cy="1231106"/>
          </a:xfrm>
          <a:prstGeom prst="rect">
            <a:avLst/>
          </a:prstGeom>
          <a:noFill/>
          <a:effectLst>
            <a:outerShdw blurRad="50800" dist="38100" dir="2700000" algn="tl" rotWithShape="0">
              <a:prstClr val="black">
                <a:alpha val="40000"/>
              </a:prstClr>
            </a:outerShdw>
          </a:effectLst>
        </p:spPr>
        <p:txBody>
          <a:bodyPr wrap="square" rtlCol="0">
            <a:spAutoFit/>
          </a:bodyPr>
          <a:lstStyle/>
          <a:p>
            <a:pPr marL="7938" lvl="1"/>
            <a:r>
              <a:rPr lang="en-US" sz="2000" b="1" u="sng" dirty="0"/>
              <a:t>Auditors</a:t>
            </a:r>
          </a:p>
          <a:p>
            <a:pPr marL="7938" lvl="1"/>
            <a:r>
              <a:rPr lang="en-US" dirty="0"/>
              <a:t>Are earnings calculated according to the rules?</a:t>
            </a:r>
          </a:p>
        </p:txBody>
      </p:sp>
      <p:sp>
        <p:nvSpPr>
          <p:cNvPr id="16" name="TextBox 15">
            <a:extLst>
              <a:ext uri="{FF2B5EF4-FFF2-40B4-BE49-F238E27FC236}">
                <a16:creationId xmlns:a16="http://schemas.microsoft.com/office/drawing/2014/main" id="{45E76F42-F617-99C0-C9D1-DB21BB1EA5DD}"/>
              </a:ext>
            </a:extLst>
          </p:cNvPr>
          <p:cNvSpPr txBox="1"/>
          <p:nvPr/>
        </p:nvSpPr>
        <p:spPr>
          <a:xfrm>
            <a:off x="5287770" y="3651620"/>
            <a:ext cx="1645002" cy="461665"/>
          </a:xfrm>
          <a:prstGeom prst="rect">
            <a:avLst/>
          </a:prstGeom>
          <a:noFill/>
          <a:effectLst>
            <a:glow rad="228600">
              <a:schemeClr val="accent3">
                <a:satMod val="175000"/>
                <a:alpha val="40000"/>
              </a:schemeClr>
            </a:glow>
            <a:outerShdw blurRad="50800" dist="38100" dir="2700000" algn="tl" rotWithShape="0">
              <a:prstClr val="black">
                <a:alpha val="40000"/>
              </a:prstClr>
            </a:outerShdw>
          </a:effectLst>
        </p:spPr>
        <p:txBody>
          <a:bodyPr wrap="none" rtlCol="0">
            <a:spAutoFit/>
          </a:bodyPr>
          <a:lstStyle/>
          <a:p>
            <a:r>
              <a:rPr lang="en-US" sz="2400" b="1" dirty="0">
                <a:solidFill>
                  <a:srgbClr val="FF0000"/>
                </a:solidFill>
              </a:rPr>
              <a:t>Earnings</a:t>
            </a:r>
          </a:p>
        </p:txBody>
      </p:sp>
      <p:sp>
        <p:nvSpPr>
          <p:cNvPr id="17" name="Rounded Rectangle 16">
            <a:extLst>
              <a:ext uri="{FF2B5EF4-FFF2-40B4-BE49-F238E27FC236}">
                <a16:creationId xmlns:a16="http://schemas.microsoft.com/office/drawing/2014/main" id="{2FAF2F1F-984F-2C78-148C-C3A11CCAE775}"/>
              </a:ext>
            </a:extLst>
          </p:cNvPr>
          <p:cNvSpPr/>
          <p:nvPr/>
        </p:nvSpPr>
        <p:spPr>
          <a:xfrm>
            <a:off x="241064" y="1089898"/>
            <a:ext cx="11738415" cy="5585111"/>
          </a:xfrm>
          <a:prstGeom prst="round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00357939"/>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0" presetClass="exit" presetSubtype="0" fill="hold" grpId="0" nodeType="withEffect">
                                  <p:stCondLst>
                                    <p:cond delay="0"/>
                                  </p:stCondLst>
                                  <p:childTnLst>
                                    <p:animEffect transition="out" filter="fade">
                                      <p:cBhvr>
                                        <p:cTn id="8" dur="500"/>
                                        <p:tgtEl>
                                          <p:spTgt spid="5"/>
                                        </p:tgtEl>
                                      </p:cBhvr>
                                    </p:animEffect>
                                    <p:set>
                                      <p:cBhvr>
                                        <p:cTn id="9" dur="1" fill="hold">
                                          <p:stCondLst>
                                            <p:cond delay="499"/>
                                          </p:stCondLst>
                                        </p:cTn>
                                        <p:tgtEl>
                                          <p:spTgt spid="5"/>
                                        </p:tgtEl>
                                        <p:attrNameLst>
                                          <p:attrName>style.visibility</p:attrName>
                                        </p:attrNameLst>
                                      </p:cBhvr>
                                      <p:to>
                                        <p:strVal val="hidden"/>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childTnLst>
                                </p:cTn>
                              </p:par>
                              <p:par>
                                <p:cTn id="14" presetID="10" presetClass="exit" presetSubtype="0" fill="hold" grpId="0" nodeType="withEffect">
                                  <p:stCondLst>
                                    <p:cond delay="0"/>
                                  </p:stCondLst>
                                  <p:childTnLst>
                                    <p:animEffect transition="out" filter="fade">
                                      <p:cBhvr>
                                        <p:cTn id="15" dur="500"/>
                                        <p:tgtEl>
                                          <p:spTgt spid="6"/>
                                        </p:tgtEl>
                                      </p:cBhvr>
                                    </p:animEffect>
                                    <p:set>
                                      <p:cBhvr>
                                        <p:cTn id="16" dur="1" fill="hold">
                                          <p:stCondLst>
                                            <p:cond delay="499"/>
                                          </p:stCondLst>
                                        </p:cTn>
                                        <p:tgtEl>
                                          <p:spTgt spid="6"/>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par>
                                <p:cTn id="21" presetID="10" presetClass="exit" presetSubtype="0" fill="hold" grpId="0" nodeType="withEffect">
                                  <p:stCondLst>
                                    <p:cond delay="0"/>
                                  </p:stCondLst>
                                  <p:childTnLst>
                                    <p:animEffect transition="out" filter="fade">
                                      <p:cBhvr>
                                        <p:cTn id="22" dur="500"/>
                                        <p:tgtEl>
                                          <p:spTgt spid="7"/>
                                        </p:tgtEl>
                                      </p:cBhvr>
                                    </p:animEffect>
                                    <p:set>
                                      <p:cBhvr>
                                        <p:cTn id="23" dur="1" fill="hold">
                                          <p:stCondLst>
                                            <p:cond delay="499"/>
                                          </p:stCondLst>
                                        </p:cTn>
                                        <p:tgtEl>
                                          <p:spTgt spid="7"/>
                                        </p:tgtEl>
                                        <p:attrNameLst>
                                          <p:attrName>style.visibility</p:attrName>
                                        </p:attrNameLst>
                                      </p:cBhvr>
                                      <p:to>
                                        <p:strVal val="hidden"/>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27"/>
                                        </p:tgtEl>
                                        <p:attrNameLst>
                                          <p:attrName>style.visibility</p:attrName>
                                        </p:attrNameLst>
                                      </p:cBhvr>
                                      <p:to>
                                        <p:strVal val="visible"/>
                                      </p:to>
                                    </p:set>
                                  </p:childTnLst>
                                </p:cTn>
                              </p:par>
                              <p:par>
                                <p:cTn id="28" presetID="10" presetClass="exit" presetSubtype="0" fill="hold" grpId="0" nodeType="withEffect">
                                  <p:stCondLst>
                                    <p:cond delay="0"/>
                                  </p:stCondLst>
                                  <p:childTnLst>
                                    <p:animEffect transition="out" filter="fade">
                                      <p:cBhvr>
                                        <p:cTn id="29" dur="500"/>
                                        <p:tgtEl>
                                          <p:spTgt spid="8"/>
                                        </p:tgtEl>
                                      </p:cBhvr>
                                    </p:animEffect>
                                    <p:set>
                                      <p:cBhvr>
                                        <p:cTn id="30" dur="1" fill="hold">
                                          <p:stCondLst>
                                            <p:cond delay="499"/>
                                          </p:stCondLst>
                                        </p:cTn>
                                        <p:tgtEl>
                                          <p:spTgt spid="8"/>
                                        </p:tgtEl>
                                        <p:attrNameLst>
                                          <p:attrName>style.visibility</p:attrName>
                                        </p:attrNameLst>
                                      </p:cBhvr>
                                      <p:to>
                                        <p:strVal val="hidden"/>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9"/>
                                        </p:tgtEl>
                                        <p:attrNameLst>
                                          <p:attrName>style.visibility</p:attrName>
                                        </p:attrNameLst>
                                      </p:cBhvr>
                                      <p:to>
                                        <p:strVal val="visible"/>
                                      </p:to>
                                    </p:set>
                                  </p:childTnLst>
                                </p:cTn>
                              </p:par>
                              <p:par>
                                <p:cTn id="35" presetID="10" presetClass="exit" presetSubtype="0" fill="hold" grpId="0" nodeType="withEffect">
                                  <p:stCondLst>
                                    <p:cond delay="0"/>
                                  </p:stCondLst>
                                  <p:childTnLst>
                                    <p:animEffect transition="out" filter="fade">
                                      <p:cBhvr>
                                        <p:cTn id="36" dur="500"/>
                                        <p:tgtEl>
                                          <p:spTgt spid="4"/>
                                        </p:tgtEl>
                                      </p:cBhvr>
                                    </p:animEffect>
                                    <p:set>
                                      <p:cBhvr>
                                        <p:cTn id="37" dur="1" fill="hold">
                                          <p:stCondLst>
                                            <p:cond delay="499"/>
                                          </p:stCondLst>
                                        </p:cTn>
                                        <p:tgtEl>
                                          <p:spTgt spid="4"/>
                                        </p:tgtEl>
                                        <p:attrNameLst>
                                          <p:attrName>style.visibility</p:attrName>
                                        </p:attrNameLst>
                                      </p:cBhvr>
                                      <p:to>
                                        <p:strVal val="hidden"/>
                                      </p:to>
                                    </p:se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grpId="0" nodeType="clickEffect">
                                  <p:stCondLst>
                                    <p:cond delay="0"/>
                                  </p:stCondLst>
                                  <p:childTnLst>
                                    <p:set>
                                      <p:cBhvr>
                                        <p:cTn id="41" dur="1" fill="hold">
                                          <p:stCondLst>
                                            <p:cond delay="0"/>
                                          </p:stCondLst>
                                        </p:cTn>
                                        <p:tgtEl>
                                          <p:spTgt spid="10"/>
                                        </p:tgtEl>
                                        <p:attrNameLst>
                                          <p:attrName>style.visibility</p:attrName>
                                        </p:attrNameLst>
                                      </p:cBhvr>
                                      <p:to>
                                        <p:strVal val="visible"/>
                                      </p:to>
                                    </p:set>
                                  </p:childTnLst>
                                </p:cTn>
                              </p:par>
                              <p:par>
                                <p:cTn id="42" presetID="10" presetClass="exit" presetSubtype="0" fill="hold" grpId="0" nodeType="withEffect">
                                  <p:stCondLst>
                                    <p:cond delay="0"/>
                                  </p:stCondLst>
                                  <p:childTnLst>
                                    <p:animEffect transition="out" filter="fade">
                                      <p:cBhvr>
                                        <p:cTn id="43" dur="500"/>
                                        <p:tgtEl>
                                          <p:spTgt spid="14"/>
                                        </p:tgtEl>
                                      </p:cBhvr>
                                    </p:animEffect>
                                    <p:set>
                                      <p:cBhvr>
                                        <p:cTn id="44" dur="1" fill="hold">
                                          <p:stCondLst>
                                            <p:cond delay="499"/>
                                          </p:stCondLst>
                                        </p:cTn>
                                        <p:tgtEl>
                                          <p:spTgt spid="14"/>
                                        </p:tgtEl>
                                        <p:attrNameLst>
                                          <p:attrName>style.visibility</p:attrName>
                                        </p:attrNameLst>
                                      </p:cBhvr>
                                      <p:to>
                                        <p:strVal val="hidden"/>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13"/>
                                        </p:tgtEl>
                                        <p:attrNameLst>
                                          <p:attrName>style.visibility</p:attrName>
                                        </p:attrNameLst>
                                      </p:cBhvr>
                                      <p:to>
                                        <p:strVal val="visible"/>
                                      </p:to>
                                    </p:set>
                                  </p:childTnLst>
                                </p:cTn>
                              </p:par>
                              <p:par>
                                <p:cTn id="49" presetID="10" presetClass="exit" presetSubtype="0" fill="hold" grpId="0" nodeType="withEffect">
                                  <p:stCondLst>
                                    <p:cond delay="0"/>
                                  </p:stCondLst>
                                  <p:childTnLst>
                                    <p:animEffect transition="out" filter="fade">
                                      <p:cBhvr>
                                        <p:cTn id="50" dur="500"/>
                                        <p:tgtEl>
                                          <p:spTgt spid="11"/>
                                        </p:tgtEl>
                                      </p:cBhvr>
                                    </p:animEffect>
                                    <p:set>
                                      <p:cBhvr>
                                        <p:cTn id="51" dur="1" fill="hold">
                                          <p:stCondLst>
                                            <p:cond delay="499"/>
                                          </p:stCondLst>
                                        </p:cTn>
                                        <p:tgtEl>
                                          <p:spTgt spid="11"/>
                                        </p:tgtEl>
                                        <p:attrNameLst>
                                          <p:attrName>style.visibility</p:attrName>
                                        </p:attrNameLst>
                                      </p:cBhvr>
                                      <p:to>
                                        <p:strVal val="hidden"/>
                                      </p:to>
                                    </p:set>
                                  </p:childTnLst>
                                </p:cTn>
                              </p:par>
                            </p:childTnLst>
                          </p:cTn>
                        </p:par>
                        <p:par>
                          <p:cTn id="52" fill="hold">
                            <p:stCondLst>
                              <p:cond delay="500"/>
                            </p:stCondLst>
                            <p:childTnLst>
                              <p:par>
                                <p:cTn id="53" presetID="10" presetClass="entr" presetSubtype="0" fill="hold" nodeType="afterEffect">
                                  <p:stCondLst>
                                    <p:cond delay="0"/>
                                  </p:stCondLst>
                                  <p:childTnLst>
                                    <p:set>
                                      <p:cBhvr>
                                        <p:cTn id="54" dur="1" fill="hold">
                                          <p:stCondLst>
                                            <p:cond delay="0"/>
                                          </p:stCondLst>
                                        </p:cTn>
                                        <p:tgtEl>
                                          <p:spTgt spid="23"/>
                                        </p:tgtEl>
                                        <p:attrNameLst>
                                          <p:attrName>style.visibility</p:attrName>
                                        </p:attrNameLst>
                                      </p:cBhvr>
                                      <p:to>
                                        <p:strVal val="visible"/>
                                      </p:to>
                                    </p:set>
                                    <p:animEffect transition="in" filter="fade">
                                      <p:cBhvr>
                                        <p:cTn id="55" dur="250"/>
                                        <p:tgtEl>
                                          <p:spTgt spid="23"/>
                                        </p:tgtEl>
                                      </p:cBhvr>
                                    </p:animEffect>
                                  </p:childTnLst>
                                </p:cTn>
                              </p:par>
                            </p:childTnLst>
                          </p:cTn>
                        </p:par>
                      </p:childTnLst>
                    </p:cTn>
                  </p:par>
                  <p:par>
                    <p:cTn id="56" fill="hold">
                      <p:stCondLst>
                        <p:cond delay="indefinite"/>
                      </p:stCondLst>
                      <p:childTnLst>
                        <p:par>
                          <p:cTn id="57" fill="hold">
                            <p:stCondLst>
                              <p:cond delay="0"/>
                            </p:stCondLst>
                            <p:childTnLst>
                              <p:par>
                                <p:cTn id="58" presetID="21" presetClass="entr" presetSubtype="1" fill="hold" grpId="0" nodeType="clickEffect">
                                  <p:stCondLst>
                                    <p:cond delay="0"/>
                                  </p:stCondLst>
                                  <p:childTnLst>
                                    <p:set>
                                      <p:cBhvr>
                                        <p:cTn id="59" dur="1" fill="hold">
                                          <p:stCondLst>
                                            <p:cond delay="0"/>
                                          </p:stCondLst>
                                        </p:cTn>
                                        <p:tgtEl>
                                          <p:spTgt spid="17"/>
                                        </p:tgtEl>
                                        <p:attrNameLst>
                                          <p:attrName>style.visibility</p:attrName>
                                        </p:attrNameLst>
                                      </p:cBhvr>
                                      <p:to>
                                        <p:strVal val="visible"/>
                                      </p:to>
                                    </p:set>
                                    <p:animEffect transition="in" filter="wheel(1)">
                                      <p:cBhvr>
                                        <p:cTn id="60" dur="1000"/>
                                        <p:tgtEl>
                                          <p:spTgt spid="17"/>
                                        </p:tgtEl>
                                      </p:cBhvr>
                                    </p:animEffect>
                                  </p:childTnLst>
                                </p:cTn>
                              </p:par>
                            </p:childTnLst>
                          </p:cTn>
                        </p:par>
                        <p:par>
                          <p:cTn id="61" fill="hold">
                            <p:stCondLst>
                              <p:cond delay="1000"/>
                            </p:stCondLst>
                            <p:childTnLst>
                              <p:par>
                                <p:cTn id="62" presetID="53" presetClass="entr" presetSubtype="16" fill="hold" grpId="0" nodeType="afterEffect">
                                  <p:stCondLst>
                                    <p:cond delay="0"/>
                                  </p:stCondLst>
                                  <p:childTnLst>
                                    <p:set>
                                      <p:cBhvr>
                                        <p:cTn id="63" dur="1" fill="hold">
                                          <p:stCondLst>
                                            <p:cond delay="0"/>
                                          </p:stCondLst>
                                        </p:cTn>
                                        <p:tgtEl>
                                          <p:spTgt spid="16"/>
                                        </p:tgtEl>
                                        <p:attrNameLst>
                                          <p:attrName>style.visibility</p:attrName>
                                        </p:attrNameLst>
                                      </p:cBhvr>
                                      <p:to>
                                        <p:strVal val="visible"/>
                                      </p:to>
                                    </p:set>
                                    <p:anim calcmode="lin" valueType="num">
                                      <p:cBhvr>
                                        <p:cTn id="64" dur="250" fill="hold"/>
                                        <p:tgtEl>
                                          <p:spTgt spid="16"/>
                                        </p:tgtEl>
                                        <p:attrNameLst>
                                          <p:attrName>ppt_w</p:attrName>
                                        </p:attrNameLst>
                                      </p:cBhvr>
                                      <p:tavLst>
                                        <p:tav tm="0">
                                          <p:val>
                                            <p:fltVal val="0"/>
                                          </p:val>
                                        </p:tav>
                                        <p:tav tm="100000">
                                          <p:val>
                                            <p:strVal val="#ppt_w"/>
                                          </p:val>
                                        </p:tav>
                                      </p:tavLst>
                                    </p:anim>
                                    <p:anim calcmode="lin" valueType="num">
                                      <p:cBhvr>
                                        <p:cTn id="65" dur="250" fill="hold"/>
                                        <p:tgtEl>
                                          <p:spTgt spid="16"/>
                                        </p:tgtEl>
                                        <p:attrNameLst>
                                          <p:attrName>ppt_h</p:attrName>
                                        </p:attrNameLst>
                                      </p:cBhvr>
                                      <p:tavLst>
                                        <p:tav tm="0">
                                          <p:val>
                                            <p:fltVal val="0"/>
                                          </p:val>
                                        </p:tav>
                                        <p:tav tm="100000">
                                          <p:val>
                                            <p:strVal val="#ppt_h"/>
                                          </p:val>
                                        </p:tav>
                                      </p:tavLst>
                                    </p:anim>
                                    <p:animEffect transition="in" filter="fade">
                                      <p:cBhvr>
                                        <p:cTn id="66" dur="25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11" grpId="0" animBg="1"/>
      <p:bldP spid="14" grpId="0" animBg="1"/>
      <p:bldP spid="4" grpId="0" animBg="1"/>
      <p:bldP spid="2" grpId="0"/>
      <p:bldP spid="3" grpId="0"/>
      <p:bldP spid="9" grpId="0"/>
      <p:bldP spid="10" grpId="0"/>
      <p:bldP spid="12" grpId="0"/>
      <p:bldP spid="13" grpId="0"/>
      <p:bldP spid="27" grpId="0"/>
      <p:bldP spid="16" grpId="0"/>
      <p:bldP spid="17"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6032BA-8ACF-EA49-4244-A87D23AD2D74}"/>
            </a:ext>
          </a:extLst>
        </p:cNvPr>
        <p:cNvGrpSpPr/>
        <p:nvPr/>
      </p:nvGrpSpPr>
      <p:grpSpPr>
        <a:xfrm>
          <a:off x="0" y="0"/>
          <a:ext cx="0" cy="0"/>
          <a:chOff x="0" y="0"/>
          <a:chExt cx="0" cy="0"/>
        </a:xfrm>
      </p:grpSpPr>
      <p:sp>
        <p:nvSpPr>
          <p:cNvPr id="22" name="TextBox 21">
            <a:extLst>
              <a:ext uri="{FF2B5EF4-FFF2-40B4-BE49-F238E27FC236}">
                <a16:creationId xmlns:a16="http://schemas.microsoft.com/office/drawing/2014/main" id="{E569E250-58D0-A304-4B0A-E3921458454C}"/>
              </a:ext>
            </a:extLst>
          </p:cNvPr>
          <p:cNvSpPr txBox="1"/>
          <p:nvPr/>
        </p:nvSpPr>
        <p:spPr>
          <a:xfrm>
            <a:off x="241064" y="182991"/>
            <a:ext cx="11163536" cy="769441"/>
          </a:xfrm>
          <a:prstGeom prst="rect">
            <a:avLst/>
          </a:prstGeom>
          <a:noFill/>
        </p:spPr>
        <p:txBody>
          <a:bodyPr wrap="square" rtlCol="0">
            <a:spAutoFit/>
          </a:bodyPr>
          <a:lstStyle/>
          <a:p>
            <a:r>
              <a:rPr lang="en-US" sz="4400" dirty="0"/>
              <a:t>Incentives are powerful. </a:t>
            </a:r>
          </a:p>
        </p:txBody>
      </p:sp>
      <p:pic>
        <p:nvPicPr>
          <p:cNvPr id="5" name="Picture 4">
            <a:extLst>
              <a:ext uri="{FF2B5EF4-FFF2-40B4-BE49-F238E27FC236}">
                <a16:creationId xmlns:a16="http://schemas.microsoft.com/office/drawing/2014/main" id="{2AEF4B19-B7BC-6D87-FD64-A22C6225BA47}"/>
              </a:ext>
            </a:extLst>
          </p:cNvPr>
          <p:cNvPicPr>
            <a:picLocks noChangeAspect="1"/>
          </p:cNvPicPr>
          <p:nvPr/>
        </p:nvPicPr>
        <p:blipFill>
          <a:blip r:embed="rId3"/>
          <a:stretch>
            <a:fillRect/>
          </a:stretch>
        </p:blipFill>
        <p:spPr>
          <a:xfrm>
            <a:off x="3711253" y="1272487"/>
            <a:ext cx="7877175" cy="5229225"/>
          </a:xfrm>
          <a:prstGeom prst="rect">
            <a:avLst/>
          </a:prstGeom>
        </p:spPr>
      </p:pic>
      <p:pic>
        <p:nvPicPr>
          <p:cNvPr id="2" name="Picture 1">
            <a:extLst>
              <a:ext uri="{FF2B5EF4-FFF2-40B4-BE49-F238E27FC236}">
                <a16:creationId xmlns:a16="http://schemas.microsoft.com/office/drawing/2014/main" id="{0AC9786D-4DFC-827A-7147-6E2B0E9E6D05}"/>
              </a:ext>
            </a:extLst>
          </p:cNvPr>
          <p:cNvPicPr>
            <a:picLocks noChangeAspect="1"/>
          </p:cNvPicPr>
          <p:nvPr/>
        </p:nvPicPr>
        <p:blipFill>
          <a:blip r:embed="rId4"/>
          <a:srcRect t="54601" r="23486"/>
          <a:stretch>
            <a:fillRect/>
          </a:stretch>
        </p:blipFill>
        <p:spPr>
          <a:xfrm>
            <a:off x="479552" y="1284490"/>
            <a:ext cx="2727332" cy="2144510"/>
          </a:xfrm>
          <a:prstGeom prst="rect">
            <a:avLst/>
          </a:prstGeom>
          <a:ln>
            <a:noFill/>
          </a:ln>
          <a:effectLst>
            <a:softEdge rad="112500"/>
          </a:effectLst>
        </p:spPr>
      </p:pic>
      <p:sp>
        <p:nvSpPr>
          <p:cNvPr id="3" name="TextBox 2">
            <a:extLst>
              <a:ext uri="{FF2B5EF4-FFF2-40B4-BE49-F238E27FC236}">
                <a16:creationId xmlns:a16="http://schemas.microsoft.com/office/drawing/2014/main" id="{B7C7A9CF-EFDC-37BA-7B0D-E2EC6109BE9B}"/>
              </a:ext>
            </a:extLst>
          </p:cNvPr>
          <p:cNvSpPr txBox="1"/>
          <p:nvPr/>
        </p:nvSpPr>
        <p:spPr>
          <a:xfrm>
            <a:off x="8409731" y="1797784"/>
            <a:ext cx="2994869" cy="1631216"/>
          </a:xfrm>
          <a:prstGeom prst="rect">
            <a:avLst/>
          </a:prstGeom>
          <a:solidFill>
            <a:schemeClr val="tx1"/>
          </a:solidFill>
          <a:effectLst/>
        </p:spPr>
        <p:txBody>
          <a:bodyPr wrap="square" rtlCol="0">
            <a:spAutoFit/>
          </a:bodyPr>
          <a:lstStyle/>
          <a:p>
            <a:pPr marL="293688" lvl="1" indent="-285750">
              <a:buFont typeface="Arial" panose="020B0604020202020204" pitchFamily="34" charset="0"/>
              <a:buChar char="•"/>
            </a:pPr>
            <a:r>
              <a:rPr lang="en-US" sz="2000" dirty="0">
                <a:solidFill>
                  <a:schemeClr val="bg1"/>
                </a:solidFill>
              </a:rPr>
              <a:t>Sample about 76,000 reported annual EPS</a:t>
            </a:r>
          </a:p>
          <a:p>
            <a:pPr marL="293688" lvl="1" indent="-285750">
              <a:buFont typeface="Arial" panose="020B0604020202020204" pitchFamily="34" charset="0"/>
              <a:buChar char="•"/>
            </a:pPr>
            <a:r>
              <a:rPr lang="en-US" sz="2000" dirty="0">
                <a:solidFill>
                  <a:schemeClr val="bg1"/>
                </a:solidFill>
              </a:rPr>
              <a:t>Divide EPS by stock price</a:t>
            </a:r>
          </a:p>
          <a:p>
            <a:pPr marL="293688" lvl="1" indent="-285750">
              <a:buFont typeface="Arial" panose="020B0604020202020204" pitchFamily="34" charset="0"/>
              <a:buChar char="•"/>
            </a:pPr>
            <a:r>
              <a:rPr lang="en-US" sz="2000" dirty="0">
                <a:solidFill>
                  <a:schemeClr val="bg1"/>
                </a:solidFill>
              </a:rPr>
              <a:t>Create a histogram</a:t>
            </a:r>
          </a:p>
        </p:txBody>
      </p:sp>
      <p:sp>
        <p:nvSpPr>
          <p:cNvPr id="8" name="TextBox 7">
            <a:extLst>
              <a:ext uri="{FF2B5EF4-FFF2-40B4-BE49-F238E27FC236}">
                <a16:creationId xmlns:a16="http://schemas.microsoft.com/office/drawing/2014/main" id="{E427FBB6-E550-BC7D-BC6B-8592C5EFD3B7}"/>
              </a:ext>
            </a:extLst>
          </p:cNvPr>
          <p:cNvSpPr txBox="1"/>
          <p:nvPr/>
        </p:nvSpPr>
        <p:spPr>
          <a:xfrm>
            <a:off x="479552" y="3761058"/>
            <a:ext cx="3296030" cy="1692771"/>
          </a:xfrm>
          <a:prstGeom prst="rect">
            <a:avLst/>
          </a:prstGeom>
          <a:noFill/>
          <a:effectLst>
            <a:outerShdw blurRad="50800" dist="38100" dir="2700000" algn="tl" rotWithShape="0">
              <a:prstClr val="black">
                <a:alpha val="40000"/>
              </a:prstClr>
            </a:outerShdw>
          </a:effectLst>
        </p:spPr>
        <p:txBody>
          <a:bodyPr wrap="square" rtlCol="0">
            <a:spAutoFit/>
          </a:bodyPr>
          <a:lstStyle/>
          <a:p>
            <a:pPr marL="7938" lvl="1"/>
            <a:r>
              <a:rPr lang="en-US" sz="2000" b="1" u="sng" dirty="0"/>
              <a:t>CEO &amp; Executives</a:t>
            </a:r>
          </a:p>
          <a:p>
            <a:pPr marL="7938" lvl="1"/>
            <a:r>
              <a:rPr lang="en-US" dirty="0"/>
              <a:t>I want to blow earnings targets out of the water!</a:t>
            </a:r>
          </a:p>
          <a:p>
            <a:pPr marL="7938" lvl="1"/>
            <a:endParaRPr lang="en-US" sz="1200" dirty="0"/>
          </a:p>
          <a:p>
            <a:pPr marL="7938" lvl="1"/>
            <a:r>
              <a:rPr lang="en-US" dirty="0"/>
              <a:t>CEO: Andrew Jassy made $59 million on 10/31.</a:t>
            </a:r>
          </a:p>
        </p:txBody>
      </p:sp>
    </p:spTree>
    <p:extLst>
      <p:ext uri="{BB962C8B-B14F-4D97-AF65-F5344CB8AC3E}">
        <p14:creationId xmlns:p14="http://schemas.microsoft.com/office/powerpoint/2010/main" val="840704370"/>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5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down)">
                                      <p:cBhvr>
                                        <p:cTn id="12" dur="25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EB0AF8-37AB-9EEB-62E7-054044FAD08A}"/>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762A1360-EF9E-9771-B297-26B8C2960021}"/>
              </a:ext>
            </a:extLst>
          </p:cNvPr>
          <p:cNvPicPr>
            <a:picLocks noChangeAspect="1"/>
          </p:cNvPicPr>
          <p:nvPr/>
        </p:nvPicPr>
        <p:blipFill>
          <a:blip r:embed="rId3"/>
          <a:stretch>
            <a:fillRect/>
          </a:stretch>
        </p:blipFill>
        <p:spPr>
          <a:xfrm>
            <a:off x="357948" y="3662695"/>
            <a:ext cx="2239926" cy="3012314"/>
          </a:xfrm>
          <a:prstGeom prst="rect">
            <a:avLst/>
          </a:prstGeom>
        </p:spPr>
      </p:pic>
      <p:grpSp>
        <p:nvGrpSpPr>
          <p:cNvPr id="19" name="Group 18">
            <a:extLst>
              <a:ext uri="{FF2B5EF4-FFF2-40B4-BE49-F238E27FC236}">
                <a16:creationId xmlns:a16="http://schemas.microsoft.com/office/drawing/2014/main" id="{375B0ECE-C5FA-1449-695E-E12D56DE09DF}"/>
              </a:ext>
            </a:extLst>
          </p:cNvPr>
          <p:cNvGrpSpPr/>
          <p:nvPr/>
        </p:nvGrpSpPr>
        <p:grpSpPr>
          <a:xfrm>
            <a:off x="312139" y="2884967"/>
            <a:ext cx="10270801" cy="3841898"/>
            <a:chOff x="312139" y="2884967"/>
            <a:chExt cx="10270801" cy="3841898"/>
          </a:xfrm>
        </p:grpSpPr>
        <p:cxnSp>
          <p:nvCxnSpPr>
            <p:cNvPr id="15" name="Straight Connector 14">
              <a:extLst>
                <a:ext uri="{FF2B5EF4-FFF2-40B4-BE49-F238E27FC236}">
                  <a16:creationId xmlns:a16="http://schemas.microsoft.com/office/drawing/2014/main" id="{2BAD7C34-B6BA-5BF2-2A12-54B520A2EA53}"/>
                </a:ext>
              </a:extLst>
            </p:cNvPr>
            <p:cNvCxnSpPr/>
            <p:nvPr/>
          </p:nvCxnSpPr>
          <p:spPr>
            <a:xfrm flipV="1">
              <a:off x="2707758" y="2884967"/>
              <a:ext cx="7875182" cy="3133061"/>
            </a:xfrm>
            <a:prstGeom prst="line">
              <a:avLst/>
            </a:prstGeom>
            <a:ln>
              <a:gradFill>
                <a:gsLst>
                  <a:gs pos="0">
                    <a:srgbClr val="FF0000"/>
                  </a:gs>
                  <a:gs pos="100000">
                    <a:schemeClr val="tx1"/>
                  </a:gs>
                </a:gsLst>
                <a:lin ang="5400000" scaled="1"/>
              </a:gradFill>
            </a:ln>
          </p:spPr>
          <p:style>
            <a:lnRef idx="1">
              <a:schemeClr val="accent1"/>
            </a:lnRef>
            <a:fillRef idx="0">
              <a:schemeClr val="accent1"/>
            </a:fillRef>
            <a:effectRef idx="0">
              <a:schemeClr val="accent1"/>
            </a:effectRef>
            <a:fontRef idx="minor">
              <a:schemeClr val="tx1"/>
            </a:fontRef>
          </p:style>
        </p:cxnSp>
        <p:sp>
          <p:nvSpPr>
            <p:cNvPr id="8" name="Rectangle 7">
              <a:extLst>
                <a:ext uri="{FF2B5EF4-FFF2-40B4-BE49-F238E27FC236}">
                  <a16:creationId xmlns:a16="http://schemas.microsoft.com/office/drawing/2014/main" id="{5B0B1D21-A94D-6E9E-3595-7554348DA2AD}"/>
                </a:ext>
              </a:extLst>
            </p:cNvPr>
            <p:cNvSpPr/>
            <p:nvPr/>
          </p:nvSpPr>
          <p:spPr>
            <a:xfrm>
              <a:off x="3515833" y="2884967"/>
              <a:ext cx="7067107" cy="2283885"/>
            </a:xfrm>
            <a:prstGeom prst="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Connector 10">
              <a:extLst>
                <a:ext uri="{FF2B5EF4-FFF2-40B4-BE49-F238E27FC236}">
                  <a16:creationId xmlns:a16="http://schemas.microsoft.com/office/drawing/2014/main" id="{605E328E-35C7-611B-76FB-06F3A26C0F00}"/>
                </a:ext>
              </a:extLst>
            </p:cNvPr>
            <p:cNvCxnSpPr/>
            <p:nvPr/>
          </p:nvCxnSpPr>
          <p:spPr>
            <a:xfrm flipV="1">
              <a:off x="312139" y="2884967"/>
              <a:ext cx="3203694" cy="3125973"/>
            </a:xfrm>
            <a:prstGeom prst="line">
              <a:avLst/>
            </a:prstGeom>
            <a:ln>
              <a:gradFill>
                <a:gsLst>
                  <a:gs pos="0">
                    <a:srgbClr val="FF0000"/>
                  </a:gs>
                  <a:gs pos="100000">
                    <a:schemeClr val="tx1"/>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FF02C13A-47DC-03B8-DB79-E3CD7A4B3EE5}"/>
                </a:ext>
              </a:extLst>
            </p:cNvPr>
            <p:cNvCxnSpPr/>
            <p:nvPr/>
          </p:nvCxnSpPr>
          <p:spPr>
            <a:xfrm flipV="1">
              <a:off x="2707758" y="5168852"/>
              <a:ext cx="7875182" cy="1558013"/>
            </a:xfrm>
            <a:prstGeom prst="line">
              <a:avLst/>
            </a:prstGeom>
            <a:ln>
              <a:gradFill>
                <a:gsLst>
                  <a:gs pos="0">
                    <a:srgbClr val="FF0000"/>
                  </a:gs>
                  <a:gs pos="100000">
                    <a:schemeClr val="tx1"/>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AFCD4607-217B-A2D0-24C3-DCCAC8A02A69}"/>
                </a:ext>
              </a:extLst>
            </p:cNvPr>
            <p:cNvCxnSpPr/>
            <p:nvPr/>
          </p:nvCxnSpPr>
          <p:spPr>
            <a:xfrm flipV="1">
              <a:off x="312139" y="5168852"/>
              <a:ext cx="3203694" cy="1558013"/>
            </a:xfrm>
            <a:prstGeom prst="line">
              <a:avLst/>
            </a:prstGeom>
            <a:ln>
              <a:gradFill>
                <a:gsLst>
                  <a:gs pos="0">
                    <a:srgbClr val="FF0000"/>
                  </a:gs>
                  <a:gs pos="100000">
                    <a:schemeClr val="tx1"/>
                  </a:gs>
                </a:gsLst>
                <a:lin ang="5400000" scaled="1"/>
              </a:gradFill>
            </a:ln>
          </p:spPr>
          <p:style>
            <a:lnRef idx="1">
              <a:schemeClr val="accent1"/>
            </a:lnRef>
            <a:fillRef idx="0">
              <a:schemeClr val="accent1"/>
            </a:fillRef>
            <a:effectRef idx="0">
              <a:schemeClr val="accent1"/>
            </a:effectRef>
            <a:fontRef idx="minor">
              <a:schemeClr val="tx1"/>
            </a:fontRef>
          </p:style>
        </p:cxnSp>
      </p:grpSp>
      <p:sp>
        <p:nvSpPr>
          <p:cNvPr id="22" name="TextBox 21">
            <a:extLst>
              <a:ext uri="{FF2B5EF4-FFF2-40B4-BE49-F238E27FC236}">
                <a16:creationId xmlns:a16="http://schemas.microsoft.com/office/drawing/2014/main" id="{69964764-A820-C859-E75C-F1131C7FE8DC}"/>
              </a:ext>
            </a:extLst>
          </p:cNvPr>
          <p:cNvSpPr txBox="1"/>
          <p:nvPr/>
        </p:nvSpPr>
        <p:spPr>
          <a:xfrm>
            <a:off x="241064" y="182991"/>
            <a:ext cx="11163536" cy="769441"/>
          </a:xfrm>
          <a:prstGeom prst="rect">
            <a:avLst/>
          </a:prstGeom>
          <a:noFill/>
        </p:spPr>
        <p:txBody>
          <a:bodyPr wrap="square" rtlCol="0">
            <a:spAutoFit/>
          </a:bodyPr>
          <a:lstStyle/>
          <a:p>
            <a:r>
              <a:rPr lang="en-US" sz="4400" dirty="0"/>
              <a:t>General purpose. Not purpose-built.</a:t>
            </a:r>
          </a:p>
        </p:txBody>
      </p:sp>
      <p:sp>
        <p:nvSpPr>
          <p:cNvPr id="3" name="TextBox 2">
            <a:extLst>
              <a:ext uri="{FF2B5EF4-FFF2-40B4-BE49-F238E27FC236}">
                <a16:creationId xmlns:a16="http://schemas.microsoft.com/office/drawing/2014/main" id="{494CC063-5CA7-7E7C-3C5D-CFFE6E225A44}"/>
              </a:ext>
            </a:extLst>
          </p:cNvPr>
          <p:cNvSpPr txBox="1"/>
          <p:nvPr/>
        </p:nvSpPr>
        <p:spPr>
          <a:xfrm>
            <a:off x="7265507" y="1229316"/>
            <a:ext cx="4472438" cy="954107"/>
          </a:xfrm>
          <a:prstGeom prst="rect">
            <a:avLst/>
          </a:prstGeom>
          <a:noFill/>
          <a:effectLst>
            <a:outerShdw blurRad="50800" dist="38100" dir="2700000" algn="tl" rotWithShape="0">
              <a:prstClr val="black">
                <a:alpha val="40000"/>
              </a:prstClr>
            </a:outerShdw>
          </a:effectLst>
        </p:spPr>
        <p:txBody>
          <a:bodyPr wrap="square" rtlCol="0">
            <a:spAutoFit/>
          </a:bodyPr>
          <a:lstStyle/>
          <a:p>
            <a:pPr marL="7938" lvl="1" algn="ctr"/>
            <a:r>
              <a:rPr lang="en-US" sz="2000" b="1" u="sng" dirty="0"/>
              <a:t>Debtholders </a:t>
            </a:r>
          </a:p>
          <a:p>
            <a:pPr marL="7938" lvl="1"/>
            <a:r>
              <a:rPr lang="en-US" dirty="0"/>
              <a:t>Are earnings sufficient to ensure I get paid back? </a:t>
            </a:r>
          </a:p>
        </p:txBody>
      </p:sp>
      <p:sp>
        <p:nvSpPr>
          <p:cNvPr id="4" name="TextBox 3">
            <a:extLst>
              <a:ext uri="{FF2B5EF4-FFF2-40B4-BE49-F238E27FC236}">
                <a16:creationId xmlns:a16="http://schemas.microsoft.com/office/drawing/2014/main" id="{23E965AB-F1A5-8E38-0B11-A4F19DFD5870}"/>
              </a:ext>
            </a:extLst>
          </p:cNvPr>
          <p:cNvSpPr txBox="1"/>
          <p:nvPr/>
        </p:nvSpPr>
        <p:spPr>
          <a:xfrm>
            <a:off x="687897" y="1229316"/>
            <a:ext cx="4472438" cy="954107"/>
          </a:xfrm>
          <a:prstGeom prst="rect">
            <a:avLst/>
          </a:prstGeom>
          <a:noFill/>
          <a:effectLst>
            <a:outerShdw blurRad="50800" dist="38100" dir="2700000" algn="tl" rotWithShape="0">
              <a:prstClr val="black">
                <a:alpha val="40000"/>
              </a:prstClr>
            </a:outerShdw>
          </a:effectLst>
        </p:spPr>
        <p:txBody>
          <a:bodyPr wrap="square" rtlCol="0">
            <a:spAutoFit/>
          </a:bodyPr>
          <a:lstStyle/>
          <a:p>
            <a:pPr marL="7938" lvl="1" algn="ctr"/>
            <a:r>
              <a:rPr lang="en-US" sz="2000" b="1" u="sng" dirty="0"/>
              <a:t>Analysts</a:t>
            </a:r>
          </a:p>
          <a:p>
            <a:pPr marL="7938" lvl="1"/>
            <a:r>
              <a:rPr lang="en-US" dirty="0"/>
              <a:t>Are earnings useful for forecasting?</a:t>
            </a:r>
          </a:p>
          <a:p>
            <a:pPr marL="350838" lvl="1" indent="-342900">
              <a:buFont typeface="Arial" panose="020B0604020202020204" pitchFamily="34" charset="0"/>
              <a:buChar char="•"/>
            </a:pPr>
            <a:endParaRPr lang="en-US" dirty="0"/>
          </a:p>
        </p:txBody>
      </p:sp>
      <p:sp>
        <p:nvSpPr>
          <p:cNvPr id="5" name="TextBox 4">
            <a:extLst>
              <a:ext uri="{FF2B5EF4-FFF2-40B4-BE49-F238E27FC236}">
                <a16:creationId xmlns:a16="http://schemas.microsoft.com/office/drawing/2014/main" id="{35E1C97F-5246-B7BE-B70D-694CEA55D9AF}"/>
              </a:ext>
            </a:extLst>
          </p:cNvPr>
          <p:cNvSpPr txBox="1"/>
          <p:nvPr/>
        </p:nvSpPr>
        <p:spPr>
          <a:xfrm>
            <a:off x="3616192" y="2983528"/>
            <a:ext cx="6911163" cy="2057137"/>
          </a:xfrm>
          <a:prstGeom prst="rect">
            <a:avLst/>
          </a:prstGeom>
          <a:noFill/>
        </p:spPr>
        <p:txBody>
          <a:bodyPr wrap="square" rtlCol="0">
            <a:spAutoFit/>
          </a:bodyPr>
          <a:lstStyle/>
          <a:p>
            <a:r>
              <a:rPr lang="en-US" b="1" dirty="0"/>
              <a:t>“Operating income</a:t>
            </a:r>
            <a:r>
              <a:rPr lang="en-US" dirty="0"/>
              <a:t> was $17.4 billion in the third quarter, compared with $17.4 billion in third quarter 2024. </a:t>
            </a:r>
            <a:r>
              <a:rPr lang="en-US" dirty="0">
                <a:solidFill>
                  <a:srgbClr val="FF0000"/>
                </a:solidFill>
              </a:rPr>
              <a:t>Third quarter 2025 operating income includes two special charges—$2.5 billion related to a legal settlement with the Federal Trade Commission and $1.8 billion in estimated severance costs primarily related to planned role eliminations. </a:t>
            </a:r>
            <a:r>
              <a:rPr lang="en-US" dirty="0"/>
              <a:t>Without these charges, operating income would have been $21.7 billion.”</a:t>
            </a:r>
          </a:p>
        </p:txBody>
      </p:sp>
      <p:sp>
        <p:nvSpPr>
          <p:cNvPr id="9" name="Rectangle 8">
            <a:extLst>
              <a:ext uri="{FF2B5EF4-FFF2-40B4-BE49-F238E27FC236}">
                <a16:creationId xmlns:a16="http://schemas.microsoft.com/office/drawing/2014/main" id="{D807C2F1-8877-3196-A828-EA01F870FCA8}"/>
              </a:ext>
            </a:extLst>
          </p:cNvPr>
          <p:cNvSpPr/>
          <p:nvPr/>
        </p:nvSpPr>
        <p:spPr>
          <a:xfrm>
            <a:off x="312139" y="6018028"/>
            <a:ext cx="2395619" cy="708837"/>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0" name="Straight Arrow Connector 19">
            <a:extLst>
              <a:ext uri="{FF2B5EF4-FFF2-40B4-BE49-F238E27FC236}">
                <a16:creationId xmlns:a16="http://schemas.microsoft.com/office/drawing/2014/main" id="{2CDE9ADC-BD02-B8A2-18F3-2E88E8234827}"/>
              </a:ext>
            </a:extLst>
          </p:cNvPr>
          <p:cNvCxnSpPr>
            <a:cxnSpLocks/>
          </p:cNvCxnSpPr>
          <p:nvPr/>
        </p:nvCxnSpPr>
        <p:spPr>
          <a:xfrm>
            <a:off x="4614791" y="1715777"/>
            <a:ext cx="2650716" cy="0"/>
          </a:xfrm>
          <a:prstGeom prst="straightConnector1">
            <a:avLst/>
          </a:prstGeom>
          <a:ln>
            <a:gradFill flip="none" rotWithShape="1">
              <a:gsLst>
                <a:gs pos="57000">
                  <a:schemeClr val="bg1">
                    <a:lumMod val="75000"/>
                    <a:lumOff val="25000"/>
                  </a:schemeClr>
                </a:gs>
                <a:gs pos="44000">
                  <a:schemeClr val="bg1">
                    <a:lumMod val="75000"/>
                    <a:lumOff val="25000"/>
                  </a:schemeClr>
                </a:gs>
                <a:gs pos="0">
                  <a:schemeClr val="tx1"/>
                </a:gs>
                <a:gs pos="100000">
                  <a:schemeClr val="tx1"/>
                </a:gs>
              </a:gsLst>
              <a:lin ang="0" scaled="1"/>
              <a:tileRect/>
            </a:gra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41206355"/>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par>
                          <p:cTn id="11" fill="hold">
                            <p:stCondLst>
                              <p:cond delay="500"/>
                            </p:stCondLst>
                            <p:childTnLst>
                              <p:par>
                                <p:cTn id="12" presetID="55" presetClass="entr" presetSubtype="0" fill="hold" nodeType="afterEffect">
                                  <p:stCondLst>
                                    <p:cond delay="0"/>
                                  </p:stCondLst>
                                  <p:childTnLst>
                                    <p:set>
                                      <p:cBhvr>
                                        <p:cTn id="13" dur="1" fill="hold">
                                          <p:stCondLst>
                                            <p:cond delay="0"/>
                                          </p:stCondLst>
                                        </p:cTn>
                                        <p:tgtEl>
                                          <p:spTgt spid="20"/>
                                        </p:tgtEl>
                                        <p:attrNameLst>
                                          <p:attrName>style.visibility</p:attrName>
                                        </p:attrNameLst>
                                      </p:cBhvr>
                                      <p:to>
                                        <p:strVal val="visible"/>
                                      </p:to>
                                    </p:set>
                                    <p:anim calcmode="lin" valueType="num">
                                      <p:cBhvr>
                                        <p:cTn id="14" dur="1000" fill="hold"/>
                                        <p:tgtEl>
                                          <p:spTgt spid="20"/>
                                        </p:tgtEl>
                                        <p:attrNameLst>
                                          <p:attrName>ppt_w</p:attrName>
                                        </p:attrNameLst>
                                      </p:cBhvr>
                                      <p:tavLst>
                                        <p:tav tm="0">
                                          <p:val>
                                            <p:strVal val="#ppt_w*0.70"/>
                                          </p:val>
                                        </p:tav>
                                        <p:tav tm="100000">
                                          <p:val>
                                            <p:strVal val="#ppt_w"/>
                                          </p:val>
                                        </p:tav>
                                      </p:tavLst>
                                    </p:anim>
                                    <p:anim calcmode="lin" valueType="num">
                                      <p:cBhvr>
                                        <p:cTn id="15" dur="1000" fill="hold"/>
                                        <p:tgtEl>
                                          <p:spTgt spid="20"/>
                                        </p:tgtEl>
                                        <p:attrNameLst>
                                          <p:attrName>ppt_h</p:attrName>
                                        </p:attrNameLst>
                                      </p:cBhvr>
                                      <p:tavLst>
                                        <p:tav tm="0">
                                          <p:val>
                                            <p:strVal val="#ppt_h"/>
                                          </p:val>
                                        </p:tav>
                                        <p:tav tm="100000">
                                          <p:val>
                                            <p:strVal val="#ppt_h"/>
                                          </p:val>
                                        </p:tav>
                                      </p:tavLst>
                                    </p:anim>
                                    <p:animEffect transition="in" filter="fade">
                                      <p:cBhvr>
                                        <p:cTn id="16" dur="1000"/>
                                        <p:tgtEl>
                                          <p:spTgt spid="20"/>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250"/>
                                        <p:tgtEl>
                                          <p:spTgt spid="6"/>
                                        </p:tgtEl>
                                      </p:cBhvr>
                                    </p:animEffect>
                                  </p:childTnLst>
                                </p:cTn>
                              </p:par>
                            </p:childTnLst>
                          </p:cTn>
                        </p:par>
                        <p:par>
                          <p:cTn id="22" fill="hold">
                            <p:stCondLst>
                              <p:cond delay="250"/>
                            </p:stCondLst>
                            <p:childTnLst>
                              <p:par>
                                <p:cTn id="23" presetID="21" presetClass="entr" presetSubtype="1" fill="hold" grpId="0" nodeType="after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wheel(1)">
                                      <p:cBhvr>
                                        <p:cTn id="25" dur="500"/>
                                        <p:tgtEl>
                                          <p:spTgt spid="9"/>
                                        </p:tgtEl>
                                      </p:cBhvr>
                                    </p:animEffect>
                                  </p:childTnLst>
                                </p:cTn>
                              </p:par>
                            </p:childTnLst>
                          </p:cTn>
                        </p:par>
                        <p:par>
                          <p:cTn id="26" fill="hold">
                            <p:stCondLst>
                              <p:cond delay="750"/>
                            </p:stCondLst>
                            <p:childTnLst>
                              <p:par>
                                <p:cTn id="27" presetID="22" presetClass="entr" presetSubtype="8" fill="hold" nodeType="afterEffect">
                                  <p:stCondLst>
                                    <p:cond delay="0"/>
                                  </p:stCondLst>
                                  <p:childTnLst>
                                    <p:set>
                                      <p:cBhvr>
                                        <p:cTn id="28" dur="1" fill="hold">
                                          <p:stCondLst>
                                            <p:cond delay="0"/>
                                          </p:stCondLst>
                                        </p:cTn>
                                        <p:tgtEl>
                                          <p:spTgt spid="19"/>
                                        </p:tgtEl>
                                        <p:attrNameLst>
                                          <p:attrName>style.visibility</p:attrName>
                                        </p:attrNameLst>
                                      </p:cBhvr>
                                      <p:to>
                                        <p:strVal val="visible"/>
                                      </p:to>
                                    </p:set>
                                    <p:animEffect transition="in" filter="wipe(left)">
                                      <p:cBhvr>
                                        <p:cTn id="29" dur="500"/>
                                        <p:tgtEl>
                                          <p:spTgt spid="19"/>
                                        </p:tgtEl>
                                      </p:cBhvr>
                                    </p:animEffect>
                                  </p:childTnLst>
                                </p:cTn>
                              </p:par>
                            </p:childTnLst>
                          </p:cTn>
                        </p:par>
                        <p:par>
                          <p:cTn id="30" fill="hold">
                            <p:stCondLst>
                              <p:cond delay="1250"/>
                            </p:stCondLst>
                            <p:childTnLst>
                              <p:par>
                                <p:cTn id="31" presetID="10" presetClass="entr" presetSubtype="0" fill="hold" grpId="0" nodeType="afterEffect">
                                  <p:stCondLst>
                                    <p:cond delay="0"/>
                                  </p:stCondLst>
                                  <p:childTnLst>
                                    <p:set>
                                      <p:cBhvr>
                                        <p:cTn id="32" dur="1" fill="hold">
                                          <p:stCondLst>
                                            <p:cond delay="0"/>
                                          </p:stCondLst>
                                        </p:cTn>
                                        <p:tgtEl>
                                          <p:spTgt spid="5"/>
                                        </p:tgtEl>
                                        <p:attrNameLst>
                                          <p:attrName>style.visibility</p:attrName>
                                        </p:attrNameLst>
                                      </p:cBhvr>
                                      <p:to>
                                        <p:strVal val="visible"/>
                                      </p:to>
                                    </p:set>
                                    <p:animEffect transition="in" filter="fade">
                                      <p:cBhvr>
                                        <p:cTn id="33" dur="2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9"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448072-07A9-49D6-6189-109598719779}"/>
            </a:ext>
          </a:extLst>
        </p:cNvPr>
        <p:cNvGrpSpPr/>
        <p:nvPr/>
      </p:nvGrpSpPr>
      <p:grpSpPr>
        <a:xfrm>
          <a:off x="0" y="0"/>
          <a:ext cx="0" cy="0"/>
          <a:chOff x="0" y="0"/>
          <a:chExt cx="0" cy="0"/>
        </a:xfrm>
      </p:grpSpPr>
      <p:sp>
        <p:nvSpPr>
          <p:cNvPr id="22" name="TextBox 21">
            <a:extLst>
              <a:ext uri="{FF2B5EF4-FFF2-40B4-BE49-F238E27FC236}">
                <a16:creationId xmlns:a16="http://schemas.microsoft.com/office/drawing/2014/main" id="{A49896E8-4840-468F-9BD7-EAA1D71B19AB}"/>
              </a:ext>
            </a:extLst>
          </p:cNvPr>
          <p:cNvSpPr txBox="1"/>
          <p:nvPr/>
        </p:nvSpPr>
        <p:spPr>
          <a:xfrm>
            <a:off x="241064" y="182991"/>
            <a:ext cx="11163536" cy="769441"/>
          </a:xfrm>
          <a:prstGeom prst="rect">
            <a:avLst/>
          </a:prstGeom>
          <a:noFill/>
        </p:spPr>
        <p:txBody>
          <a:bodyPr wrap="square" rtlCol="0">
            <a:spAutoFit/>
          </a:bodyPr>
          <a:lstStyle/>
          <a:p>
            <a:r>
              <a:rPr lang="en-US" sz="4400" dirty="0"/>
              <a:t>And accounting evolves.</a:t>
            </a:r>
          </a:p>
        </p:txBody>
      </p:sp>
      <p:pic>
        <p:nvPicPr>
          <p:cNvPr id="2" name="Picture 1">
            <a:extLst>
              <a:ext uri="{FF2B5EF4-FFF2-40B4-BE49-F238E27FC236}">
                <a16:creationId xmlns:a16="http://schemas.microsoft.com/office/drawing/2014/main" id="{701C9696-24FA-E076-69A7-B25A4275F60B}"/>
              </a:ext>
            </a:extLst>
          </p:cNvPr>
          <p:cNvPicPr>
            <a:picLocks noChangeAspect="1"/>
          </p:cNvPicPr>
          <p:nvPr/>
        </p:nvPicPr>
        <p:blipFill>
          <a:blip r:embed="rId3"/>
          <a:stretch>
            <a:fillRect/>
          </a:stretch>
        </p:blipFill>
        <p:spPr>
          <a:xfrm>
            <a:off x="433165" y="1162431"/>
            <a:ext cx="6631491" cy="3002316"/>
          </a:xfrm>
          <a:prstGeom prst="rect">
            <a:avLst/>
          </a:prstGeom>
        </p:spPr>
      </p:pic>
      <p:pic>
        <p:nvPicPr>
          <p:cNvPr id="7" name="Picture 6">
            <a:extLst>
              <a:ext uri="{FF2B5EF4-FFF2-40B4-BE49-F238E27FC236}">
                <a16:creationId xmlns:a16="http://schemas.microsoft.com/office/drawing/2014/main" id="{85AF2B54-9B3A-7F67-C4A8-CA1D4D579CD5}"/>
              </a:ext>
            </a:extLst>
          </p:cNvPr>
          <p:cNvPicPr>
            <a:picLocks noChangeAspect="1"/>
          </p:cNvPicPr>
          <p:nvPr/>
        </p:nvPicPr>
        <p:blipFill>
          <a:blip r:embed="rId4"/>
          <a:stretch>
            <a:fillRect/>
          </a:stretch>
        </p:blipFill>
        <p:spPr>
          <a:xfrm>
            <a:off x="3878295" y="3158844"/>
            <a:ext cx="6731821" cy="3116121"/>
          </a:xfrm>
          <a:prstGeom prst="rect">
            <a:avLst/>
          </a:prstGeom>
          <a:ln>
            <a:noFill/>
          </a:ln>
          <a:effectLst>
            <a:outerShdw blurRad="292100" dist="139700" dir="2700000" algn="tl" rotWithShape="0">
              <a:srgbClr val="333333">
                <a:alpha val="65000"/>
              </a:srgbClr>
            </a:outerShdw>
          </a:effectLst>
        </p:spPr>
      </p:pic>
      <p:pic>
        <p:nvPicPr>
          <p:cNvPr id="10" name="Picture 9">
            <a:extLst>
              <a:ext uri="{FF2B5EF4-FFF2-40B4-BE49-F238E27FC236}">
                <a16:creationId xmlns:a16="http://schemas.microsoft.com/office/drawing/2014/main" id="{EB3A25BA-3A25-7D96-705A-978FA1663688}"/>
              </a:ext>
            </a:extLst>
          </p:cNvPr>
          <p:cNvPicPr>
            <a:picLocks noChangeAspect="1"/>
          </p:cNvPicPr>
          <p:nvPr/>
        </p:nvPicPr>
        <p:blipFill>
          <a:blip r:embed="rId5"/>
          <a:stretch>
            <a:fillRect/>
          </a:stretch>
        </p:blipFill>
        <p:spPr>
          <a:xfrm>
            <a:off x="4098489" y="3434257"/>
            <a:ext cx="6717123" cy="2748223"/>
          </a:xfrm>
          <a:prstGeom prst="rect">
            <a:avLst/>
          </a:prstGeom>
          <a:ln>
            <a:noFill/>
          </a:ln>
          <a:effectLst>
            <a:outerShdw blurRad="292100" dist="139700" dir="2700000" algn="tl" rotWithShape="0">
              <a:srgbClr val="333333">
                <a:alpha val="65000"/>
              </a:srgbClr>
            </a:outerShdw>
          </a:effectLst>
        </p:spPr>
      </p:pic>
      <p:pic>
        <p:nvPicPr>
          <p:cNvPr id="12" name="Picture 11">
            <a:extLst>
              <a:ext uri="{FF2B5EF4-FFF2-40B4-BE49-F238E27FC236}">
                <a16:creationId xmlns:a16="http://schemas.microsoft.com/office/drawing/2014/main" id="{06C215CD-7DF8-66D1-0E72-884C87BFA836}"/>
              </a:ext>
            </a:extLst>
          </p:cNvPr>
          <p:cNvPicPr>
            <a:picLocks noChangeAspect="1"/>
          </p:cNvPicPr>
          <p:nvPr/>
        </p:nvPicPr>
        <p:blipFill>
          <a:blip r:embed="rId6"/>
          <a:stretch>
            <a:fillRect/>
          </a:stretch>
        </p:blipFill>
        <p:spPr>
          <a:xfrm>
            <a:off x="4302154" y="3645111"/>
            <a:ext cx="6804870" cy="287150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401626373"/>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right)">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wipe(left)">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2" fill="hold"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wipe(right)">
                                      <p:cBhvr>
                                        <p:cTn id="2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5DCADB-8369-5299-D956-5F89CAB3BDE3}"/>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1C726EC2-6971-3B20-22F8-9FFF8730B806}"/>
              </a:ext>
            </a:extLst>
          </p:cNvPr>
          <p:cNvPicPr>
            <a:picLocks noChangeAspect="1"/>
          </p:cNvPicPr>
          <p:nvPr/>
        </p:nvPicPr>
        <p:blipFill>
          <a:blip r:embed="rId3"/>
          <a:srcRect l="28066" r="51"/>
          <a:stretch>
            <a:fillRect/>
          </a:stretch>
        </p:blipFill>
        <p:spPr>
          <a:xfrm>
            <a:off x="-560934" y="2912407"/>
            <a:ext cx="12752934" cy="3945593"/>
          </a:xfrm>
          <a:prstGeom prst="rect">
            <a:avLst/>
          </a:prstGeom>
        </p:spPr>
      </p:pic>
      <p:sp>
        <p:nvSpPr>
          <p:cNvPr id="22" name="TextBox 21">
            <a:extLst>
              <a:ext uri="{FF2B5EF4-FFF2-40B4-BE49-F238E27FC236}">
                <a16:creationId xmlns:a16="http://schemas.microsoft.com/office/drawing/2014/main" id="{553B356E-8C77-7FA9-5DA0-B45187C63298}"/>
              </a:ext>
            </a:extLst>
          </p:cNvPr>
          <p:cNvSpPr txBox="1"/>
          <p:nvPr/>
        </p:nvSpPr>
        <p:spPr>
          <a:xfrm>
            <a:off x="241064" y="182991"/>
            <a:ext cx="11163536" cy="769441"/>
          </a:xfrm>
          <a:prstGeom prst="rect">
            <a:avLst/>
          </a:prstGeom>
          <a:noFill/>
        </p:spPr>
        <p:txBody>
          <a:bodyPr wrap="square" rtlCol="0">
            <a:spAutoFit/>
          </a:bodyPr>
          <a:lstStyle/>
          <a:p>
            <a:r>
              <a:rPr lang="en-US" sz="4400" dirty="0"/>
              <a:t>Things to remember:</a:t>
            </a:r>
          </a:p>
        </p:txBody>
      </p:sp>
      <p:sp>
        <p:nvSpPr>
          <p:cNvPr id="3" name="TextBox 2">
            <a:extLst>
              <a:ext uri="{FF2B5EF4-FFF2-40B4-BE49-F238E27FC236}">
                <a16:creationId xmlns:a16="http://schemas.microsoft.com/office/drawing/2014/main" id="{B197A0FD-A4FD-02AF-962F-4CE8BB6BCC8A}"/>
              </a:ext>
            </a:extLst>
          </p:cNvPr>
          <p:cNvSpPr txBox="1"/>
          <p:nvPr/>
        </p:nvSpPr>
        <p:spPr>
          <a:xfrm>
            <a:off x="537882" y="1037427"/>
            <a:ext cx="6861842" cy="1200329"/>
          </a:xfrm>
          <a:prstGeom prst="rect">
            <a:avLst/>
          </a:prstGeom>
          <a:solidFill>
            <a:schemeClr val="bg1"/>
          </a:solidFill>
        </p:spPr>
        <p:txBody>
          <a:bodyPr wrap="square" rtlCol="0">
            <a:spAutoFit/>
          </a:bodyPr>
          <a:lstStyle/>
          <a:p>
            <a:pPr marL="457200" indent="-457200">
              <a:buFont typeface="+mj-lt"/>
              <a:buAutoNum type="arabicPeriod"/>
            </a:pPr>
            <a:r>
              <a:rPr lang="en-US" sz="2400" dirty="0"/>
              <a:t>Earnings announcements can provide relevant and reliable information to public markets.</a:t>
            </a:r>
          </a:p>
        </p:txBody>
      </p:sp>
      <mc:AlternateContent xmlns:mc="http://schemas.openxmlformats.org/markup-compatibility/2006">
        <mc:Choice xmlns:am3d="http://schemas.microsoft.com/office/drawing/2017/model3d" Requires="am3d">
          <p:graphicFrame>
            <p:nvGraphicFramePr>
              <p:cNvPr id="5" name="3D Model 4" descr="Hot Dog">
                <a:extLst>
                  <a:ext uri="{FF2B5EF4-FFF2-40B4-BE49-F238E27FC236}">
                    <a16:creationId xmlns:a16="http://schemas.microsoft.com/office/drawing/2014/main" id="{6DC815F3-1659-9135-DC52-6F49457A35A4}"/>
                  </a:ext>
                </a:extLst>
              </p:cNvPr>
              <p:cNvGraphicFramePr>
                <a:graphicFrameLocks noChangeAspect="1"/>
              </p:cNvGraphicFramePr>
              <p:nvPr>
                <p:extLst>
                  <p:ext uri="{D42A27DB-BD31-4B8C-83A1-F6EECF244321}">
                    <p14:modId xmlns:p14="http://schemas.microsoft.com/office/powerpoint/2010/main" val="2559957848"/>
                  </p:ext>
                </p:extLst>
              </p:nvPr>
            </p:nvGraphicFramePr>
            <p:xfrm>
              <a:off x="7261478" y="2980751"/>
              <a:ext cx="5091821" cy="3378684"/>
            </p:xfrm>
            <a:graphic>
              <a:graphicData uri="http://schemas.microsoft.com/office/drawing/2017/model3d">
                <am3d:model3d r:embed="rId4">
                  <am3d:spPr>
                    <a:xfrm>
                      <a:off x="0" y="0"/>
                      <a:ext cx="5091821" cy="3378684"/>
                    </a:xfrm>
                    <a:prstGeom prst="rect">
                      <a:avLst/>
                    </a:prstGeom>
                    <a:effectLst>
                      <a:outerShdw dist="38100" dir="2700000" algn="tl" rotWithShape="0">
                        <a:prstClr val="black">
                          <a:alpha val="40000"/>
                        </a:prstClr>
                      </a:outerShdw>
                    </a:effectLst>
                  </am3d:spPr>
                  <am3d:camera>
                    <am3d:pos x="0" y="0" z="53339150"/>
                    <am3d:up dx="0" dy="36000000" dz="0"/>
                    <am3d:lookAt x="0" y="0" z="0"/>
                    <am3d:perspective fov="2700000"/>
                  </am3d:camera>
                  <am3d:trans>
                    <am3d:meterPerModelUnit n="7719088" d="1000000"/>
                    <am3d:preTrans dx="-15459" dy="-6575784" dz="-61857"/>
                    <am3d:scale>
                      <am3d:sx n="1000000" d="1000000"/>
                      <am3d:sy n="1000000" d="1000000"/>
                      <am3d:sz n="1000000" d="1000000"/>
                    </am3d:scale>
                    <am3d:rot ax="3027937" ay="1411859" az="1548845"/>
                    <am3d:postTrans dx="0" dy="0" dz="0"/>
                  </am3d:trans>
                  <am3d:raster rName="Office3DRenderer" rVer="16.0.8326">
                    <am3d:blip r:embed="rId5"/>
                  </am3d:raster>
                  <am3d:objViewport viewportSz="5948387"/>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5" name="3D Model 4" descr="Hot Dog">
                <a:extLst>
                  <a:ext uri="{FF2B5EF4-FFF2-40B4-BE49-F238E27FC236}">
                    <a16:creationId xmlns:a16="http://schemas.microsoft.com/office/drawing/2014/main" id="{6DC815F3-1659-9135-DC52-6F49457A35A4}"/>
                  </a:ext>
                </a:extLst>
              </p:cNvPr>
              <p:cNvPicPr>
                <a:picLocks noGrp="1" noRot="1" noChangeAspect="1" noMove="1" noResize="1" noEditPoints="1" noAdjustHandles="1" noChangeArrowheads="1" noChangeShapeType="1" noCrop="1"/>
              </p:cNvPicPr>
              <p:nvPr/>
            </p:nvPicPr>
            <p:blipFill>
              <a:blip r:embed="rId5"/>
              <a:stretch>
                <a:fillRect/>
              </a:stretch>
            </p:blipFill>
            <p:spPr>
              <a:xfrm>
                <a:off x="7261478" y="2980751"/>
                <a:ext cx="5091821" cy="3378684"/>
              </a:xfrm>
              <a:prstGeom prst="rect">
                <a:avLst/>
              </a:prstGeom>
              <a:effectLst>
                <a:outerShdw dist="38100" dir="2700000" algn="tl" rotWithShape="0">
                  <a:prstClr val="black">
                    <a:alpha val="40000"/>
                  </a:prstClr>
                </a:outerShdw>
              </a:effectLst>
            </p:spPr>
          </p:pic>
        </mc:Fallback>
      </mc:AlternateContent>
      <p:pic>
        <p:nvPicPr>
          <p:cNvPr id="6" name="Picture 5">
            <a:extLst>
              <a:ext uri="{FF2B5EF4-FFF2-40B4-BE49-F238E27FC236}">
                <a16:creationId xmlns:a16="http://schemas.microsoft.com/office/drawing/2014/main" id="{89113A3A-5148-75B6-7451-5F25FE00FDFE}"/>
              </a:ext>
            </a:extLst>
          </p:cNvPr>
          <p:cNvPicPr>
            <a:picLocks noChangeAspect="1"/>
          </p:cNvPicPr>
          <p:nvPr/>
        </p:nvPicPr>
        <p:blipFill>
          <a:blip r:embed="rId6"/>
          <a:srcRect t="53930" r="22909"/>
          <a:stretch>
            <a:fillRect/>
          </a:stretch>
        </p:blipFill>
        <p:spPr>
          <a:xfrm>
            <a:off x="7741145" y="427243"/>
            <a:ext cx="2723041" cy="2156513"/>
          </a:xfrm>
          <a:prstGeom prst="rect">
            <a:avLst/>
          </a:prstGeom>
        </p:spPr>
      </p:pic>
      <p:pic>
        <p:nvPicPr>
          <p:cNvPr id="8" name="Picture 7">
            <a:extLst>
              <a:ext uri="{FF2B5EF4-FFF2-40B4-BE49-F238E27FC236}">
                <a16:creationId xmlns:a16="http://schemas.microsoft.com/office/drawing/2014/main" id="{0C17D6E3-5ED1-A8FB-490A-AC7D51D3D93C}"/>
              </a:ext>
            </a:extLst>
          </p:cNvPr>
          <p:cNvPicPr>
            <a:picLocks noChangeAspect="1"/>
          </p:cNvPicPr>
          <p:nvPr/>
        </p:nvPicPr>
        <p:blipFill>
          <a:blip r:embed="rId7"/>
          <a:stretch>
            <a:fillRect/>
          </a:stretch>
        </p:blipFill>
        <p:spPr>
          <a:xfrm>
            <a:off x="8480997" y="519621"/>
            <a:ext cx="3476399" cy="2307791"/>
          </a:xfrm>
          <a:prstGeom prst="rect">
            <a:avLst/>
          </a:prstGeom>
        </p:spPr>
      </p:pic>
      <p:sp>
        <p:nvSpPr>
          <p:cNvPr id="11" name="TextBox 10">
            <a:extLst>
              <a:ext uri="{FF2B5EF4-FFF2-40B4-BE49-F238E27FC236}">
                <a16:creationId xmlns:a16="http://schemas.microsoft.com/office/drawing/2014/main" id="{45002100-9E18-EBB9-4F5E-4994340F1BBB}"/>
              </a:ext>
            </a:extLst>
          </p:cNvPr>
          <p:cNvSpPr txBox="1"/>
          <p:nvPr/>
        </p:nvSpPr>
        <p:spPr>
          <a:xfrm>
            <a:off x="537882" y="2269745"/>
            <a:ext cx="6861842" cy="1200329"/>
          </a:xfrm>
          <a:prstGeom prst="rect">
            <a:avLst/>
          </a:prstGeom>
          <a:solidFill>
            <a:schemeClr val="bg1"/>
          </a:solidFill>
        </p:spPr>
        <p:txBody>
          <a:bodyPr wrap="square" rtlCol="0">
            <a:spAutoFit/>
          </a:bodyPr>
          <a:lstStyle/>
          <a:p>
            <a:pPr marL="457200" indent="-457200">
              <a:buFont typeface="+mj-lt"/>
              <a:buAutoNum type="arabicPeriod" startAt="2"/>
            </a:pPr>
            <a:r>
              <a:rPr lang="en-US" sz="2400" dirty="0"/>
              <a:t>There are standards for determining what is included in earnings and other accounting measures.</a:t>
            </a:r>
          </a:p>
        </p:txBody>
      </p:sp>
      <p:sp>
        <p:nvSpPr>
          <p:cNvPr id="12" name="TextBox 11">
            <a:extLst>
              <a:ext uri="{FF2B5EF4-FFF2-40B4-BE49-F238E27FC236}">
                <a16:creationId xmlns:a16="http://schemas.microsoft.com/office/drawing/2014/main" id="{A86F5354-C7BC-39A8-C2BD-6082755903A4}"/>
              </a:ext>
            </a:extLst>
          </p:cNvPr>
          <p:cNvSpPr txBox="1"/>
          <p:nvPr/>
        </p:nvSpPr>
        <p:spPr>
          <a:xfrm>
            <a:off x="537882" y="3469764"/>
            <a:ext cx="6861842" cy="1200329"/>
          </a:xfrm>
          <a:prstGeom prst="rect">
            <a:avLst/>
          </a:prstGeom>
          <a:solidFill>
            <a:schemeClr val="bg1"/>
          </a:solidFill>
        </p:spPr>
        <p:txBody>
          <a:bodyPr wrap="square" rtlCol="0">
            <a:spAutoFit/>
          </a:bodyPr>
          <a:lstStyle/>
          <a:p>
            <a:pPr marL="457200" indent="-457200">
              <a:buFont typeface="+mj-lt"/>
              <a:buAutoNum type="arabicPeriod" startAt="3"/>
            </a:pPr>
            <a:r>
              <a:rPr lang="en-US" sz="2400" dirty="0"/>
              <a:t>There are a variety of judgements required in accounting, and incentives can affect what is reported.</a:t>
            </a:r>
          </a:p>
        </p:txBody>
      </p:sp>
    </p:spTree>
    <p:extLst>
      <p:ext uri="{BB962C8B-B14F-4D97-AF65-F5344CB8AC3E}">
        <p14:creationId xmlns:p14="http://schemas.microsoft.com/office/powerpoint/2010/main" val="1980419308"/>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50"/>
                                        <p:tgtEl>
                                          <p:spTgt spid="3"/>
                                        </p:tgtEl>
                                      </p:cBhvr>
                                    </p:animEffect>
                                  </p:childTnLst>
                                </p:cTn>
                              </p:par>
                              <p:par>
                                <p:cTn id="8" presetID="22" presetClass="entr" presetSubtype="8"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ipe(left)">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250"/>
                                        <p:tgtEl>
                                          <p:spTgt spid="11"/>
                                        </p:tgtEl>
                                      </p:cBhvr>
                                    </p:animEffect>
                                  </p:childTnLst>
                                </p:cTn>
                              </p:par>
                              <p:par>
                                <p:cTn id="16" presetID="60" presetClass="entr" presetSubtype="128" fill="hold" nodeType="with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1000"/>
                                        <p:tgtEl>
                                          <p:spTgt spid="5"/>
                                        </p:tgtEl>
                                      </p:cBhvr>
                                    </p:animEffect>
                                    <p:anim calcmode="lin" valueType="num">
                                      <p:cBhvr additive="sum">
                                        <p:cTn id="19" dur="1000" fill="hold"/>
                                        <p:tgtEl>
                                          <p:spTgt spid="5"/>
                                        </p:tgtEl>
                                        <p:attrNameLst>
                                          <p:attrName>3d.view.rotation.y</p:attrName>
                                        </p:attrNameLst>
                                      </p:cBhvr>
                                      <p:tavLst>
                                        <p:tav tm="0">
                                          <p:val>
                                            <p:fltVal val="-20"/>
                                          </p:val>
                                        </p:tav>
                                        <p:tav tm="3330">
                                          <p:val>
                                            <p:fltVal val="-19.9349"/>
                                          </p:val>
                                        </p:tav>
                                        <p:tav tm="6660">
                                          <p:val>
                                            <p:fltVal val="-19.7456"/>
                                          </p:val>
                                        </p:tav>
                                        <p:tav tm="9990">
                                          <p:val>
                                            <p:fltVal val="-19.441"/>
                                          </p:val>
                                        </p:tav>
                                        <p:tav tm="13320">
                                          <p:val>
                                            <p:fltVal val="-19.0299"/>
                                          </p:val>
                                        </p:tav>
                                        <p:tav tm="16650">
                                          <p:val>
                                            <p:fltVal val="-18.5212"/>
                                          </p:val>
                                        </p:tav>
                                        <p:tav tm="19970">
                                          <p:val>
                                            <p:fltVal val="-17.9257"/>
                                          </p:val>
                                        </p:tav>
                                        <p:tav tm="23290">
                                          <p:val>
                                            <p:fltVal val="-17.2507"/>
                                          </p:val>
                                        </p:tav>
                                        <p:tav tm="26620">
                                          <p:val>
                                            <p:fltVal val="-16.5027"/>
                                          </p:val>
                                        </p:tav>
                                        <p:tav tm="29950">
                                          <p:val>
                                            <p:fltVal val="-15.6925"/>
                                          </p:val>
                                        </p:tav>
                                        <p:tav tm="33280">
                                          <p:val>
                                            <p:fltVal val="-14.829"/>
                                          </p:val>
                                        </p:tav>
                                        <p:tav tm="36610">
                                          <p:val>
                                            <p:fltVal val="-13.9209"/>
                                          </p:val>
                                        </p:tav>
                                        <p:tav tm="39940">
                                          <p:val>
                                            <p:fltVal val="-12.9772"/>
                                          </p:val>
                                        </p:tav>
                                        <p:tav tm="43270">
                                          <p:val>
                                            <p:fltVal val="-12.0068"/>
                                          </p:val>
                                        </p:tav>
                                        <p:tav tm="46600">
                                          <p:val>
                                            <p:fltVal val="-11.0184"/>
                                          </p:val>
                                        </p:tav>
                                        <p:tav tm="49930">
                                          <p:val>
                                            <p:fltVal val="-10.0209"/>
                                          </p:val>
                                        </p:tav>
                                        <p:tav tm="53250">
                                          <p:val>
                                            <p:fltVal val="-9.0263"/>
                                          </p:val>
                                        </p:tav>
                                        <p:tav tm="56580">
                                          <p:val>
                                            <p:fltVal val="-8.0373"/>
                                          </p:val>
                                        </p:tav>
                                        <p:tav tm="59900">
                                          <p:val>
                                            <p:fltVal val="-7.0688"/>
                                          </p:val>
                                        </p:tav>
                                        <p:tav tm="63220">
                                          <p:val>
                                            <p:fltVal val="-6.1264"/>
                                          </p:val>
                                        </p:tav>
                                        <p:tav tm="66540">
                                          <p:val>
                                            <p:fltVal val="-5.2189"/>
                                          </p:val>
                                        </p:tav>
                                        <p:tav tm="69870">
                                          <p:val>
                                            <p:fltVal val="-4.3528"/>
                                          </p:val>
                                        </p:tav>
                                        <p:tav tm="73190">
                                          <p:val>
                                            <p:fltVal val="-3.5418"/>
                                          </p:val>
                                        </p:tav>
                                        <p:tav tm="76510">
                                          <p:val>
                                            <p:fltVal val="-2.7922"/>
                                          </p:val>
                                        </p:tav>
                                        <p:tav tm="79830">
                                          <p:val>
                                            <p:fltVal val="-2.1127"/>
                                          </p:val>
                                        </p:tav>
                                        <p:tav tm="83160">
                                          <p:val>
                                            <p:fltVal val="-1.5104"/>
                                          </p:val>
                                        </p:tav>
                                        <p:tav tm="86480">
                                          <p:val>
                                            <p:fltVal val="-0.9978"/>
                                          </p:val>
                                        </p:tav>
                                        <p:tav tm="89800">
                                          <p:val>
                                            <p:fltVal val="-0.5817"/>
                                          </p:val>
                                        </p:tav>
                                        <p:tav tm="93120">
                                          <p:val>
                                            <p:fltVal val="-0.2709"/>
                                          </p:val>
                                        </p:tav>
                                        <p:tav tm="96450">
                                          <p:val>
                                            <p:fltVal val="-0.0738"/>
                                          </p:val>
                                        </p:tav>
                                        <p:tav tm="100000">
                                          <p:val>
                                            <p:fltVal val="0"/>
                                          </p:val>
                                        </p:tav>
                                      </p:tavLst>
                                    </p:anim>
                                    <p:anim calcmode="lin" valueType="num">
                                      <p:cBhvr additive="mult">
                                        <p:cTn id="20" dur="1000" fill="hold"/>
                                        <p:tgtEl>
                                          <p:spTgt spid="5"/>
                                        </p:tgtEl>
                                        <p:attrNameLst>
                                          <p:attrName>3d.object.scale.x</p:attrName>
                                        </p:attrNameLst>
                                      </p:cBhvr>
                                      <p:tavLst>
                                        <p:tav tm="0">
                                          <p:val>
                                            <p:fltVal val="0.8"/>
                                          </p:val>
                                        </p:tav>
                                        <p:tav tm="3330">
                                          <p:val>
                                            <p:fltVal val="0.8104"/>
                                          </p:val>
                                        </p:tav>
                                        <p:tav tm="6660">
                                          <p:val>
                                            <p:fltVal val="0.8208"/>
                                          </p:val>
                                        </p:tav>
                                        <p:tav tm="9990">
                                          <p:val>
                                            <p:fltVal val="0.8312"/>
                                          </p:val>
                                        </p:tav>
                                        <p:tav tm="13320">
                                          <p:val>
                                            <p:fltVal val="0.8415"/>
                                          </p:val>
                                        </p:tav>
                                        <p:tav tm="16650">
                                          <p:val>
                                            <p:fltVal val="0.8517"/>
                                          </p:val>
                                        </p:tav>
                                        <p:tav tm="19970">
                                          <p:val>
                                            <p:fltVal val="0.8617"/>
                                          </p:val>
                                        </p:tav>
                                        <p:tav tm="23290">
                                          <p:val>
                                            <p:fltVal val="0.8715"/>
                                          </p:val>
                                        </p:tav>
                                        <p:tav tm="26620">
                                          <p:val>
                                            <p:fltVal val="0.8812"/>
                                          </p:val>
                                        </p:tav>
                                        <p:tav tm="29950">
                                          <p:val>
                                            <p:fltVal val="0.8906"/>
                                          </p:val>
                                        </p:tav>
                                        <p:tav tm="33280">
                                          <p:val>
                                            <p:fltVal val="0.8998"/>
                                          </p:val>
                                        </p:tav>
                                        <p:tav tm="36610">
                                          <p:val>
                                            <p:fltVal val="0.9087"/>
                                          </p:val>
                                        </p:tav>
                                        <p:tav tm="39940">
                                          <p:val>
                                            <p:fltVal val="0.9174"/>
                                          </p:val>
                                        </p:tav>
                                        <p:tav tm="43270">
                                          <p:val>
                                            <p:fltVal val="0.9257"/>
                                          </p:val>
                                        </p:tav>
                                        <p:tav tm="46600">
                                          <p:val>
                                            <p:fltVal val="0.9336"/>
                                          </p:val>
                                        </p:tav>
                                        <p:tav tm="49930">
                                          <p:val>
                                            <p:fltVal val="0.9412"/>
                                          </p:val>
                                        </p:tav>
                                        <p:tav tm="53250">
                                          <p:val>
                                            <p:fltVal val="0.9484"/>
                                          </p:val>
                                        </p:tav>
                                        <p:tav tm="56580">
                                          <p:val>
                                            <p:fltVal val="0.9552"/>
                                          </p:val>
                                        </p:tav>
                                        <p:tav tm="59900">
                                          <p:val>
                                            <p:fltVal val="0.9616"/>
                                          </p:val>
                                        </p:tav>
                                        <p:tav tm="63220">
                                          <p:val>
                                            <p:fltVal val="0.9675"/>
                                          </p:val>
                                        </p:tav>
                                        <p:tav tm="66540">
                                          <p:val>
                                            <p:fltVal val="0.973"/>
                                          </p:val>
                                        </p:tav>
                                        <p:tav tm="69870">
                                          <p:val>
                                            <p:fltVal val="0.978"/>
                                          </p:val>
                                        </p:tav>
                                        <p:tav tm="73190">
                                          <p:val>
                                            <p:fltVal val="0.9825"/>
                                          </p:val>
                                        </p:tav>
                                        <p:tav tm="76510">
                                          <p:val>
                                            <p:fltVal val="0.9865"/>
                                          </p:val>
                                        </p:tav>
                                        <p:tav tm="79830">
                                          <p:val>
                                            <p:fltVal val="0.99"/>
                                          </p:val>
                                        </p:tav>
                                        <p:tav tm="83160">
                                          <p:val>
                                            <p:fltVal val="0.993"/>
                                          </p:val>
                                        </p:tav>
                                        <p:tav tm="86480">
                                          <p:val>
                                            <p:fltVal val="0.9955"/>
                                          </p:val>
                                        </p:tav>
                                        <p:tav tm="89800">
                                          <p:val>
                                            <p:fltVal val="0.9974"/>
                                          </p:val>
                                        </p:tav>
                                        <p:tav tm="93120">
                                          <p:val>
                                            <p:fltVal val="0.9988"/>
                                          </p:val>
                                        </p:tav>
                                        <p:tav tm="96450">
                                          <p:val>
                                            <p:fltVal val="0.9996"/>
                                          </p:val>
                                        </p:tav>
                                        <p:tav tm="100000">
                                          <p:val>
                                            <p:fltVal val="1"/>
                                          </p:val>
                                        </p:tav>
                                      </p:tavLst>
                                    </p:anim>
                                    <p:anim calcmode="lin" valueType="num">
                                      <p:cBhvr additive="mult">
                                        <p:cTn id="21" dur="1000" fill="hold"/>
                                        <p:tgtEl>
                                          <p:spTgt spid="5"/>
                                        </p:tgtEl>
                                        <p:attrNameLst>
                                          <p:attrName>3d.object.scale.y</p:attrName>
                                        </p:attrNameLst>
                                      </p:cBhvr>
                                      <p:tavLst>
                                        <p:tav tm="0">
                                          <p:val>
                                            <p:fltVal val="0.8"/>
                                          </p:val>
                                        </p:tav>
                                        <p:tav tm="3330">
                                          <p:val>
                                            <p:fltVal val="0.8104"/>
                                          </p:val>
                                        </p:tav>
                                        <p:tav tm="6660">
                                          <p:val>
                                            <p:fltVal val="0.8208"/>
                                          </p:val>
                                        </p:tav>
                                        <p:tav tm="9990">
                                          <p:val>
                                            <p:fltVal val="0.8312"/>
                                          </p:val>
                                        </p:tav>
                                        <p:tav tm="13320">
                                          <p:val>
                                            <p:fltVal val="0.8415"/>
                                          </p:val>
                                        </p:tav>
                                        <p:tav tm="16650">
                                          <p:val>
                                            <p:fltVal val="0.8517"/>
                                          </p:val>
                                        </p:tav>
                                        <p:tav tm="19970">
                                          <p:val>
                                            <p:fltVal val="0.8617"/>
                                          </p:val>
                                        </p:tav>
                                        <p:tav tm="23290">
                                          <p:val>
                                            <p:fltVal val="0.8715"/>
                                          </p:val>
                                        </p:tav>
                                        <p:tav tm="26620">
                                          <p:val>
                                            <p:fltVal val="0.8812"/>
                                          </p:val>
                                        </p:tav>
                                        <p:tav tm="29950">
                                          <p:val>
                                            <p:fltVal val="0.8906"/>
                                          </p:val>
                                        </p:tav>
                                        <p:tav tm="33280">
                                          <p:val>
                                            <p:fltVal val="0.8998"/>
                                          </p:val>
                                        </p:tav>
                                        <p:tav tm="36610">
                                          <p:val>
                                            <p:fltVal val="0.9087"/>
                                          </p:val>
                                        </p:tav>
                                        <p:tav tm="39940">
                                          <p:val>
                                            <p:fltVal val="0.9174"/>
                                          </p:val>
                                        </p:tav>
                                        <p:tav tm="43270">
                                          <p:val>
                                            <p:fltVal val="0.9257"/>
                                          </p:val>
                                        </p:tav>
                                        <p:tav tm="46600">
                                          <p:val>
                                            <p:fltVal val="0.9336"/>
                                          </p:val>
                                        </p:tav>
                                        <p:tav tm="49930">
                                          <p:val>
                                            <p:fltVal val="0.9412"/>
                                          </p:val>
                                        </p:tav>
                                        <p:tav tm="53250">
                                          <p:val>
                                            <p:fltVal val="0.9484"/>
                                          </p:val>
                                        </p:tav>
                                        <p:tav tm="56580">
                                          <p:val>
                                            <p:fltVal val="0.9552"/>
                                          </p:val>
                                        </p:tav>
                                        <p:tav tm="59900">
                                          <p:val>
                                            <p:fltVal val="0.9616"/>
                                          </p:val>
                                        </p:tav>
                                        <p:tav tm="63220">
                                          <p:val>
                                            <p:fltVal val="0.9675"/>
                                          </p:val>
                                        </p:tav>
                                        <p:tav tm="66540">
                                          <p:val>
                                            <p:fltVal val="0.973"/>
                                          </p:val>
                                        </p:tav>
                                        <p:tav tm="69870">
                                          <p:val>
                                            <p:fltVal val="0.978"/>
                                          </p:val>
                                        </p:tav>
                                        <p:tav tm="73190">
                                          <p:val>
                                            <p:fltVal val="0.9825"/>
                                          </p:val>
                                        </p:tav>
                                        <p:tav tm="76510">
                                          <p:val>
                                            <p:fltVal val="0.9865"/>
                                          </p:val>
                                        </p:tav>
                                        <p:tav tm="79830">
                                          <p:val>
                                            <p:fltVal val="0.99"/>
                                          </p:val>
                                        </p:tav>
                                        <p:tav tm="83160">
                                          <p:val>
                                            <p:fltVal val="0.993"/>
                                          </p:val>
                                        </p:tav>
                                        <p:tav tm="86480">
                                          <p:val>
                                            <p:fltVal val="0.9955"/>
                                          </p:val>
                                        </p:tav>
                                        <p:tav tm="89800">
                                          <p:val>
                                            <p:fltVal val="0.9974"/>
                                          </p:val>
                                        </p:tav>
                                        <p:tav tm="93120">
                                          <p:val>
                                            <p:fltVal val="0.9988"/>
                                          </p:val>
                                        </p:tav>
                                        <p:tav tm="96450">
                                          <p:val>
                                            <p:fltVal val="0.9996"/>
                                          </p:val>
                                        </p:tav>
                                        <p:tav tm="100000">
                                          <p:val>
                                            <p:fltVal val="1"/>
                                          </p:val>
                                        </p:tav>
                                      </p:tavLst>
                                    </p:anim>
                                    <p:anim calcmode="lin" valueType="num">
                                      <p:cBhvr additive="mult">
                                        <p:cTn id="22" dur="1000" fill="hold"/>
                                        <p:tgtEl>
                                          <p:spTgt spid="5"/>
                                        </p:tgtEl>
                                        <p:attrNameLst>
                                          <p:attrName>3d.object.scale.z</p:attrName>
                                        </p:attrNameLst>
                                      </p:cBhvr>
                                      <p:tavLst>
                                        <p:tav tm="0">
                                          <p:val>
                                            <p:fltVal val="0.8"/>
                                          </p:val>
                                        </p:tav>
                                        <p:tav tm="3330">
                                          <p:val>
                                            <p:fltVal val="0.8104"/>
                                          </p:val>
                                        </p:tav>
                                        <p:tav tm="6660">
                                          <p:val>
                                            <p:fltVal val="0.8208"/>
                                          </p:val>
                                        </p:tav>
                                        <p:tav tm="9990">
                                          <p:val>
                                            <p:fltVal val="0.8312"/>
                                          </p:val>
                                        </p:tav>
                                        <p:tav tm="13320">
                                          <p:val>
                                            <p:fltVal val="0.8415"/>
                                          </p:val>
                                        </p:tav>
                                        <p:tav tm="16650">
                                          <p:val>
                                            <p:fltVal val="0.8517"/>
                                          </p:val>
                                        </p:tav>
                                        <p:tav tm="19970">
                                          <p:val>
                                            <p:fltVal val="0.8617"/>
                                          </p:val>
                                        </p:tav>
                                        <p:tav tm="23290">
                                          <p:val>
                                            <p:fltVal val="0.8715"/>
                                          </p:val>
                                        </p:tav>
                                        <p:tav tm="26620">
                                          <p:val>
                                            <p:fltVal val="0.8812"/>
                                          </p:val>
                                        </p:tav>
                                        <p:tav tm="29950">
                                          <p:val>
                                            <p:fltVal val="0.8906"/>
                                          </p:val>
                                        </p:tav>
                                        <p:tav tm="33280">
                                          <p:val>
                                            <p:fltVal val="0.8998"/>
                                          </p:val>
                                        </p:tav>
                                        <p:tav tm="36610">
                                          <p:val>
                                            <p:fltVal val="0.9087"/>
                                          </p:val>
                                        </p:tav>
                                        <p:tav tm="39940">
                                          <p:val>
                                            <p:fltVal val="0.9174"/>
                                          </p:val>
                                        </p:tav>
                                        <p:tav tm="43270">
                                          <p:val>
                                            <p:fltVal val="0.9257"/>
                                          </p:val>
                                        </p:tav>
                                        <p:tav tm="46600">
                                          <p:val>
                                            <p:fltVal val="0.9336"/>
                                          </p:val>
                                        </p:tav>
                                        <p:tav tm="49930">
                                          <p:val>
                                            <p:fltVal val="0.9412"/>
                                          </p:val>
                                        </p:tav>
                                        <p:tav tm="53250">
                                          <p:val>
                                            <p:fltVal val="0.9484"/>
                                          </p:val>
                                        </p:tav>
                                        <p:tav tm="56580">
                                          <p:val>
                                            <p:fltVal val="0.9552"/>
                                          </p:val>
                                        </p:tav>
                                        <p:tav tm="59900">
                                          <p:val>
                                            <p:fltVal val="0.9616"/>
                                          </p:val>
                                        </p:tav>
                                        <p:tav tm="63220">
                                          <p:val>
                                            <p:fltVal val="0.9675"/>
                                          </p:val>
                                        </p:tav>
                                        <p:tav tm="66540">
                                          <p:val>
                                            <p:fltVal val="0.973"/>
                                          </p:val>
                                        </p:tav>
                                        <p:tav tm="69870">
                                          <p:val>
                                            <p:fltVal val="0.978"/>
                                          </p:val>
                                        </p:tav>
                                        <p:tav tm="73190">
                                          <p:val>
                                            <p:fltVal val="0.9825"/>
                                          </p:val>
                                        </p:tav>
                                        <p:tav tm="76510">
                                          <p:val>
                                            <p:fltVal val="0.9865"/>
                                          </p:val>
                                        </p:tav>
                                        <p:tav tm="79830">
                                          <p:val>
                                            <p:fltVal val="0.99"/>
                                          </p:val>
                                        </p:tav>
                                        <p:tav tm="83160">
                                          <p:val>
                                            <p:fltVal val="0.993"/>
                                          </p:val>
                                        </p:tav>
                                        <p:tav tm="86480">
                                          <p:val>
                                            <p:fltVal val="0.9955"/>
                                          </p:val>
                                        </p:tav>
                                        <p:tav tm="89800">
                                          <p:val>
                                            <p:fltVal val="0.9974"/>
                                          </p:val>
                                        </p:tav>
                                        <p:tav tm="93120">
                                          <p:val>
                                            <p:fltVal val="0.9988"/>
                                          </p:val>
                                        </p:tav>
                                        <p:tav tm="96450">
                                          <p:val>
                                            <p:fltVal val="0.9996"/>
                                          </p:val>
                                        </p:tav>
                                        <p:tav tm="100000">
                                          <p:val>
                                            <p:fltVal val="1"/>
                                          </p:val>
                                        </p:tav>
                                      </p:tavLst>
                                    </p:anim>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250"/>
                                        <p:tgtEl>
                                          <p:spTgt spid="12"/>
                                        </p:tgtEl>
                                      </p:cBhvr>
                                    </p:animEffect>
                                  </p:childTnLst>
                                </p:cTn>
                              </p:par>
                              <p:par>
                                <p:cTn id="28" presetID="22" presetClass="entr" presetSubtype="8" fill="hold" nodeType="with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wipe(left)">
                                      <p:cBhvr>
                                        <p:cTn id="30" dur="250"/>
                                        <p:tgtEl>
                                          <p:spTgt spid="6"/>
                                        </p:tgtEl>
                                      </p:cBhvr>
                                    </p:animEffect>
                                  </p:childTnLst>
                                </p:cTn>
                              </p:par>
                            </p:childTnLst>
                          </p:cTn>
                        </p:par>
                        <p:par>
                          <p:cTn id="31" fill="hold">
                            <p:stCondLst>
                              <p:cond delay="250"/>
                            </p:stCondLst>
                            <p:childTnLst>
                              <p:par>
                                <p:cTn id="32" presetID="22" presetClass="entr" presetSubtype="2" fill="hold" nodeType="after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wipe(right)">
                                      <p:cBhvr>
                                        <p:cTn id="34" dur="25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1" grpId="0" animBg="1"/>
      <p:bldP spid="1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A084A0-46D6-2A8A-BEB0-3342B2DA65BE}"/>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0EE6E787-3AEF-8173-81A4-5CCBEDDB468E}"/>
              </a:ext>
            </a:extLst>
          </p:cNvPr>
          <p:cNvPicPr>
            <a:picLocks noChangeAspect="1"/>
          </p:cNvPicPr>
          <p:nvPr/>
        </p:nvPicPr>
        <p:blipFill>
          <a:blip r:embed="rId3"/>
          <a:srcRect l="28066" r="51"/>
          <a:stretch>
            <a:fillRect/>
          </a:stretch>
        </p:blipFill>
        <p:spPr>
          <a:xfrm>
            <a:off x="2134061" y="981666"/>
            <a:ext cx="2671124" cy="826412"/>
          </a:xfrm>
          <a:prstGeom prst="rect">
            <a:avLst/>
          </a:prstGeom>
        </p:spPr>
      </p:pic>
      <p:sp>
        <p:nvSpPr>
          <p:cNvPr id="22" name="TextBox 21">
            <a:extLst>
              <a:ext uri="{FF2B5EF4-FFF2-40B4-BE49-F238E27FC236}">
                <a16:creationId xmlns:a16="http://schemas.microsoft.com/office/drawing/2014/main" id="{6D4549BD-D616-017A-7770-A753E1178B77}"/>
              </a:ext>
            </a:extLst>
          </p:cNvPr>
          <p:cNvSpPr txBox="1"/>
          <p:nvPr/>
        </p:nvSpPr>
        <p:spPr>
          <a:xfrm>
            <a:off x="241064" y="182991"/>
            <a:ext cx="11163536" cy="769441"/>
          </a:xfrm>
          <a:prstGeom prst="rect">
            <a:avLst/>
          </a:prstGeom>
          <a:noFill/>
        </p:spPr>
        <p:txBody>
          <a:bodyPr wrap="square" rtlCol="0">
            <a:spAutoFit/>
          </a:bodyPr>
          <a:lstStyle/>
          <a:p>
            <a:r>
              <a:rPr lang="en-US" sz="4400" dirty="0"/>
              <a:t>Looking ahead.</a:t>
            </a:r>
          </a:p>
        </p:txBody>
      </p:sp>
      <p:sp>
        <p:nvSpPr>
          <p:cNvPr id="3" name="TextBox 2">
            <a:extLst>
              <a:ext uri="{FF2B5EF4-FFF2-40B4-BE49-F238E27FC236}">
                <a16:creationId xmlns:a16="http://schemas.microsoft.com/office/drawing/2014/main" id="{2363FE98-FB18-CA95-7FDD-EB0A919A4341}"/>
              </a:ext>
            </a:extLst>
          </p:cNvPr>
          <p:cNvSpPr txBox="1"/>
          <p:nvPr/>
        </p:nvSpPr>
        <p:spPr>
          <a:xfrm>
            <a:off x="2133260" y="1808078"/>
            <a:ext cx="2420471" cy="461665"/>
          </a:xfrm>
          <a:prstGeom prst="rect">
            <a:avLst/>
          </a:prstGeom>
          <a:solidFill>
            <a:schemeClr val="bg1"/>
          </a:solidFill>
        </p:spPr>
        <p:txBody>
          <a:bodyPr wrap="square" rtlCol="0">
            <a:spAutoFit/>
          </a:bodyPr>
          <a:lstStyle/>
          <a:p>
            <a:pPr marL="457200" indent="-457200">
              <a:buFont typeface="+mj-lt"/>
              <a:buAutoNum type="arabicPeriod"/>
            </a:pPr>
            <a:r>
              <a:rPr lang="en-US" sz="2400" dirty="0"/>
              <a:t>Information</a:t>
            </a:r>
          </a:p>
        </p:txBody>
      </p:sp>
      <mc:AlternateContent xmlns:mc="http://schemas.openxmlformats.org/markup-compatibility/2006">
        <mc:Choice xmlns:am3d="http://schemas.microsoft.com/office/drawing/2017/model3d" Requires="am3d">
          <p:graphicFrame>
            <p:nvGraphicFramePr>
              <p:cNvPr id="5" name="3D Model 4" descr="Hot Dog">
                <a:extLst>
                  <a:ext uri="{FF2B5EF4-FFF2-40B4-BE49-F238E27FC236}">
                    <a16:creationId xmlns:a16="http://schemas.microsoft.com/office/drawing/2014/main" id="{98C50FEB-A0CA-3FF1-938D-7B786DE02555}"/>
                  </a:ext>
                </a:extLst>
              </p:cNvPr>
              <p:cNvGraphicFramePr>
                <a:graphicFrameLocks noChangeAspect="1"/>
              </p:cNvGraphicFramePr>
              <p:nvPr>
                <p:extLst>
                  <p:ext uri="{D42A27DB-BD31-4B8C-83A1-F6EECF244321}">
                    <p14:modId xmlns:p14="http://schemas.microsoft.com/office/powerpoint/2010/main" val="2915793131"/>
                  </p:ext>
                </p:extLst>
              </p:nvPr>
            </p:nvGraphicFramePr>
            <p:xfrm>
              <a:off x="5954184" y="672657"/>
              <a:ext cx="1711127" cy="1135421"/>
            </p:xfrm>
            <a:graphic>
              <a:graphicData uri="http://schemas.microsoft.com/office/drawing/2017/model3d">
                <am3d:model3d r:embed="rId4">
                  <am3d:spPr>
                    <a:xfrm>
                      <a:off x="0" y="0"/>
                      <a:ext cx="1711127" cy="1135421"/>
                    </a:xfrm>
                    <a:prstGeom prst="rect">
                      <a:avLst/>
                    </a:prstGeom>
                    <a:effectLst>
                      <a:outerShdw dist="38100" dir="2700000" algn="tl" rotWithShape="0">
                        <a:prstClr val="black">
                          <a:alpha val="40000"/>
                        </a:prstClr>
                      </a:outerShdw>
                    </a:effectLst>
                  </am3d:spPr>
                  <am3d:camera>
                    <am3d:pos x="0" y="0" z="53339150"/>
                    <am3d:up dx="0" dy="36000000" dz="0"/>
                    <am3d:lookAt x="0" y="0" z="0"/>
                    <am3d:perspective fov="2700000"/>
                  </am3d:camera>
                  <am3d:trans>
                    <am3d:meterPerModelUnit n="7719088" d="1000000"/>
                    <am3d:preTrans dx="-15459" dy="-6575784" dz="-61857"/>
                    <am3d:scale>
                      <am3d:sx n="1000000" d="1000000"/>
                      <am3d:sy n="1000000" d="1000000"/>
                      <am3d:sz n="1000000" d="1000000"/>
                    </am3d:scale>
                    <am3d:rot ax="3027937" ay="1411859" az="1548845"/>
                    <am3d:postTrans dx="0" dy="0" dz="0"/>
                  </am3d:trans>
                  <am3d:raster rName="Office3DRenderer" rVer="16.0.8326">
                    <am3d:blip r:embed="rId5"/>
                  </am3d:raster>
                  <am3d:objViewport viewportSz="1838301"/>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5" name="3D Model 4" descr="Hot Dog">
                <a:extLst>
                  <a:ext uri="{FF2B5EF4-FFF2-40B4-BE49-F238E27FC236}">
                    <a16:creationId xmlns:a16="http://schemas.microsoft.com/office/drawing/2014/main" id="{98C50FEB-A0CA-3FF1-938D-7B786DE02555}"/>
                  </a:ext>
                </a:extLst>
              </p:cNvPr>
              <p:cNvPicPr>
                <a:picLocks noGrp="1" noRot="1" noChangeAspect="1" noMove="1" noResize="1" noEditPoints="1" noAdjustHandles="1" noChangeArrowheads="1" noChangeShapeType="1" noCrop="1"/>
              </p:cNvPicPr>
              <p:nvPr/>
            </p:nvPicPr>
            <p:blipFill>
              <a:blip r:embed="rId5"/>
              <a:stretch>
                <a:fillRect/>
              </a:stretch>
            </p:blipFill>
            <p:spPr>
              <a:xfrm>
                <a:off x="5954184" y="672657"/>
                <a:ext cx="1711127" cy="1135421"/>
              </a:xfrm>
              <a:prstGeom prst="rect">
                <a:avLst/>
              </a:prstGeom>
              <a:effectLst>
                <a:outerShdw dist="38100" dir="2700000" algn="tl" rotWithShape="0">
                  <a:prstClr val="black">
                    <a:alpha val="40000"/>
                  </a:prstClr>
                </a:outerShdw>
              </a:effectLst>
            </p:spPr>
          </p:pic>
        </mc:Fallback>
      </mc:AlternateContent>
      <p:pic>
        <p:nvPicPr>
          <p:cNvPr id="6" name="Picture 5">
            <a:extLst>
              <a:ext uri="{FF2B5EF4-FFF2-40B4-BE49-F238E27FC236}">
                <a16:creationId xmlns:a16="http://schemas.microsoft.com/office/drawing/2014/main" id="{93F92457-24BC-71D7-4941-CA2291C49E4C}"/>
              </a:ext>
            </a:extLst>
          </p:cNvPr>
          <p:cNvPicPr>
            <a:picLocks noChangeAspect="1"/>
          </p:cNvPicPr>
          <p:nvPr/>
        </p:nvPicPr>
        <p:blipFill>
          <a:blip r:embed="rId6"/>
          <a:srcRect t="53930" r="22909"/>
          <a:stretch>
            <a:fillRect/>
          </a:stretch>
        </p:blipFill>
        <p:spPr>
          <a:xfrm>
            <a:off x="9288233" y="567711"/>
            <a:ext cx="1433702" cy="1135421"/>
          </a:xfrm>
          <a:prstGeom prst="rect">
            <a:avLst/>
          </a:prstGeom>
        </p:spPr>
      </p:pic>
      <p:sp>
        <p:nvSpPr>
          <p:cNvPr id="11" name="TextBox 10">
            <a:extLst>
              <a:ext uri="{FF2B5EF4-FFF2-40B4-BE49-F238E27FC236}">
                <a16:creationId xmlns:a16="http://schemas.microsoft.com/office/drawing/2014/main" id="{BEB9CBBD-E073-0415-BAA6-EE4C71A5011E}"/>
              </a:ext>
            </a:extLst>
          </p:cNvPr>
          <p:cNvSpPr txBox="1"/>
          <p:nvPr/>
        </p:nvSpPr>
        <p:spPr>
          <a:xfrm>
            <a:off x="5476596" y="1828868"/>
            <a:ext cx="2188715" cy="461665"/>
          </a:xfrm>
          <a:prstGeom prst="rect">
            <a:avLst/>
          </a:prstGeom>
          <a:solidFill>
            <a:schemeClr val="bg1"/>
          </a:solidFill>
        </p:spPr>
        <p:txBody>
          <a:bodyPr wrap="square" rtlCol="0">
            <a:spAutoFit/>
          </a:bodyPr>
          <a:lstStyle/>
          <a:p>
            <a:pPr marL="457200" indent="-457200">
              <a:buFont typeface="+mj-lt"/>
              <a:buAutoNum type="arabicPeriod" startAt="2"/>
            </a:pPr>
            <a:r>
              <a:rPr lang="en-US" sz="2400" dirty="0"/>
              <a:t>Standards</a:t>
            </a:r>
          </a:p>
        </p:txBody>
      </p:sp>
      <p:sp>
        <p:nvSpPr>
          <p:cNvPr id="12" name="TextBox 11">
            <a:extLst>
              <a:ext uri="{FF2B5EF4-FFF2-40B4-BE49-F238E27FC236}">
                <a16:creationId xmlns:a16="http://schemas.microsoft.com/office/drawing/2014/main" id="{28CAC296-B2A0-A939-12EE-A57D6E07A1AF}"/>
              </a:ext>
            </a:extLst>
          </p:cNvPr>
          <p:cNvSpPr txBox="1"/>
          <p:nvPr/>
        </p:nvSpPr>
        <p:spPr>
          <a:xfrm>
            <a:off x="8725399" y="1808078"/>
            <a:ext cx="2420471" cy="461665"/>
          </a:xfrm>
          <a:prstGeom prst="rect">
            <a:avLst/>
          </a:prstGeom>
          <a:solidFill>
            <a:schemeClr val="bg1"/>
          </a:solidFill>
        </p:spPr>
        <p:txBody>
          <a:bodyPr wrap="square" rtlCol="0">
            <a:spAutoFit/>
          </a:bodyPr>
          <a:lstStyle/>
          <a:p>
            <a:pPr marL="457200" indent="-457200">
              <a:buFont typeface="+mj-lt"/>
              <a:buAutoNum type="arabicPeriod" startAt="3"/>
            </a:pPr>
            <a:r>
              <a:rPr lang="en-US" sz="2400" dirty="0"/>
              <a:t>Judgments</a:t>
            </a:r>
          </a:p>
        </p:txBody>
      </p:sp>
      <p:sp>
        <p:nvSpPr>
          <p:cNvPr id="2" name="TextBox 1">
            <a:extLst>
              <a:ext uri="{FF2B5EF4-FFF2-40B4-BE49-F238E27FC236}">
                <a16:creationId xmlns:a16="http://schemas.microsoft.com/office/drawing/2014/main" id="{D6744C98-EA28-77A2-C9B2-18FF5090256B}"/>
              </a:ext>
            </a:extLst>
          </p:cNvPr>
          <p:cNvSpPr txBox="1"/>
          <p:nvPr/>
        </p:nvSpPr>
        <p:spPr>
          <a:xfrm>
            <a:off x="118979" y="2496506"/>
            <a:ext cx="1457574" cy="646331"/>
          </a:xfrm>
          <a:prstGeom prst="rect">
            <a:avLst/>
          </a:prstGeom>
          <a:solidFill>
            <a:schemeClr val="bg1"/>
          </a:solidFill>
        </p:spPr>
        <p:txBody>
          <a:bodyPr wrap="square" rtlCol="0">
            <a:spAutoFit/>
          </a:bodyPr>
          <a:lstStyle/>
          <a:p>
            <a:r>
              <a:rPr lang="en-US" dirty="0"/>
              <a:t>Revenue Recognition</a:t>
            </a:r>
          </a:p>
        </p:txBody>
      </p:sp>
      <p:sp>
        <p:nvSpPr>
          <p:cNvPr id="7" name="TextBox 6">
            <a:extLst>
              <a:ext uri="{FF2B5EF4-FFF2-40B4-BE49-F238E27FC236}">
                <a16:creationId xmlns:a16="http://schemas.microsoft.com/office/drawing/2014/main" id="{8225E129-C6A1-3A0F-CD6F-C4D333626566}"/>
              </a:ext>
            </a:extLst>
          </p:cNvPr>
          <p:cNvSpPr txBox="1"/>
          <p:nvPr/>
        </p:nvSpPr>
        <p:spPr>
          <a:xfrm>
            <a:off x="2580675" y="2496506"/>
            <a:ext cx="2235690" cy="923330"/>
          </a:xfrm>
          <a:prstGeom prst="rect">
            <a:avLst/>
          </a:prstGeom>
          <a:solidFill>
            <a:schemeClr val="bg1"/>
          </a:solidFill>
        </p:spPr>
        <p:txBody>
          <a:bodyPr wrap="square" rtlCol="0">
            <a:spAutoFit/>
          </a:bodyPr>
          <a:lstStyle/>
          <a:p>
            <a:r>
              <a:rPr lang="en-US" dirty="0"/>
              <a:t>How much is the company is getting from customers? </a:t>
            </a:r>
          </a:p>
        </p:txBody>
      </p:sp>
      <p:sp>
        <p:nvSpPr>
          <p:cNvPr id="9" name="TextBox 8">
            <a:extLst>
              <a:ext uri="{FF2B5EF4-FFF2-40B4-BE49-F238E27FC236}">
                <a16:creationId xmlns:a16="http://schemas.microsoft.com/office/drawing/2014/main" id="{8F7C5873-D527-DA51-A799-04EFB7C420BF}"/>
              </a:ext>
            </a:extLst>
          </p:cNvPr>
          <p:cNvSpPr txBox="1"/>
          <p:nvPr/>
        </p:nvSpPr>
        <p:spPr>
          <a:xfrm>
            <a:off x="5954184" y="2496506"/>
            <a:ext cx="1973056" cy="923330"/>
          </a:xfrm>
          <a:prstGeom prst="rect">
            <a:avLst/>
          </a:prstGeom>
          <a:solidFill>
            <a:schemeClr val="bg1"/>
          </a:solidFill>
        </p:spPr>
        <p:txBody>
          <a:bodyPr wrap="square" rtlCol="0">
            <a:spAutoFit/>
          </a:bodyPr>
          <a:lstStyle/>
          <a:p>
            <a:r>
              <a:rPr lang="en-US" dirty="0"/>
              <a:t>The 5-steps in revenue recognition</a:t>
            </a:r>
          </a:p>
        </p:txBody>
      </p:sp>
      <p:sp>
        <p:nvSpPr>
          <p:cNvPr id="10" name="TextBox 9">
            <a:extLst>
              <a:ext uri="{FF2B5EF4-FFF2-40B4-BE49-F238E27FC236}">
                <a16:creationId xmlns:a16="http://schemas.microsoft.com/office/drawing/2014/main" id="{261CE086-BCEA-36CC-4DCB-43D01C4D8029}"/>
              </a:ext>
            </a:extLst>
          </p:cNvPr>
          <p:cNvSpPr txBox="1"/>
          <p:nvPr/>
        </p:nvSpPr>
        <p:spPr>
          <a:xfrm>
            <a:off x="9172814" y="2496506"/>
            <a:ext cx="2231786" cy="923330"/>
          </a:xfrm>
          <a:prstGeom prst="rect">
            <a:avLst/>
          </a:prstGeom>
          <a:solidFill>
            <a:schemeClr val="bg1"/>
          </a:solidFill>
        </p:spPr>
        <p:txBody>
          <a:bodyPr wrap="square" rtlCol="0">
            <a:spAutoFit/>
          </a:bodyPr>
          <a:lstStyle/>
          <a:p>
            <a:r>
              <a:rPr lang="en-US" dirty="0"/>
              <a:t>The expected value of contingent consideration</a:t>
            </a:r>
          </a:p>
        </p:txBody>
      </p:sp>
      <p:sp>
        <p:nvSpPr>
          <p:cNvPr id="13" name="TextBox 12">
            <a:extLst>
              <a:ext uri="{FF2B5EF4-FFF2-40B4-BE49-F238E27FC236}">
                <a16:creationId xmlns:a16="http://schemas.microsoft.com/office/drawing/2014/main" id="{48EDDFF8-E6EB-D19D-D32A-B16B94D0EF76}"/>
              </a:ext>
            </a:extLst>
          </p:cNvPr>
          <p:cNvSpPr txBox="1"/>
          <p:nvPr/>
        </p:nvSpPr>
        <p:spPr>
          <a:xfrm>
            <a:off x="118978" y="3849594"/>
            <a:ext cx="1973056" cy="923330"/>
          </a:xfrm>
          <a:prstGeom prst="rect">
            <a:avLst/>
          </a:prstGeom>
          <a:solidFill>
            <a:schemeClr val="bg1"/>
          </a:solidFill>
        </p:spPr>
        <p:txBody>
          <a:bodyPr wrap="square" rtlCol="0">
            <a:spAutoFit/>
          </a:bodyPr>
          <a:lstStyle/>
          <a:p>
            <a:r>
              <a:rPr lang="en-US" dirty="0"/>
              <a:t>Property, Plant, and Equipment, intangibles</a:t>
            </a:r>
          </a:p>
        </p:txBody>
      </p:sp>
      <p:sp>
        <p:nvSpPr>
          <p:cNvPr id="14" name="TextBox 13">
            <a:extLst>
              <a:ext uri="{FF2B5EF4-FFF2-40B4-BE49-F238E27FC236}">
                <a16:creationId xmlns:a16="http://schemas.microsoft.com/office/drawing/2014/main" id="{8069310C-362F-5875-E2A9-05083BEC4EB9}"/>
              </a:ext>
            </a:extLst>
          </p:cNvPr>
          <p:cNvSpPr txBox="1"/>
          <p:nvPr/>
        </p:nvSpPr>
        <p:spPr>
          <a:xfrm>
            <a:off x="2580675" y="3849594"/>
            <a:ext cx="1973056" cy="923330"/>
          </a:xfrm>
          <a:prstGeom prst="rect">
            <a:avLst/>
          </a:prstGeom>
          <a:solidFill>
            <a:schemeClr val="bg1"/>
          </a:solidFill>
        </p:spPr>
        <p:txBody>
          <a:bodyPr wrap="square" rtlCol="0">
            <a:spAutoFit/>
          </a:bodyPr>
          <a:lstStyle/>
          <a:p>
            <a:r>
              <a:rPr lang="en-US" dirty="0"/>
              <a:t>How long until new resources are needed?</a:t>
            </a:r>
          </a:p>
        </p:txBody>
      </p:sp>
      <p:sp>
        <p:nvSpPr>
          <p:cNvPr id="15" name="TextBox 14">
            <a:extLst>
              <a:ext uri="{FF2B5EF4-FFF2-40B4-BE49-F238E27FC236}">
                <a16:creationId xmlns:a16="http://schemas.microsoft.com/office/drawing/2014/main" id="{600B4D2D-F1DE-67B9-FE50-4A80FB10C8BD}"/>
              </a:ext>
            </a:extLst>
          </p:cNvPr>
          <p:cNvSpPr txBox="1"/>
          <p:nvPr/>
        </p:nvSpPr>
        <p:spPr>
          <a:xfrm>
            <a:off x="5954184" y="3849594"/>
            <a:ext cx="1973056" cy="923330"/>
          </a:xfrm>
          <a:prstGeom prst="rect">
            <a:avLst/>
          </a:prstGeom>
          <a:solidFill>
            <a:schemeClr val="bg1"/>
          </a:solidFill>
        </p:spPr>
        <p:txBody>
          <a:bodyPr wrap="square" rtlCol="0">
            <a:spAutoFit/>
          </a:bodyPr>
          <a:lstStyle/>
          <a:p>
            <a:r>
              <a:rPr lang="en-US" dirty="0"/>
              <a:t>Depreciation &amp; amortization of long-lived assets</a:t>
            </a:r>
          </a:p>
        </p:txBody>
      </p:sp>
      <p:sp>
        <p:nvSpPr>
          <p:cNvPr id="16" name="TextBox 15">
            <a:extLst>
              <a:ext uri="{FF2B5EF4-FFF2-40B4-BE49-F238E27FC236}">
                <a16:creationId xmlns:a16="http://schemas.microsoft.com/office/drawing/2014/main" id="{0FCE2F29-3CC7-D4A9-534A-535384CC33D7}"/>
              </a:ext>
            </a:extLst>
          </p:cNvPr>
          <p:cNvSpPr txBox="1"/>
          <p:nvPr/>
        </p:nvSpPr>
        <p:spPr>
          <a:xfrm>
            <a:off x="9172814" y="3849594"/>
            <a:ext cx="1973056" cy="646331"/>
          </a:xfrm>
          <a:prstGeom prst="rect">
            <a:avLst/>
          </a:prstGeom>
          <a:solidFill>
            <a:schemeClr val="bg1"/>
          </a:solidFill>
        </p:spPr>
        <p:txBody>
          <a:bodyPr wrap="square" rtlCol="0">
            <a:spAutoFit/>
          </a:bodyPr>
          <a:lstStyle/>
          <a:p>
            <a:r>
              <a:rPr lang="en-US" dirty="0"/>
              <a:t>The useful life of resources</a:t>
            </a:r>
          </a:p>
        </p:txBody>
      </p:sp>
      <p:sp>
        <p:nvSpPr>
          <p:cNvPr id="17" name="TextBox 16">
            <a:extLst>
              <a:ext uri="{FF2B5EF4-FFF2-40B4-BE49-F238E27FC236}">
                <a16:creationId xmlns:a16="http://schemas.microsoft.com/office/drawing/2014/main" id="{F1E2FD36-03D4-B0F1-B38F-0F5DD48251A3}"/>
              </a:ext>
            </a:extLst>
          </p:cNvPr>
          <p:cNvSpPr txBox="1"/>
          <p:nvPr/>
        </p:nvSpPr>
        <p:spPr>
          <a:xfrm>
            <a:off x="118978" y="5276169"/>
            <a:ext cx="1607345" cy="646331"/>
          </a:xfrm>
          <a:prstGeom prst="rect">
            <a:avLst/>
          </a:prstGeom>
          <a:solidFill>
            <a:schemeClr val="bg1"/>
          </a:solidFill>
        </p:spPr>
        <p:txBody>
          <a:bodyPr wrap="square" rtlCol="0">
            <a:spAutoFit/>
          </a:bodyPr>
          <a:lstStyle/>
          <a:p>
            <a:r>
              <a:rPr lang="en-US" dirty="0"/>
              <a:t>Financial Investments</a:t>
            </a:r>
          </a:p>
        </p:txBody>
      </p:sp>
      <p:sp>
        <p:nvSpPr>
          <p:cNvPr id="18" name="TextBox 17">
            <a:extLst>
              <a:ext uri="{FF2B5EF4-FFF2-40B4-BE49-F238E27FC236}">
                <a16:creationId xmlns:a16="http://schemas.microsoft.com/office/drawing/2014/main" id="{CBEFCCA2-D420-894B-8A8B-661ACCBE9C37}"/>
              </a:ext>
            </a:extLst>
          </p:cNvPr>
          <p:cNvSpPr txBox="1"/>
          <p:nvPr/>
        </p:nvSpPr>
        <p:spPr>
          <a:xfrm>
            <a:off x="2580674" y="5276169"/>
            <a:ext cx="2235691" cy="1200329"/>
          </a:xfrm>
          <a:prstGeom prst="rect">
            <a:avLst/>
          </a:prstGeom>
          <a:solidFill>
            <a:schemeClr val="bg1"/>
          </a:solidFill>
        </p:spPr>
        <p:txBody>
          <a:bodyPr wrap="square" rtlCol="0">
            <a:spAutoFit/>
          </a:bodyPr>
          <a:lstStyle/>
          <a:p>
            <a:r>
              <a:rPr lang="en-US" dirty="0"/>
              <a:t>How is the company managing its financial needs?</a:t>
            </a:r>
          </a:p>
        </p:txBody>
      </p:sp>
      <p:sp>
        <p:nvSpPr>
          <p:cNvPr id="19" name="TextBox 18">
            <a:extLst>
              <a:ext uri="{FF2B5EF4-FFF2-40B4-BE49-F238E27FC236}">
                <a16:creationId xmlns:a16="http://schemas.microsoft.com/office/drawing/2014/main" id="{2A78C5AA-C136-20C4-3B88-FD81D8F4FAC1}"/>
              </a:ext>
            </a:extLst>
          </p:cNvPr>
          <p:cNvSpPr txBox="1"/>
          <p:nvPr/>
        </p:nvSpPr>
        <p:spPr>
          <a:xfrm>
            <a:off x="5954183" y="5276169"/>
            <a:ext cx="2322713" cy="1200329"/>
          </a:xfrm>
          <a:prstGeom prst="rect">
            <a:avLst/>
          </a:prstGeom>
          <a:solidFill>
            <a:schemeClr val="bg1"/>
          </a:solidFill>
        </p:spPr>
        <p:txBody>
          <a:bodyPr wrap="square" rtlCol="0">
            <a:spAutoFit/>
          </a:bodyPr>
          <a:lstStyle/>
          <a:p>
            <a:r>
              <a:rPr lang="en-US" dirty="0"/>
              <a:t>Classification of financial instruments (HTM, Trading, AFS)</a:t>
            </a:r>
          </a:p>
        </p:txBody>
      </p:sp>
      <p:sp>
        <p:nvSpPr>
          <p:cNvPr id="20" name="TextBox 19">
            <a:extLst>
              <a:ext uri="{FF2B5EF4-FFF2-40B4-BE49-F238E27FC236}">
                <a16:creationId xmlns:a16="http://schemas.microsoft.com/office/drawing/2014/main" id="{90FA9849-D8C7-8704-F735-935CFC5C6603}"/>
              </a:ext>
            </a:extLst>
          </p:cNvPr>
          <p:cNvSpPr txBox="1"/>
          <p:nvPr/>
        </p:nvSpPr>
        <p:spPr>
          <a:xfrm>
            <a:off x="9172814" y="5276169"/>
            <a:ext cx="1973056" cy="1200329"/>
          </a:xfrm>
          <a:prstGeom prst="rect">
            <a:avLst/>
          </a:prstGeom>
          <a:solidFill>
            <a:schemeClr val="bg1"/>
          </a:solidFill>
        </p:spPr>
        <p:txBody>
          <a:bodyPr wrap="square" rtlCol="0">
            <a:spAutoFit/>
          </a:bodyPr>
          <a:lstStyle/>
          <a:p>
            <a:r>
              <a:rPr lang="en-US" dirty="0"/>
              <a:t>Intention and ability to hold or trade investments</a:t>
            </a:r>
          </a:p>
        </p:txBody>
      </p:sp>
    </p:spTree>
    <p:extLst>
      <p:ext uri="{BB962C8B-B14F-4D97-AF65-F5344CB8AC3E}">
        <p14:creationId xmlns:p14="http://schemas.microsoft.com/office/powerpoint/2010/main" val="1733058938"/>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BA3F50-9B0B-E52A-7D08-9E5D54A4EB2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0902501-2646-5840-590A-5C65535E077B}"/>
              </a:ext>
            </a:extLst>
          </p:cNvPr>
          <p:cNvSpPr>
            <a:spLocks noGrp="1"/>
          </p:cNvSpPr>
          <p:nvPr>
            <p:ph type="ctrTitle"/>
          </p:nvPr>
        </p:nvSpPr>
        <p:spPr>
          <a:xfrm>
            <a:off x="3865179" y="1524385"/>
            <a:ext cx="9144000" cy="2387600"/>
          </a:xfrm>
        </p:spPr>
        <p:txBody>
          <a:bodyPr/>
          <a:lstStyle/>
          <a:p>
            <a:pPr algn="l"/>
            <a:r>
              <a:rPr lang="en-US" dirty="0"/>
              <a:t>Thank you.</a:t>
            </a:r>
          </a:p>
        </p:txBody>
      </p:sp>
    </p:spTree>
    <p:extLst>
      <p:ext uri="{BB962C8B-B14F-4D97-AF65-F5344CB8AC3E}">
        <p14:creationId xmlns:p14="http://schemas.microsoft.com/office/powerpoint/2010/main" val="1541735988"/>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64A7BC-D19D-23E6-ABA0-0E347DDC7A74}"/>
              </a:ext>
            </a:extLst>
          </p:cNvPr>
          <p:cNvSpPr>
            <a:spLocks noGrp="1"/>
          </p:cNvSpPr>
          <p:nvPr>
            <p:ph type="title"/>
          </p:nvPr>
        </p:nvSpPr>
        <p:spPr/>
        <p:txBody>
          <a:bodyPr/>
          <a:lstStyle/>
          <a:p>
            <a:endParaRPr lang="en-US"/>
          </a:p>
        </p:txBody>
      </p:sp>
    </p:spTree>
    <p:extLst>
      <p:ext uri="{BB962C8B-B14F-4D97-AF65-F5344CB8AC3E}">
        <p14:creationId xmlns:p14="http://schemas.microsoft.com/office/powerpoint/2010/main" val="24628216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9BFB4B5-040E-59D3-C21C-3C61F2BA779F}"/>
              </a:ext>
            </a:extLst>
          </p:cNvPr>
          <p:cNvPicPr>
            <a:picLocks noChangeAspect="1"/>
          </p:cNvPicPr>
          <p:nvPr/>
        </p:nvPicPr>
        <p:blipFill>
          <a:blip r:embed="rId2"/>
          <a:stretch>
            <a:fillRect/>
          </a:stretch>
        </p:blipFill>
        <p:spPr>
          <a:xfrm>
            <a:off x="3382696" y="0"/>
            <a:ext cx="5426608" cy="6858000"/>
          </a:xfrm>
          <a:prstGeom prst="rect">
            <a:avLst/>
          </a:prstGeom>
        </p:spPr>
      </p:pic>
      <p:sp>
        <p:nvSpPr>
          <p:cNvPr id="3" name="Rounded Rectangle 2">
            <a:extLst>
              <a:ext uri="{FF2B5EF4-FFF2-40B4-BE49-F238E27FC236}">
                <a16:creationId xmlns:a16="http://schemas.microsoft.com/office/drawing/2014/main" id="{6A5CCD69-6757-FC61-A468-5B80E762FBE5}"/>
              </a:ext>
            </a:extLst>
          </p:cNvPr>
          <p:cNvSpPr/>
          <p:nvPr/>
        </p:nvSpPr>
        <p:spPr>
          <a:xfrm>
            <a:off x="6930570" y="5740400"/>
            <a:ext cx="420915" cy="188686"/>
          </a:xfrm>
          <a:prstGeom prst="round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ounded Rectangle 3">
            <a:extLst>
              <a:ext uri="{FF2B5EF4-FFF2-40B4-BE49-F238E27FC236}">
                <a16:creationId xmlns:a16="http://schemas.microsoft.com/office/drawing/2014/main" id="{F3D13659-1110-9513-C8F7-583813CCB4E8}"/>
              </a:ext>
            </a:extLst>
          </p:cNvPr>
          <p:cNvSpPr/>
          <p:nvPr/>
        </p:nvSpPr>
        <p:spPr>
          <a:xfrm>
            <a:off x="6756401" y="1828800"/>
            <a:ext cx="595084" cy="188686"/>
          </a:xfrm>
          <a:prstGeom prst="round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538144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F1D214C-6A6A-767F-E421-E5E168CF4548}"/>
              </a:ext>
            </a:extLst>
          </p:cNvPr>
          <p:cNvPicPr>
            <a:picLocks noChangeAspect="1"/>
          </p:cNvPicPr>
          <p:nvPr/>
        </p:nvPicPr>
        <p:blipFill>
          <a:blip r:embed="rId2"/>
          <a:stretch>
            <a:fillRect/>
          </a:stretch>
        </p:blipFill>
        <p:spPr>
          <a:xfrm>
            <a:off x="6735762" y="0"/>
            <a:ext cx="4714875" cy="6858000"/>
          </a:xfrm>
          <a:prstGeom prst="rect">
            <a:avLst/>
          </a:prstGeom>
        </p:spPr>
      </p:pic>
      <p:pic>
        <p:nvPicPr>
          <p:cNvPr id="3" name="Picture 2">
            <a:extLst>
              <a:ext uri="{FF2B5EF4-FFF2-40B4-BE49-F238E27FC236}">
                <a16:creationId xmlns:a16="http://schemas.microsoft.com/office/drawing/2014/main" id="{F275ABEE-89C2-79BE-2DEB-42DE34F678D2}"/>
              </a:ext>
            </a:extLst>
          </p:cNvPr>
          <p:cNvPicPr>
            <a:picLocks noChangeAspect="1"/>
          </p:cNvPicPr>
          <p:nvPr/>
        </p:nvPicPr>
        <p:blipFill>
          <a:blip r:embed="rId3"/>
          <a:stretch>
            <a:fillRect/>
          </a:stretch>
        </p:blipFill>
        <p:spPr>
          <a:xfrm>
            <a:off x="842963" y="0"/>
            <a:ext cx="5426608" cy="6858000"/>
          </a:xfrm>
          <a:prstGeom prst="rect">
            <a:avLst/>
          </a:prstGeom>
        </p:spPr>
      </p:pic>
    </p:spTree>
    <p:extLst>
      <p:ext uri="{BB962C8B-B14F-4D97-AF65-F5344CB8AC3E}">
        <p14:creationId xmlns:p14="http://schemas.microsoft.com/office/powerpoint/2010/main" val="33773692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2328F6-17F7-EC47-C0E7-1A1F7DC8A304}"/>
            </a:ext>
          </a:extLst>
        </p:cNvPr>
        <p:cNvGrpSpPr/>
        <p:nvPr/>
      </p:nvGrpSpPr>
      <p:grpSpPr>
        <a:xfrm>
          <a:off x="0" y="0"/>
          <a:ext cx="0" cy="0"/>
          <a:chOff x="0" y="0"/>
          <a:chExt cx="0" cy="0"/>
        </a:xfrm>
      </p:grpSpPr>
    </p:spTree>
    <p:extLst>
      <p:ext uri="{BB962C8B-B14F-4D97-AF65-F5344CB8AC3E}">
        <p14:creationId xmlns:p14="http://schemas.microsoft.com/office/powerpoint/2010/main" val="18771343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917FD5-24BA-59FE-20B9-AE21A4D4CC5C}"/>
            </a:ext>
          </a:extLst>
        </p:cNvPr>
        <p:cNvGrpSpPr/>
        <p:nvPr/>
      </p:nvGrpSpPr>
      <p:grpSpPr>
        <a:xfrm>
          <a:off x="0" y="0"/>
          <a:ext cx="0" cy="0"/>
          <a:chOff x="0" y="0"/>
          <a:chExt cx="0" cy="0"/>
        </a:xfrm>
      </p:grpSpPr>
      <p:sp>
        <p:nvSpPr>
          <p:cNvPr id="5" name="Oval 4">
            <a:extLst>
              <a:ext uri="{FF2B5EF4-FFF2-40B4-BE49-F238E27FC236}">
                <a16:creationId xmlns:a16="http://schemas.microsoft.com/office/drawing/2014/main" id="{AC3377B9-A33A-CC44-932D-02022A1825C7}"/>
              </a:ext>
            </a:extLst>
          </p:cNvPr>
          <p:cNvSpPr/>
          <p:nvPr/>
        </p:nvSpPr>
        <p:spPr>
          <a:xfrm>
            <a:off x="8998997" y="897432"/>
            <a:ext cx="2338466" cy="2338466"/>
          </a:xfrm>
          <a:prstGeom prst="ellipse">
            <a:avLst/>
          </a:prstGeom>
          <a:gradFill flip="none" rotWithShape="1">
            <a:gsLst>
              <a:gs pos="0">
                <a:schemeClr val="tx2">
                  <a:lumMod val="75000"/>
                </a:schemeClr>
              </a:gs>
              <a:gs pos="67000">
                <a:schemeClr val="bg1">
                  <a:alpha val="0"/>
                </a:schemeClr>
              </a:gs>
            </a:gsLst>
            <a:path path="circle">
              <a:fillToRect l="50000" t="50000" r="50000" b="50000"/>
            </a:path>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B48C5F89-7195-4783-A2B3-643D1C58D553}"/>
              </a:ext>
            </a:extLst>
          </p:cNvPr>
          <p:cNvSpPr/>
          <p:nvPr/>
        </p:nvSpPr>
        <p:spPr>
          <a:xfrm>
            <a:off x="8998997" y="2639329"/>
            <a:ext cx="2338466" cy="2338466"/>
          </a:xfrm>
          <a:prstGeom prst="ellipse">
            <a:avLst/>
          </a:prstGeom>
          <a:gradFill flip="none" rotWithShape="1">
            <a:gsLst>
              <a:gs pos="0">
                <a:schemeClr val="tx2">
                  <a:lumMod val="75000"/>
                </a:schemeClr>
              </a:gs>
              <a:gs pos="67000">
                <a:schemeClr val="bg1">
                  <a:alpha val="0"/>
                </a:schemeClr>
              </a:gs>
            </a:gsLst>
            <a:path path="circle">
              <a:fillToRect l="50000" t="50000" r="50000" b="50000"/>
            </a:path>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C3310AAB-32D2-2317-D05B-DDCCF4E33436}"/>
              </a:ext>
            </a:extLst>
          </p:cNvPr>
          <p:cNvSpPr/>
          <p:nvPr/>
        </p:nvSpPr>
        <p:spPr>
          <a:xfrm>
            <a:off x="8998997" y="4336543"/>
            <a:ext cx="2338466" cy="2338466"/>
          </a:xfrm>
          <a:prstGeom prst="ellipse">
            <a:avLst/>
          </a:prstGeom>
          <a:gradFill flip="none" rotWithShape="1">
            <a:gsLst>
              <a:gs pos="0">
                <a:schemeClr val="tx2">
                  <a:lumMod val="75000"/>
                </a:schemeClr>
              </a:gs>
              <a:gs pos="67000">
                <a:schemeClr val="bg1">
                  <a:alpha val="0"/>
                </a:schemeClr>
              </a:gs>
            </a:gsLst>
            <a:path path="circle">
              <a:fillToRect l="50000" t="50000" r="50000" b="50000"/>
            </a:path>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944ABCE7-D525-F2C6-C2AB-B52B25618013}"/>
              </a:ext>
            </a:extLst>
          </p:cNvPr>
          <p:cNvSpPr/>
          <p:nvPr/>
        </p:nvSpPr>
        <p:spPr>
          <a:xfrm>
            <a:off x="4926767" y="4598869"/>
            <a:ext cx="2338466" cy="2338466"/>
          </a:xfrm>
          <a:prstGeom prst="ellipse">
            <a:avLst/>
          </a:prstGeom>
          <a:gradFill flip="none" rotWithShape="1">
            <a:gsLst>
              <a:gs pos="0">
                <a:schemeClr val="tx2">
                  <a:lumMod val="75000"/>
                </a:schemeClr>
              </a:gs>
              <a:gs pos="67000">
                <a:schemeClr val="bg1">
                  <a:alpha val="0"/>
                </a:schemeClr>
              </a:gs>
            </a:gsLst>
            <a:path path="circle">
              <a:fillToRect l="50000" t="50000" r="50000" b="50000"/>
            </a:path>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D6FAC1C0-43D3-CBA4-C478-859BB3A7FF52}"/>
              </a:ext>
            </a:extLst>
          </p:cNvPr>
          <p:cNvSpPr/>
          <p:nvPr/>
        </p:nvSpPr>
        <p:spPr>
          <a:xfrm>
            <a:off x="1076747" y="2979932"/>
            <a:ext cx="2338466" cy="2338466"/>
          </a:xfrm>
          <a:prstGeom prst="ellipse">
            <a:avLst/>
          </a:prstGeom>
          <a:gradFill flip="none" rotWithShape="1">
            <a:gsLst>
              <a:gs pos="0">
                <a:schemeClr val="tx2">
                  <a:lumMod val="75000"/>
                </a:schemeClr>
              </a:gs>
              <a:gs pos="67000">
                <a:schemeClr val="bg1">
                  <a:alpha val="0"/>
                </a:schemeClr>
              </a:gs>
            </a:gsLst>
            <a:path path="circle">
              <a:fillToRect l="50000" t="50000" r="50000" b="50000"/>
            </a:path>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47614566-7303-467A-4251-871E027EE5B5}"/>
              </a:ext>
            </a:extLst>
          </p:cNvPr>
          <p:cNvSpPr/>
          <p:nvPr/>
        </p:nvSpPr>
        <p:spPr>
          <a:xfrm>
            <a:off x="1076747" y="855109"/>
            <a:ext cx="2338466" cy="2338466"/>
          </a:xfrm>
          <a:prstGeom prst="ellipse">
            <a:avLst/>
          </a:prstGeom>
          <a:gradFill flip="none" rotWithShape="1">
            <a:gsLst>
              <a:gs pos="0">
                <a:schemeClr val="tx2">
                  <a:lumMod val="75000"/>
                </a:schemeClr>
              </a:gs>
              <a:gs pos="67000">
                <a:schemeClr val="bg1">
                  <a:alpha val="0"/>
                </a:schemeClr>
              </a:gs>
            </a:gsLst>
            <a:path path="circle">
              <a:fillToRect l="50000" t="50000" r="50000" b="50000"/>
            </a:path>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val 3">
            <a:extLst>
              <a:ext uri="{FF2B5EF4-FFF2-40B4-BE49-F238E27FC236}">
                <a16:creationId xmlns:a16="http://schemas.microsoft.com/office/drawing/2014/main" id="{DC2E4069-9386-1348-1AEA-4B54A09CDCDF}"/>
              </a:ext>
            </a:extLst>
          </p:cNvPr>
          <p:cNvSpPr/>
          <p:nvPr/>
        </p:nvSpPr>
        <p:spPr>
          <a:xfrm>
            <a:off x="5010993" y="897432"/>
            <a:ext cx="2338466" cy="2338466"/>
          </a:xfrm>
          <a:prstGeom prst="ellipse">
            <a:avLst/>
          </a:prstGeom>
          <a:gradFill flip="none" rotWithShape="1">
            <a:gsLst>
              <a:gs pos="0">
                <a:schemeClr val="tx2">
                  <a:lumMod val="75000"/>
                </a:schemeClr>
              </a:gs>
              <a:gs pos="67000">
                <a:schemeClr val="bg1">
                  <a:alpha val="0"/>
                </a:schemeClr>
              </a:gs>
            </a:gsLst>
            <a:path path="circle">
              <a:fillToRect l="50000" t="50000" r="50000" b="50000"/>
            </a:path>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a:extLst>
              <a:ext uri="{FF2B5EF4-FFF2-40B4-BE49-F238E27FC236}">
                <a16:creationId xmlns:a16="http://schemas.microsoft.com/office/drawing/2014/main" id="{32E0CAEC-8079-5F15-360F-6EB937630E70}"/>
              </a:ext>
            </a:extLst>
          </p:cNvPr>
          <p:cNvSpPr txBox="1"/>
          <p:nvPr/>
        </p:nvSpPr>
        <p:spPr>
          <a:xfrm>
            <a:off x="241064" y="182991"/>
            <a:ext cx="11163536" cy="769441"/>
          </a:xfrm>
          <a:prstGeom prst="rect">
            <a:avLst/>
          </a:prstGeom>
          <a:noFill/>
        </p:spPr>
        <p:txBody>
          <a:bodyPr wrap="square" rtlCol="0">
            <a:spAutoFit/>
          </a:bodyPr>
          <a:lstStyle/>
          <a:p>
            <a:r>
              <a:rPr lang="en-US" sz="4400" dirty="0"/>
              <a:t>Earnings matter. But to who? And why?</a:t>
            </a:r>
          </a:p>
        </p:txBody>
      </p:sp>
      <p:sp>
        <p:nvSpPr>
          <p:cNvPr id="2" name="TextBox 1">
            <a:extLst>
              <a:ext uri="{FF2B5EF4-FFF2-40B4-BE49-F238E27FC236}">
                <a16:creationId xmlns:a16="http://schemas.microsoft.com/office/drawing/2014/main" id="{D288D58A-5CDF-84F5-F45B-39CA9FF1D28D}"/>
              </a:ext>
            </a:extLst>
          </p:cNvPr>
          <p:cNvSpPr txBox="1"/>
          <p:nvPr/>
        </p:nvSpPr>
        <p:spPr>
          <a:xfrm>
            <a:off x="8267463" y="1605000"/>
            <a:ext cx="4013200" cy="923330"/>
          </a:xfrm>
          <a:prstGeom prst="rect">
            <a:avLst/>
          </a:prstGeom>
          <a:noFill/>
          <a:effectLst>
            <a:outerShdw blurRad="50800" dist="38100" dir="2700000" algn="tl" rotWithShape="0">
              <a:prstClr val="black">
                <a:alpha val="40000"/>
              </a:prstClr>
            </a:outerShdw>
          </a:effectLst>
        </p:spPr>
        <p:txBody>
          <a:bodyPr wrap="square" rtlCol="0">
            <a:spAutoFit/>
          </a:bodyPr>
          <a:lstStyle/>
          <a:p>
            <a:pPr marL="7938" lvl="1" algn="ctr"/>
            <a:r>
              <a:rPr lang="en-US" sz="2000" b="1" u="sng" dirty="0"/>
              <a:t>Stockholders</a:t>
            </a:r>
          </a:p>
          <a:p>
            <a:pPr marL="350838" lvl="1" indent="-342900">
              <a:buFont typeface="Arial" panose="020B0604020202020204" pitchFamily="34" charset="0"/>
              <a:buChar char="•"/>
            </a:pPr>
            <a:r>
              <a:rPr lang="en-US" dirty="0"/>
              <a:t>Want to value the shares.</a:t>
            </a:r>
          </a:p>
          <a:p>
            <a:pPr marL="350838" lvl="1" indent="-342900">
              <a:buFont typeface="Arial" panose="020B0604020202020204" pitchFamily="34" charset="0"/>
              <a:buChar char="•"/>
            </a:pPr>
            <a:r>
              <a:rPr lang="en-US" sz="1600" i="1" dirty="0"/>
              <a:t>Are earnings useful for valuation?</a:t>
            </a:r>
          </a:p>
        </p:txBody>
      </p:sp>
      <p:sp>
        <p:nvSpPr>
          <p:cNvPr id="3" name="TextBox 2">
            <a:extLst>
              <a:ext uri="{FF2B5EF4-FFF2-40B4-BE49-F238E27FC236}">
                <a16:creationId xmlns:a16="http://schemas.microsoft.com/office/drawing/2014/main" id="{D1A3C80D-26DB-E94B-6241-939C5637BEAC}"/>
              </a:ext>
            </a:extLst>
          </p:cNvPr>
          <p:cNvSpPr txBox="1"/>
          <p:nvPr/>
        </p:nvSpPr>
        <p:spPr>
          <a:xfrm>
            <a:off x="8267463" y="3211675"/>
            <a:ext cx="3924537" cy="1169551"/>
          </a:xfrm>
          <a:prstGeom prst="rect">
            <a:avLst/>
          </a:prstGeom>
          <a:noFill/>
          <a:effectLst>
            <a:outerShdw blurRad="50800" dist="38100" dir="2700000" algn="tl" rotWithShape="0">
              <a:prstClr val="black">
                <a:alpha val="40000"/>
              </a:prstClr>
            </a:outerShdw>
          </a:effectLst>
        </p:spPr>
        <p:txBody>
          <a:bodyPr wrap="square" rtlCol="0">
            <a:spAutoFit/>
          </a:bodyPr>
          <a:lstStyle/>
          <a:p>
            <a:pPr marL="7938" lvl="1" algn="ctr"/>
            <a:r>
              <a:rPr lang="en-US" sz="2000" b="1" u="sng" dirty="0"/>
              <a:t>Debtholders (lenders)</a:t>
            </a:r>
          </a:p>
          <a:p>
            <a:pPr marL="350838" lvl="1" indent="-342900">
              <a:buFont typeface="Arial" panose="020B0604020202020204" pitchFamily="34" charset="0"/>
              <a:buChar char="•"/>
            </a:pPr>
            <a:r>
              <a:rPr lang="en-US" dirty="0"/>
              <a:t>Will we get paid back?</a:t>
            </a:r>
          </a:p>
          <a:p>
            <a:pPr marL="350838" lvl="1" indent="-342900">
              <a:buFont typeface="Arial" panose="020B0604020202020204" pitchFamily="34" charset="0"/>
              <a:buChar char="•"/>
            </a:pPr>
            <a:r>
              <a:rPr lang="en-US" sz="1600" i="1" dirty="0"/>
              <a:t>Are earnings supporting outstanding loans? </a:t>
            </a:r>
          </a:p>
        </p:txBody>
      </p:sp>
      <p:sp>
        <p:nvSpPr>
          <p:cNvPr id="9" name="TextBox 8">
            <a:extLst>
              <a:ext uri="{FF2B5EF4-FFF2-40B4-BE49-F238E27FC236}">
                <a16:creationId xmlns:a16="http://schemas.microsoft.com/office/drawing/2014/main" id="{8B3D559B-B200-51A9-6E4C-221D6AEA8ED7}"/>
              </a:ext>
            </a:extLst>
          </p:cNvPr>
          <p:cNvSpPr txBox="1"/>
          <p:nvPr/>
        </p:nvSpPr>
        <p:spPr>
          <a:xfrm>
            <a:off x="4104418" y="1089898"/>
            <a:ext cx="4152662" cy="2000548"/>
          </a:xfrm>
          <a:prstGeom prst="rect">
            <a:avLst/>
          </a:prstGeom>
          <a:noFill/>
          <a:effectLst>
            <a:outerShdw blurRad="50800" dist="38100" dir="2700000" algn="tl" rotWithShape="0">
              <a:prstClr val="black">
                <a:alpha val="40000"/>
              </a:prstClr>
            </a:outerShdw>
          </a:effectLst>
        </p:spPr>
        <p:txBody>
          <a:bodyPr wrap="square" rtlCol="0">
            <a:spAutoFit/>
          </a:bodyPr>
          <a:lstStyle/>
          <a:p>
            <a:pPr marL="7938" lvl="1" algn="ctr"/>
            <a:r>
              <a:rPr lang="en-US" sz="2000" b="1" u="sng" dirty="0"/>
              <a:t>Analysts</a:t>
            </a:r>
          </a:p>
          <a:p>
            <a:pPr marL="350838" lvl="1" indent="-342900">
              <a:buFont typeface="Arial" panose="020B0604020202020204" pitchFamily="34" charset="0"/>
              <a:buChar char="•"/>
            </a:pPr>
            <a:r>
              <a:rPr lang="en-US" dirty="0"/>
              <a:t>What will earnings be next quarter?</a:t>
            </a:r>
          </a:p>
          <a:p>
            <a:pPr marL="350838" lvl="1" indent="-342900">
              <a:buFont typeface="Arial" panose="020B0604020202020204" pitchFamily="34" charset="0"/>
              <a:buChar char="•"/>
            </a:pPr>
            <a:r>
              <a:rPr lang="en-US" dirty="0"/>
              <a:t>Is this a bellwether for other companies?</a:t>
            </a:r>
          </a:p>
          <a:p>
            <a:pPr marL="808038" lvl="2" indent="-342900">
              <a:buFont typeface="Arial" panose="020B0604020202020204" pitchFamily="34" charset="0"/>
              <a:buChar char="•"/>
            </a:pPr>
            <a:r>
              <a:rPr lang="en-US" sz="1600" i="1" dirty="0"/>
              <a:t>Are earnings useful for forecasting?</a:t>
            </a:r>
            <a:endParaRPr lang="en-US" dirty="0"/>
          </a:p>
        </p:txBody>
      </p:sp>
      <p:sp>
        <p:nvSpPr>
          <p:cNvPr id="10" name="TextBox 9">
            <a:extLst>
              <a:ext uri="{FF2B5EF4-FFF2-40B4-BE49-F238E27FC236}">
                <a16:creationId xmlns:a16="http://schemas.microsoft.com/office/drawing/2014/main" id="{DD13B01C-E539-89C2-70AF-ADDD56968949}"/>
              </a:ext>
            </a:extLst>
          </p:cNvPr>
          <p:cNvSpPr txBox="1"/>
          <p:nvPr/>
        </p:nvSpPr>
        <p:spPr>
          <a:xfrm>
            <a:off x="380528" y="1597349"/>
            <a:ext cx="4013200" cy="954107"/>
          </a:xfrm>
          <a:prstGeom prst="rect">
            <a:avLst/>
          </a:prstGeom>
          <a:noFill/>
          <a:effectLst>
            <a:outerShdw blurRad="50800" dist="38100" dir="2700000" algn="tl" rotWithShape="0">
              <a:prstClr val="black">
                <a:alpha val="40000"/>
              </a:prstClr>
            </a:outerShdw>
          </a:effectLst>
        </p:spPr>
        <p:txBody>
          <a:bodyPr wrap="square" rtlCol="0">
            <a:spAutoFit/>
          </a:bodyPr>
          <a:lstStyle/>
          <a:p>
            <a:pPr marL="7938" lvl="1" algn="ctr"/>
            <a:r>
              <a:rPr lang="en-US" sz="2000" b="1" u="sng" dirty="0"/>
              <a:t>Employees</a:t>
            </a:r>
          </a:p>
          <a:p>
            <a:pPr marL="350838" lvl="1" indent="-342900">
              <a:buFont typeface="Arial" panose="020B0604020202020204" pitchFamily="34" charset="0"/>
              <a:buChar char="•"/>
            </a:pPr>
            <a:r>
              <a:rPr lang="en-US" dirty="0"/>
              <a:t>Is my job safe?</a:t>
            </a:r>
          </a:p>
          <a:p>
            <a:pPr marL="350838" lvl="1" indent="-342900">
              <a:buFont typeface="Arial" panose="020B0604020202020204" pitchFamily="34" charset="0"/>
              <a:buChar char="•"/>
            </a:pPr>
            <a:r>
              <a:rPr lang="en-US" sz="1600" i="1" dirty="0"/>
              <a:t>Are earnings going to continue?</a:t>
            </a:r>
            <a:endParaRPr lang="en-US" i="1" dirty="0"/>
          </a:p>
        </p:txBody>
      </p:sp>
      <p:sp>
        <p:nvSpPr>
          <p:cNvPr id="12" name="TextBox 11">
            <a:extLst>
              <a:ext uri="{FF2B5EF4-FFF2-40B4-BE49-F238E27FC236}">
                <a16:creationId xmlns:a16="http://schemas.microsoft.com/office/drawing/2014/main" id="{59F14CF0-4ADD-5C16-E82E-9580AA55C08C}"/>
              </a:ext>
            </a:extLst>
          </p:cNvPr>
          <p:cNvSpPr txBox="1"/>
          <p:nvPr/>
        </p:nvSpPr>
        <p:spPr>
          <a:xfrm>
            <a:off x="8267463" y="4719850"/>
            <a:ext cx="3801534" cy="1446550"/>
          </a:xfrm>
          <a:prstGeom prst="rect">
            <a:avLst/>
          </a:prstGeom>
          <a:noFill/>
          <a:effectLst>
            <a:outerShdw blurRad="50800" dist="38100" dir="2700000" algn="tl" rotWithShape="0">
              <a:prstClr val="black">
                <a:alpha val="40000"/>
              </a:prstClr>
            </a:outerShdw>
          </a:effectLst>
        </p:spPr>
        <p:txBody>
          <a:bodyPr wrap="square" rtlCol="0">
            <a:spAutoFit/>
          </a:bodyPr>
          <a:lstStyle/>
          <a:p>
            <a:pPr marL="7938" lvl="1" algn="ctr"/>
            <a:r>
              <a:rPr lang="en-US" sz="2000" b="1" u="sng" dirty="0"/>
              <a:t>Competitors</a:t>
            </a:r>
          </a:p>
          <a:p>
            <a:pPr marL="350838" lvl="1" indent="-342900">
              <a:buFont typeface="Arial" panose="020B0604020202020204" pitchFamily="34" charset="0"/>
              <a:buChar char="•"/>
            </a:pPr>
            <a:r>
              <a:rPr lang="en-US" dirty="0"/>
              <a:t>Should we imitate or acquire them?</a:t>
            </a:r>
          </a:p>
          <a:p>
            <a:pPr marL="350838" lvl="1" indent="-342900">
              <a:buFont typeface="Arial" panose="020B0604020202020204" pitchFamily="34" charset="0"/>
              <a:buChar char="•"/>
            </a:pPr>
            <a:r>
              <a:rPr lang="en-US" sz="1600" i="1" dirty="0"/>
              <a:t>Is there a piece of the earnings we can take?</a:t>
            </a:r>
          </a:p>
        </p:txBody>
      </p:sp>
      <p:sp>
        <p:nvSpPr>
          <p:cNvPr id="13" name="TextBox 12">
            <a:extLst>
              <a:ext uri="{FF2B5EF4-FFF2-40B4-BE49-F238E27FC236}">
                <a16:creationId xmlns:a16="http://schemas.microsoft.com/office/drawing/2014/main" id="{CEF91067-620A-BD0F-52AB-2B7925797573}"/>
              </a:ext>
            </a:extLst>
          </p:cNvPr>
          <p:cNvSpPr txBox="1"/>
          <p:nvPr/>
        </p:nvSpPr>
        <p:spPr>
          <a:xfrm>
            <a:off x="380528" y="3257930"/>
            <a:ext cx="4013200" cy="1692771"/>
          </a:xfrm>
          <a:prstGeom prst="rect">
            <a:avLst/>
          </a:prstGeom>
          <a:noFill/>
          <a:effectLst>
            <a:outerShdw blurRad="50800" dist="38100" dir="2700000" algn="tl" rotWithShape="0">
              <a:prstClr val="black">
                <a:alpha val="40000"/>
              </a:prstClr>
            </a:outerShdw>
          </a:effectLst>
        </p:spPr>
        <p:txBody>
          <a:bodyPr wrap="square" rtlCol="0">
            <a:spAutoFit/>
          </a:bodyPr>
          <a:lstStyle/>
          <a:p>
            <a:pPr marL="7938" lvl="1" algn="ctr"/>
            <a:r>
              <a:rPr lang="en-US" sz="2000" b="1" u="sng" dirty="0"/>
              <a:t>CEO &amp; Executives</a:t>
            </a:r>
          </a:p>
          <a:p>
            <a:pPr marL="350838" lvl="1" indent="-342900">
              <a:buFont typeface="Arial" panose="020B0604020202020204" pitchFamily="34" charset="0"/>
              <a:buChar char="•"/>
            </a:pPr>
            <a:r>
              <a:rPr lang="en-US" dirty="0"/>
              <a:t>Reputation: </a:t>
            </a:r>
            <a:r>
              <a:rPr lang="en-US" sz="1600" i="1" dirty="0"/>
              <a:t>I want to blow earnings targets out of the water!</a:t>
            </a:r>
          </a:p>
          <a:p>
            <a:pPr marL="350838" lvl="1" indent="-342900">
              <a:buFont typeface="Arial" panose="020B0604020202020204" pitchFamily="34" charset="0"/>
              <a:buChar char="•"/>
            </a:pPr>
            <a:r>
              <a:rPr lang="en-US" dirty="0"/>
              <a:t>Compensation</a:t>
            </a:r>
          </a:p>
          <a:p>
            <a:pPr marL="808038" lvl="2" indent="-342900">
              <a:buFont typeface="Arial" panose="020B0604020202020204" pitchFamily="34" charset="0"/>
              <a:buChar char="•"/>
            </a:pPr>
            <a:r>
              <a:rPr lang="en-US" sz="1600" dirty="0"/>
              <a:t>CEO: Andrew Jassy</a:t>
            </a:r>
          </a:p>
          <a:p>
            <a:pPr marL="1265238" lvl="3" indent="-342900">
              <a:buFont typeface="Arial" panose="020B0604020202020204" pitchFamily="34" charset="0"/>
              <a:buChar char="•"/>
            </a:pPr>
            <a:r>
              <a:rPr lang="en-US" sz="1600" dirty="0"/>
              <a:t>Made $59 million on 10/31</a:t>
            </a:r>
          </a:p>
        </p:txBody>
      </p:sp>
      <p:sp>
        <p:nvSpPr>
          <p:cNvPr id="27" name="TextBox 26">
            <a:extLst>
              <a:ext uri="{FF2B5EF4-FFF2-40B4-BE49-F238E27FC236}">
                <a16:creationId xmlns:a16="http://schemas.microsoft.com/office/drawing/2014/main" id="{28F8DCCF-466F-08B7-5BFF-4D473833197C}"/>
              </a:ext>
            </a:extLst>
          </p:cNvPr>
          <p:cNvSpPr txBox="1"/>
          <p:nvPr/>
        </p:nvSpPr>
        <p:spPr>
          <a:xfrm>
            <a:off x="4103372" y="5227700"/>
            <a:ext cx="4153708" cy="954107"/>
          </a:xfrm>
          <a:prstGeom prst="rect">
            <a:avLst/>
          </a:prstGeom>
          <a:noFill/>
          <a:effectLst>
            <a:outerShdw blurRad="50800" dist="38100" dir="2700000" algn="tl" rotWithShape="0">
              <a:prstClr val="black">
                <a:alpha val="40000"/>
              </a:prstClr>
            </a:outerShdw>
          </a:effectLst>
        </p:spPr>
        <p:txBody>
          <a:bodyPr wrap="square" rtlCol="0">
            <a:spAutoFit/>
          </a:bodyPr>
          <a:lstStyle/>
          <a:p>
            <a:pPr marL="7938" lvl="1" algn="ctr"/>
            <a:r>
              <a:rPr lang="en-US" sz="2000" b="1" u="sng" dirty="0"/>
              <a:t>Auditors</a:t>
            </a:r>
          </a:p>
          <a:p>
            <a:pPr marL="350838" lvl="1" indent="-342900">
              <a:buFont typeface="Arial" panose="020B0604020202020204" pitchFamily="34" charset="0"/>
              <a:buChar char="•"/>
            </a:pPr>
            <a:r>
              <a:rPr lang="en-US" i="1" dirty="0"/>
              <a:t>Are earnings calculated according to the rules?</a:t>
            </a:r>
          </a:p>
        </p:txBody>
      </p:sp>
      <p:sp>
        <p:nvSpPr>
          <p:cNvPr id="16" name="TextBox 15">
            <a:extLst>
              <a:ext uri="{FF2B5EF4-FFF2-40B4-BE49-F238E27FC236}">
                <a16:creationId xmlns:a16="http://schemas.microsoft.com/office/drawing/2014/main" id="{C7B096C3-95A7-B2FB-C8B6-07604D3F6335}"/>
              </a:ext>
            </a:extLst>
          </p:cNvPr>
          <p:cNvSpPr txBox="1"/>
          <p:nvPr/>
        </p:nvSpPr>
        <p:spPr>
          <a:xfrm>
            <a:off x="5287770" y="3651620"/>
            <a:ext cx="1645002" cy="461665"/>
          </a:xfrm>
          <a:prstGeom prst="rect">
            <a:avLst/>
          </a:prstGeom>
          <a:noFill/>
          <a:effectLst>
            <a:glow rad="228600">
              <a:schemeClr val="accent3">
                <a:satMod val="175000"/>
                <a:alpha val="40000"/>
              </a:schemeClr>
            </a:glow>
            <a:outerShdw blurRad="50800" dist="38100" dir="2700000" algn="tl" rotWithShape="0">
              <a:prstClr val="black">
                <a:alpha val="40000"/>
              </a:prstClr>
            </a:outerShdw>
          </a:effectLst>
        </p:spPr>
        <p:txBody>
          <a:bodyPr wrap="none" rtlCol="0">
            <a:spAutoFit/>
          </a:bodyPr>
          <a:lstStyle/>
          <a:p>
            <a:r>
              <a:rPr lang="en-US" sz="2400" b="1" dirty="0">
                <a:solidFill>
                  <a:srgbClr val="FF0000"/>
                </a:solidFill>
              </a:rPr>
              <a:t>Earnings</a:t>
            </a:r>
          </a:p>
        </p:txBody>
      </p:sp>
      <p:sp>
        <p:nvSpPr>
          <p:cNvPr id="18" name="Rounded Rectangle 17">
            <a:extLst>
              <a:ext uri="{FF2B5EF4-FFF2-40B4-BE49-F238E27FC236}">
                <a16:creationId xmlns:a16="http://schemas.microsoft.com/office/drawing/2014/main" id="{77B43084-A127-FECD-F13B-CFBBD7265C90}"/>
              </a:ext>
            </a:extLst>
          </p:cNvPr>
          <p:cNvSpPr/>
          <p:nvPr/>
        </p:nvSpPr>
        <p:spPr>
          <a:xfrm>
            <a:off x="241064" y="1089898"/>
            <a:ext cx="11738415" cy="5585111"/>
          </a:xfrm>
          <a:prstGeom prst="round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3967289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heel(1)">
                                      <p:cBhvr>
                                        <p:cTn id="7" dur="1000"/>
                                        <p:tgtEl>
                                          <p:spTgt spid="18"/>
                                        </p:tgtEl>
                                      </p:cBhvr>
                                    </p:animEffect>
                                  </p:childTnLst>
                                </p:cTn>
                              </p:par>
                            </p:childTnLst>
                          </p:cTn>
                        </p:par>
                        <p:par>
                          <p:cTn id="8" fill="hold">
                            <p:stCondLst>
                              <p:cond delay="1000"/>
                            </p:stCondLst>
                            <p:childTnLst>
                              <p:par>
                                <p:cTn id="9" presetID="53" presetClass="entr" presetSubtype="16" fill="hold" grpId="1" nodeType="after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p:cTn id="11" dur="250" fill="hold"/>
                                        <p:tgtEl>
                                          <p:spTgt spid="16"/>
                                        </p:tgtEl>
                                        <p:attrNameLst>
                                          <p:attrName>ppt_w</p:attrName>
                                        </p:attrNameLst>
                                      </p:cBhvr>
                                      <p:tavLst>
                                        <p:tav tm="0">
                                          <p:val>
                                            <p:fltVal val="0"/>
                                          </p:val>
                                        </p:tav>
                                        <p:tav tm="100000">
                                          <p:val>
                                            <p:strVal val="#ppt_w"/>
                                          </p:val>
                                        </p:tav>
                                      </p:tavLst>
                                    </p:anim>
                                    <p:anim calcmode="lin" valueType="num">
                                      <p:cBhvr>
                                        <p:cTn id="12" dur="250" fill="hold"/>
                                        <p:tgtEl>
                                          <p:spTgt spid="16"/>
                                        </p:tgtEl>
                                        <p:attrNameLst>
                                          <p:attrName>ppt_h</p:attrName>
                                        </p:attrNameLst>
                                      </p:cBhvr>
                                      <p:tavLst>
                                        <p:tav tm="0">
                                          <p:val>
                                            <p:fltVal val="0"/>
                                          </p:val>
                                        </p:tav>
                                        <p:tav tm="100000">
                                          <p:val>
                                            <p:strVal val="#ppt_h"/>
                                          </p:val>
                                        </p:tav>
                                      </p:tavLst>
                                    </p:anim>
                                    <p:animEffect transition="in" filter="fade">
                                      <p:cBhvr>
                                        <p:cTn id="13" dur="25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1"/>
      <p:bldP spid="18"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0AB3A2-8126-C7D5-9CF5-77D5AAB47D7C}"/>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4583BDC6-FFE7-E742-DE38-7826E29B14A6}"/>
              </a:ext>
            </a:extLst>
          </p:cNvPr>
          <p:cNvPicPr>
            <a:picLocks noChangeAspect="1"/>
          </p:cNvPicPr>
          <p:nvPr/>
        </p:nvPicPr>
        <p:blipFill>
          <a:blip r:embed="rId2"/>
          <a:stretch>
            <a:fillRect/>
          </a:stretch>
        </p:blipFill>
        <p:spPr>
          <a:xfrm>
            <a:off x="323202" y="177324"/>
            <a:ext cx="4324147" cy="6503351"/>
          </a:xfrm>
          <a:prstGeom prst="rect">
            <a:avLst/>
          </a:prstGeom>
        </p:spPr>
      </p:pic>
      <p:pic>
        <p:nvPicPr>
          <p:cNvPr id="4" name="Picture 3">
            <a:extLst>
              <a:ext uri="{FF2B5EF4-FFF2-40B4-BE49-F238E27FC236}">
                <a16:creationId xmlns:a16="http://schemas.microsoft.com/office/drawing/2014/main" id="{FADA791E-ABB8-051F-9192-DB3A8F30F11B}"/>
              </a:ext>
            </a:extLst>
          </p:cNvPr>
          <p:cNvPicPr>
            <a:picLocks noChangeAspect="1"/>
          </p:cNvPicPr>
          <p:nvPr/>
        </p:nvPicPr>
        <p:blipFill>
          <a:blip r:embed="rId3"/>
          <a:stretch>
            <a:fillRect/>
          </a:stretch>
        </p:blipFill>
        <p:spPr>
          <a:xfrm>
            <a:off x="7154258" y="177324"/>
            <a:ext cx="4907437" cy="6503351"/>
          </a:xfrm>
          <a:prstGeom prst="rect">
            <a:avLst/>
          </a:prstGeom>
        </p:spPr>
      </p:pic>
    </p:spTree>
    <p:extLst>
      <p:ext uri="{BB962C8B-B14F-4D97-AF65-F5344CB8AC3E}">
        <p14:creationId xmlns:p14="http://schemas.microsoft.com/office/powerpoint/2010/main" val="326444636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1E9F9B-C0EA-58D2-E4FD-9FA4F559AC5F}"/>
            </a:ext>
          </a:extLst>
        </p:cNvPr>
        <p:cNvGrpSpPr/>
        <p:nvPr/>
      </p:nvGrpSpPr>
      <p:grpSpPr>
        <a:xfrm>
          <a:off x="0" y="0"/>
          <a:ext cx="0" cy="0"/>
          <a:chOff x="0" y="0"/>
          <a:chExt cx="0" cy="0"/>
        </a:xfrm>
      </p:grpSpPr>
      <p:sp>
        <p:nvSpPr>
          <p:cNvPr id="22" name="TextBox 21">
            <a:extLst>
              <a:ext uri="{FF2B5EF4-FFF2-40B4-BE49-F238E27FC236}">
                <a16:creationId xmlns:a16="http://schemas.microsoft.com/office/drawing/2014/main" id="{CC918D51-3A5C-7BD0-5C7B-2933EFC484F0}"/>
              </a:ext>
            </a:extLst>
          </p:cNvPr>
          <p:cNvSpPr txBox="1"/>
          <p:nvPr/>
        </p:nvSpPr>
        <p:spPr>
          <a:xfrm>
            <a:off x="241064" y="182991"/>
            <a:ext cx="11163536" cy="769441"/>
          </a:xfrm>
          <a:prstGeom prst="rect">
            <a:avLst/>
          </a:prstGeom>
          <a:noFill/>
        </p:spPr>
        <p:txBody>
          <a:bodyPr wrap="square" rtlCol="0">
            <a:spAutoFit/>
          </a:bodyPr>
          <a:lstStyle/>
          <a:p>
            <a:r>
              <a:rPr lang="en-US" sz="4400" dirty="0"/>
              <a:t>This is what we study.</a:t>
            </a:r>
          </a:p>
        </p:txBody>
      </p:sp>
      <p:sp>
        <p:nvSpPr>
          <p:cNvPr id="5" name="Freeform 6">
            <a:extLst>
              <a:ext uri="{FF2B5EF4-FFF2-40B4-BE49-F238E27FC236}">
                <a16:creationId xmlns:a16="http://schemas.microsoft.com/office/drawing/2014/main" id="{3A7F4C58-6505-FDF1-89AF-38D31892D15C}"/>
              </a:ext>
            </a:extLst>
          </p:cNvPr>
          <p:cNvSpPr/>
          <p:nvPr/>
        </p:nvSpPr>
        <p:spPr>
          <a:xfrm>
            <a:off x="313473" y="1217419"/>
            <a:ext cx="3052617" cy="727075"/>
          </a:xfrm>
          <a:custGeom>
            <a:avLst/>
            <a:gdLst>
              <a:gd name="connsiteX0" fmla="*/ 0 w 4000986"/>
              <a:gd name="connsiteY0" fmla="*/ 0 h 727451"/>
              <a:gd name="connsiteX1" fmla="*/ 3637261 w 4000986"/>
              <a:gd name="connsiteY1" fmla="*/ 0 h 727451"/>
              <a:gd name="connsiteX2" fmla="*/ 4000986 w 4000986"/>
              <a:gd name="connsiteY2" fmla="*/ 363726 h 727451"/>
              <a:gd name="connsiteX3" fmla="*/ 3637261 w 4000986"/>
              <a:gd name="connsiteY3" fmla="*/ 727451 h 727451"/>
              <a:gd name="connsiteX4" fmla="*/ 0 w 4000986"/>
              <a:gd name="connsiteY4" fmla="*/ 727451 h 727451"/>
              <a:gd name="connsiteX5" fmla="*/ 363726 w 4000986"/>
              <a:gd name="connsiteY5" fmla="*/ 363726 h 727451"/>
              <a:gd name="connsiteX6" fmla="*/ 0 w 4000986"/>
              <a:gd name="connsiteY6" fmla="*/ 0 h 7274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00986" h="727451">
                <a:moveTo>
                  <a:pt x="0" y="0"/>
                </a:moveTo>
                <a:lnTo>
                  <a:pt x="3637261" y="0"/>
                </a:lnTo>
                <a:lnTo>
                  <a:pt x="4000986" y="363726"/>
                </a:lnTo>
                <a:lnTo>
                  <a:pt x="3637261" y="727451"/>
                </a:lnTo>
                <a:lnTo>
                  <a:pt x="0" y="727451"/>
                </a:lnTo>
                <a:lnTo>
                  <a:pt x="363726" y="363726"/>
                </a:lnTo>
                <a:lnTo>
                  <a:pt x="0" y="0"/>
                </a:lnTo>
                <a:close/>
              </a:path>
            </a:pathLst>
          </a:custGeom>
          <a:solidFill>
            <a:srgbClr val="CCECFF"/>
          </a:solidFill>
          <a:ln>
            <a:noFill/>
          </a:ln>
          <a:effectLst>
            <a:outerShdw blurRad="50800" dist="38100" dir="2700000" algn="tl" rotWithShape="0">
              <a:prstClr val="black">
                <a:alpha val="40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4206" tIns="15240" rIns="363725" bIns="15240" spcCol="1270" anchor="ctr"/>
          <a:lstStyle>
            <a:defPPr>
              <a:defRPr lang="en-US"/>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marL="457200" indent="-457200" defTabSz="1066800" fontAlgn="auto">
              <a:lnSpc>
                <a:spcPct val="90000"/>
              </a:lnSpc>
              <a:spcAft>
                <a:spcPct val="35000"/>
              </a:spcAft>
              <a:buFont typeface="+mj-lt"/>
              <a:buAutoNum type="arabicPeriod"/>
              <a:defRPr/>
            </a:pPr>
            <a:r>
              <a:rPr lang="en-IN" sz="2000" dirty="0">
                <a:solidFill>
                  <a:schemeClr val="bg1"/>
                </a:solidFill>
              </a:rPr>
              <a:t>Identify the contract</a:t>
            </a:r>
          </a:p>
        </p:txBody>
      </p:sp>
      <p:sp>
        <p:nvSpPr>
          <p:cNvPr id="6" name="Freeform 7">
            <a:extLst>
              <a:ext uri="{FF2B5EF4-FFF2-40B4-BE49-F238E27FC236}">
                <a16:creationId xmlns:a16="http://schemas.microsoft.com/office/drawing/2014/main" id="{9E493657-78FF-4265-15E0-BB3E24884AD3}"/>
              </a:ext>
            </a:extLst>
          </p:cNvPr>
          <p:cNvSpPr/>
          <p:nvPr/>
        </p:nvSpPr>
        <p:spPr>
          <a:xfrm>
            <a:off x="313474" y="2011914"/>
            <a:ext cx="3052616" cy="829940"/>
          </a:xfrm>
          <a:custGeom>
            <a:avLst/>
            <a:gdLst>
              <a:gd name="connsiteX0" fmla="*/ 0 w 3959999"/>
              <a:gd name="connsiteY0" fmla="*/ 0 h 721475"/>
              <a:gd name="connsiteX1" fmla="*/ 3599262 w 3959999"/>
              <a:gd name="connsiteY1" fmla="*/ 0 h 721475"/>
              <a:gd name="connsiteX2" fmla="*/ 3959999 w 3959999"/>
              <a:gd name="connsiteY2" fmla="*/ 360738 h 721475"/>
              <a:gd name="connsiteX3" fmla="*/ 3599262 w 3959999"/>
              <a:gd name="connsiteY3" fmla="*/ 721475 h 721475"/>
              <a:gd name="connsiteX4" fmla="*/ 0 w 3959999"/>
              <a:gd name="connsiteY4" fmla="*/ 721475 h 721475"/>
              <a:gd name="connsiteX5" fmla="*/ 360738 w 3959999"/>
              <a:gd name="connsiteY5" fmla="*/ 360738 h 721475"/>
              <a:gd name="connsiteX6" fmla="*/ 0 w 3959999"/>
              <a:gd name="connsiteY6" fmla="*/ 0 h 72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59999" h="721475">
                <a:moveTo>
                  <a:pt x="0" y="0"/>
                </a:moveTo>
                <a:lnTo>
                  <a:pt x="3599262" y="0"/>
                </a:lnTo>
                <a:lnTo>
                  <a:pt x="3959999" y="360738"/>
                </a:lnTo>
                <a:lnTo>
                  <a:pt x="3599262" y="721475"/>
                </a:lnTo>
                <a:lnTo>
                  <a:pt x="0" y="721475"/>
                </a:lnTo>
                <a:lnTo>
                  <a:pt x="360738" y="360738"/>
                </a:lnTo>
                <a:lnTo>
                  <a:pt x="0" y="0"/>
                </a:lnTo>
                <a:close/>
              </a:path>
            </a:pathLst>
          </a:custGeom>
          <a:solidFill>
            <a:srgbClr val="CCCCFF"/>
          </a:solidFill>
          <a:ln>
            <a:noFill/>
          </a:ln>
          <a:effectLst>
            <a:outerShdw blurRad="50800" dist="38100" dir="2700000" algn="tl" rotWithShape="0">
              <a:prstClr val="black">
                <a:alpha val="40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1218" tIns="15240" rIns="360737" bIns="15240" spcCol="1270" anchor="ctr"/>
          <a:lstStyle>
            <a:defPPr>
              <a:defRPr lang="en-US"/>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marL="452438" indent="-452438" defTabSz="1066800" fontAlgn="auto">
              <a:lnSpc>
                <a:spcPct val="90000"/>
              </a:lnSpc>
              <a:spcAft>
                <a:spcPct val="35000"/>
              </a:spcAft>
              <a:buFont typeface="+mj-lt"/>
              <a:buAutoNum type="arabicPeriod" startAt="2"/>
              <a:defRPr/>
            </a:pPr>
            <a:r>
              <a:rPr lang="en-IN" sz="1600" dirty="0">
                <a:solidFill>
                  <a:schemeClr val="bg1"/>
                </a:solidFill>
              </a:rPr>
              <a:t>Identify the performance obligation(s)</a:t>
            </a:r>
          </a:p>
        </p:txBody>
      </p:sp>
      <p:sp>
        <p:nvSpPr>
          <p:cNvPr id="7" name="Freeform 8">
            <a:extLst>
              <a:ext uri="{FF2B5EF4-FFF2-40B4-BE49-F238E27FC236}">
                <a16:creationId xmlns:a16="http://schemas.microsoft.com/office/drawing/2014/main" id="{4C21A75D-22BB-A483-F0A3-7FB22E907B2C}"/>
              </a:ext>
            </a:extLst>
          </p:cNvPr>
          <p:cNvSpPr/>
          <p:nvPr/>
        </p:nvSpPr>
        <p:spPr>
          <a:xfrm>
            <a:off x="315537" y="2916257"/>
            <a:ext cx="3047485" cy="728282"/>
          </a:xfrm>
          <a:custGeom>
            <a:avLst/>
            <a:gdLst>
              <a:gd name="connsiteX0" fmla="*/ 0 w 3959999"/>
              <a:gd name="connsiteY0" fmla="*/ 0 h 720001"/>
              <a:gd name="connsiteX1" fmla="*/ 3599999 w 3959999"/>
              <a:gd name="connsiteY1" fmla="*/ 0 h 720001"/>
              <a:gd name="connsiteX2" fmla="*/ 3959999 w 3959999"/>
              <a:gd name="connsiteY2" fmla="*/ 360001 h 720001"/>
              <a:gd name="connsiteX3" fmla="*/ 3599999 w 3959999"/>
              <a:gd name="connsiteY3" fmla="*/ 720001 h 720001"/>
              <a:gd name="connsiteX4" fmla="*/ 0 w 3959999"/>
              <a:gd name="connsiteY4" fmla="*/ 720001 h 720001"/>
              <a:gd name="connsiteX5" fmla="*/ 360001 w 3959999"/>
              <a:gd name="connsiteY5" fmla="*/ 360001 h 720001"/>
              <a:gd name="connsiteX6" fmla="*/ 0 w 3959999"/>
              <a:gd name="connsiteY6" fmla="*/ 0 h 720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59999" h="720001">
                <a:moveTo>
                  <a:pt x="0" y="0"/>
                </a:moveTo>
                <a:lnTo>
                  <a:pt x="3599999" y="0"/>
                </a:lnTo>
                <a:lnTo>
                  <a:pt x="3959999" y="360001"/>
                </a:lnTo>
                <a:lnTo>
                  <a:pt x="3599999" y="720001"/>
                </a:lnTo>
                <a:lnTo>
                  <a:pt x="0" y="720001"/>
                </a:lnTo>
                <a:lnTo>
                  <a:pt x="360001" y="360001"/>
                </a:lnTo>
                <a:lnTo>
                  <a:pt x="0" y="0"/>
                </a:lnTo>
                <a:close/>
              </a:path>
            </a:pathLst>
          </a:custGeom>
          <a:solidFill>
            <a:srgbClr val="A3E7FF"/>
          </a:solidFill>
          <a:ln>
            <a:noFill/>
          </a:ln>
          <a:effectLst>
            <a:outerShdw blurRad="50800" dist="38100" dir="2700000" algn="tl" rotWithShape="0">
              <a:prstClr val="black">
                <a:alpha val="40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0481" tIns="15240" rIns="360000" bIns="15240" spcCol="1270" anchor="ctr"/>
          <a:lstStyle>
            <a:defPPr>
              <a:defRPr lang="en-US"/>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marL="457200" indent="-457200" defTabSz="1066800" fontAlgn="auto">
              <a:lnSpc>
                <a:spcPct val="90000"/>
              </a:lnSpc>
              <a:spcAft>
                <a:spcPct val="35000"/>
              </a:spcAft>
              <a:buFont typeface="+mj-lt"/>
              <a:buAutoNum type="arabicPeriod" startAt="3"/>
              <a:defRPr/>
            </a:pPr>
            <a:r>
              <a:rPr lang="en-IN" dirty="0">
                <a:solidFill>
                  <a:schemeClr val="bg1"/>
                </a:solidFill>
              </a:rPr>
              <a:t>Determine the transaction price</a:t>
            </a:r>
          </a:p>
        </p:txBody>
      </p:sp>
      <p:sp>
        <p:nvSpPr>
          <p:cNvPr id="8" name="Freeform 9">
            <a:extLst>
              <a:ext uri="{FF2B5EF4-FFF2-40B4-BE49-F238E27FC236}">
                <a16:creationId xmlns:a16="http://schemas.microsoft.com/office/drawing/2014/main" id="{ACDC0E0F-A7FD-D672-047C-8F304F36C82D}"/>
              </a:ext>
            </a:extLst>
          </p:cNvPr>
          <p:cNvSpPr/>
          <p:nvPr/>
        </p:nvSpPr>
        <p:spPr>
          <a:xfrm>
            <a:off x="308381" y="3704039"/>
            <a:ext cx="3052427" cy="928668"/>
          </a:xfrm>
          <a:custGeom>
            <a:avLst/>
            <a:gdLst>
              <a:gd name="connsiteX0" fmla="*/ 0 w 3959999"/>
              <a:gd name="connsiteY0" fmla="*/ 0 h 720001"/>
              <a:gd name="connsiteX1" fmla="*/ 3599999 w 3959999"/>
              <a:gd name="connsiteY1" fmla="*/ 0 h 720001"/>
              <a:gd name="connsiteX2" fmla="*/ 3959999 w 3959999"/>
              <a:gd name="connsiteY2" fmla="*/ 360001 h 720001"/>
              <a:gd name="connsiteX3" fmla="*/ 3599999 w 3959999"/>
              <a:gd name="connsiteY3" fmla="*/ 720001 h 720001"/>
              <a:gd name="connsiteX4" fmla="*/ 0 w 3959999"/>
              <a:gd name="connsiteY4" fmla="*/ 720001 h 720001"/>
              <a:gd name="connsiteX5" fmla="*/ 360001 w 3959999"/>
              <a:gd name="connsiteY5" fmla="*/ 360001 h 720001"/>
              <a:gd name="connsiteX6" fmla="*/ 0 w 3959999"/>
              <a:gd name="connsiteY6" fmla="*/ 0 h 720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59999" h="720001">
                <a:moveTo>
                  <a:pt x="0" y="0"/>
                </a:moveTo>
                <a:lnTo>
                  <a:pt x="3599999" y="0"/>
                </a:lnTo>
                <a:lnTo>
                  <a:pt x="3959999" y="360001"/>
                </a:lnTo>
                <a:lnTo>
                  <a:pt x="3599999" y="720001"/>
                </a:lnTo>
                <a:lnTo>
                  <a:pt x="0" y="720001"/>
                </a:lnTo>
                <a:lnTo>
                  <a:pt x="360001" y="360001"/>
                </a:lnTo>
                <a:lnTo>
                  <a:pt x="0" y="0"/>
                </a:lnTo>
                <a:close/>
              </a:path>
            </a:pathLst>
          </a:custGeom>
          <a:solidFill>
            <a:srgbClr val="CCE9AD"/>
          </a:solidFill>
          <a:ln>
            <a:noFill/>
          </a:ln>
          <a:effectLst>
            <a:outerShdw blurRad="50800" dist="38100" dir="2700000" algn="tl" rotWithShape="0">
              <a:prstClr val="black">
                <a:alpha val="40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0481" tIns="15240" rIns="360000" bIns="15240" spcCol="1270" anchor="ctr"/>
          <a:lstStyle>
            <a:defPPr>
              <a:defRPr lang="en-US"/>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marL="457200" indent="-457200" defTabSz="1066800" fontAlgn="auto">
              <a:lnSpc>
                <a:spcPct val="90000"/>
              </a:lnSpc>
              <a:spcAft>
                <a:spcPct val="35000"/>
              </a:spcAft>
              <a:buFont typeface="+mj-lt"/>
              <a:buAutoNum type="arabicPeriod" startAt="4"/>
              <a:defRPr/>
            </a:pPr>
            <a:r>
              <a:rPr lang="en-IN" sz="2000" dirty="0">
                <a:solidFill>
                  <a:schemeClr val="bg1"/>
                </a:solidFill>
              </a:rPr>
              <a:t>Allocate the transaction price</a:t>
            </a:r>
          </a:p>
        </p:txBody>
      </p:sp>
      <p:sp>
        <p:nvSpPr>
          <p:cNvPr id="9" name="Freeform 10">
            <a:extLst>
              <a:ext uri="{FF2B5EF4-FFF2-40B4-BE49-F238E27FC236}">
                <a16:creationId xmlns:a16="http://schemas.microsoft.com/office/drawing/2014/main" id="{8FCA5A2D-6CDF-5845-B3E9-0058B21CF68D}"/>
              </a:ext>
            </a:extLst>
          </p:cNvPr>
          <p:cNvSpPr/>
          <p:nvPr/>
        </p:nvSpPr>
        <p:spPr>
          <a:xfrm>
            <a:off x="308380" y="4687421"/>
            <a:ext cx="3052427" cy="1774677"/>
          </a:xfrm>
          <a:custGeom>
            <a:avLst/>
            <a:gdLst>
              <a:gd name="connsiteX0" fmla="*/ 0 w 3959999"/>
              <a:gd name="connsiteY0" fmla="*/ 0 h 720001"/>
              <a:gd name="connsiteX1" fmla="*/ 3599999 w 3959999"/>
              <a:gd name="connsiteY1" fmla="*/ 0 h 720001"/>
              <a:gd name="connsiteX2" fmla="*/ 3959999 w 3959999"/>
              <a:gd name="connsiteY2" fmla="*/ 360001 h 720001"/>
              <a:gd name="connsiteX3" fmla="*/ 3599999 w 3959999"/>
              <a:gd name="connsiteY3" fmla="*/ 720001 h 720001"/>
              <a:gd name="connsiteX4" fmla="*/ 0 w 3959999"/>
              <a:gd name="connsiteY4" fmla="*/ 720001 h 720001"/>
              <a:gd name="connsiteX5" fmla="*/ 360001 w 3959999"/>
              <a:gd name="connsiteY5" fmla="*/ 360001 h 720001"/>
              <a:gd name="connsiteX6" fmla="*/ 0 w 3959999"/>
              <a:gd name="connsiteY6" fmla="*/ 0 h 720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59999" h="720001">
                <a:moveTo>
                  <a:pt x="0" y="0"/>
                </a:moveTo>
                <a:lnTo>
                  <a:pt x="3599999" y="0"/>
                </a:lnTo>
                <a:lnTo>
                  <a:pt x="3959999" y="360001"/>
                </a:lnTo>
                <a:lnTo>
                  <a:pt x="3599999" y="720001"/>
                </a:lnTo>
                <a:lnTo>
                  <a:pt x="0" y="720001"/>
                </a:lnTo>
                <a:lnTo>
                  <a:pt x="360001" y="360001"/>
                </a:lnTo>
                <a:lnTo>
                  <a:pt x="0" y="0"/>
                </a:lnTo>
                <a:close/>
              </a:path>
            </a:pathLst>
          </a:custGeom>
          <a:solidFill>
            <a:srgbClr val="FFCC99"/>
          </a:solidFill>
          <a:ln>
            <a:noFill/>
          </a:ln>
          <a:effectLst>
            <a:outerShdw blurRad="50800" dist="38100" dir="2700000" algn="tl" rotWithShape="0">
              <a:prstClr val="black">
                <a:alpha val="40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0481" tIns="15240" rIns="360000" bIns="15240" spcCol="1270" anchor="ctr"/>
          <a:lstStyle>
            <a:defPPr>
              <a:defRPr lang="en-US"/>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marL="457200" indent="-457200" defTabSz="1066800" fontAlgn="auto">
              <a:lnSpc>
                <a:spcPct val="90000"/>
              </a:lnSpc>
              <a:spcAft>
                <a:spcPct val="35000"/>
              </a:spcAft>
              <a:buFont typeface="+mj-lt"/>
              <a:buAutoNum type="arabicPeriod" startAt="5"/>
              <a:defRPr/>
            </a:pPr>
            <a:r>
              <a:rPr lang="en-IN" dirty="0">
                <a:solidFill>
                  <a:schemeClr val="bg1"/>
                </a:solidFill>
              </a:rPr>
              <a:t>Recognize revenue when (or as) each performance obligation is satisfied</a:t>
            </a:r>
            <a:endParaRPr lang="en-IN" i="1" dirty="0">
              <a:solidFill>
                <a:schemeClr val="bg1"/>
              </a:solidFill>
            </a:endParaRPr>
          </a:p>
        </p:txBody>
      </p:sp>
      <p:sp>
        <p:nvSpPr>
          <p:cNvPr id="10" name="Rectangle 9">
            <a:extLst>
              <a:ext uri="{FF2B5EF4-FFF2-40B4-BE49-F238E27FC236}">
                <a16:creationId xmlns:a16="http://schemas.microsoft.com/office/drawing/2014/main" id="{D3A0835D-5A8F-76B5-2AB4-66EC740AF855}"/>
              </a:ext>
            </a:extLst>
          </p:cNvPr>
          <p:cNvSpPr/>
          <p:nvPr/>
        </p:nvSpPr>
        <p:spPr>
          <a:xfrm>
            <a:off x="3433046" y="1211624"/>
            <a:ext cx="5513296" cy="738664"/>
          </a:xfrm>
          <a:prstGeom prst="rect">
            <a:avLst/>
          </a:prstGeom>
          <a:solidFill>
            <a:srgbClr val="CCECFF"/>
          </a:solidFill>
          <a:effectLst>
            <a:outerShdw blurRad="50800" dist="38100" dir="2700000" algn="tl" rotWithShape="0">
              <a:prstClr val="black">
                <a:alpha val="40000"/>
              </a:prstClr>
            </a:outerShdw>
          </a:effectLst>
        </p:spPr>
        <p:txBody>
          <a:bodyPr wrap="square">
            <a:spAutoFit/>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r>
              <a:rPr lang="en-US" sz="1400" dirty="0">
                <a:solidFill>
                  <a:schemeClr val="bg1"/>
                </a:solidFill>
                <a:latin typeface="+mn-lt"/>
              </a:rPr>
              <a:t>A contract establishes the legal rights and obligations of the seller and customer with respect to one or more performance obligations. </a:t>
            </a:r>
          </a:p>
        </p:txBody>
      </p:sp>
      <p:sp>
        <p:nvSpPr>
          <p:cNvPr id="11" name="Rectangle 10">
            <a:extLst>
              <a:ext uri="{FF2B5EF4-FFF2-40B4-BE49-F238E27FC236}">
                <a16:creationId xmlns:a16="http://schemas.microsoft.com/office/drawing/2014/main" id="{8A3F6B0B-7833-612B-DD81-D311C59E8AA2}"/>
              </a:ext>
            </a:extLst>
          </p:cNvPr>
          <p:cNvSpPr/>
          <p:nvPr/>
        </p:nvSpPr>
        <p:spPr>
          <a:xfrm>
            <a:off x="3452247" y="2057552"/>
            <a:ext cx="5494095" cy="738664"/>
          </a:xfrm>
          <a:prstGeom prst="rect">
            <a:avLst/>
          </a:prstGeom>
          <a:solidFill>
            <a:srgbClr val="CCCCFF"/>
          </a:solidFill>
          <a:effectLst>
            <a:outerShdw blurRad="50800" dist="38100" dir="2700000" algn="tl" rotWithShape="0">
              <a:prstClr val="black">
                <a:alpha val="40000"/>
              </a:prstClr>
            </a:outerShdw>
          </a:effectLst>
        </p:spPr>
        <p:txBody>
          <a:bodyPr wrap="square">
            <a:spAutoFit/>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r>
              <a:rPr lang="en-US" sz="1400" dirty="0">
                <a:solidFill>
                  <a:schemeClr val="bg1"/>
                </a:solidFill>
                <a:latin typeface="+mn-lt"/>
              </a:rPr>
              <a:t>A performance obligation is a promise to transfer a good or service that is distinct, which is the case if the good or service is both (a) capable of being distinct and (b) separately identifiable.</a:t>
            </a:r>
          </a:p>
        </p:txBody>
      </p:sp>
      <p:sp>
        <p:nvSpPr>
          <p:cNvPr id="12" name="Rectangle 11">
            <a:extLst>
              <a:ext uri="{FF2B5EF4-FFF2-40B4-BE49-F238E27FC236}">
                <a16:creationId xmlns:a16="http://schemas.microsoft.com/office/drawing/2014/main" id="{E0015D38-55B0-C757-6621-2453941D8217}"/>
              </a:ext>
            </a:extLst>
          </p:cNvPr>
          <p:cNvSpPr/>
          <p:nvPr/>
        </p:nvSpPr>
        <p:spPr>
          <a:xfrm>
            <a:off x="3452247" y="3018788"/>
            <a:ext cx="5494095" cy="523220"/>
          </a:xfrm>
          <a:prstGeom prst="rect">
            <a:avLst/>
          </a:prstGeom>
          <a:solidFill>
            <a:srgbClr val="A3E7FF"/>
          </a:solidFill>
          <a:effectLst>
            <a:outerShdw blurRad="50800" dist="38100" dir="2700000" algn="tl" rotWithShape="0">
              <a:prstClr val="black">
                <a:alpha val="40000"/>
              </a:prstClr>
            </a:outerShdw>
          </a:effectLst>
        </p:spPr>
        <p:txBody>
          <a:bodyPr wrap="square">
            <a:spAutoFit/>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r>
              <a:rPr lang="en-US" sz="1400" dirty="0">
                <a:solidFill>
                  <a:schemeClr val="bg1"/>
                </a:solidFill>
                <a:latin typeface="+mn-lt"/>
              </a:rPr>
              <a:t>The transaction price is the amount the seller is entitled to receive from the customer.</a:t>
            </a:r>
          </a:p>
        </p:txBody>
      </p:sp>
      <p:sp>
        <p:nvSpPr>
          <p:cNvPr id="13" name="Rectangle 12">
            <a:extLst>
              <a:ext uri="{FF2B5EF4-FFF2-40B4-BE49-F238E27FC236}">
                <a16:creationId xmlns:a16="http://schemas.microsoft.com/office/drawing/2014/main" id="{7F86F15F-770C-F6F2-4033-56CD87A3013E}"/>
              </a:ext>
            </a:extLst>
          </p:cNvPr>
          <p:cNvSpPr/>
          <p:nvPr/>
        </p:nvSpPr>
        <p:spPr>
          <a:xfrm>
            <a:off x="3433046" y="3799041"/>
            <a:ext cx="5524394" cy="738664"/>
          </a:xfrm>
          <a:prstGeom prst="rect">
            <a:avLst/>
          </a:prstGeom>
          <a:solidFill>
            <a:srgbClr val="CCE9AD"/>
          </a:solidFill>
          <a:effectLst>
            <a:outerShdw blurRad="50800" dist="38100" dir="2700000" algn="tl" rotWithShape="0">
              <a:prstClr val="black">
                <a:alpha val="40000"/>
              </a:prstClr>
            </a:outerShdw>
          </a:effectLst>
        </p:spPr>
        <p:txBody>
          <a:bodyPr wrap="square">
            <a:spAutoFit/>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r>
              <a:rPr lang="en-US" sz="1400" dirty="0">
                <a:solidFill>
                  <a:schemeClr val="bg1"/>
                </a:solidFill>
                <a:latin typeface="+mn-lt"/>
              </a:rPr>
              <a:t>The seller allocates the transaction price to performance obligations based on the relative stand-alone selling prices of the goods or services in each performance obligation.</a:t>
            </a:r>
          </a:p>
        </p:txBody>
      </p:sp>
      <p:sp>
        <p:nvSpPr>
          <p:cNvPr id="14" name="Rectangle 13">
            <a:extLst>
              <a:ext uri="{FF2B5EF4-FFF2-40B4-BE49-F238E27FC236}">
                <a16:creationId xmlns:a16="http://schemas.microsoft.com/office/drawing/2014/main" id="{22E6C8E0-036F-DE18-B78D-40F7AC25B8BB}"/>
              </a:ext>
            </a:extLst>
          </p:cNvPr>
          <p:cNvSpPr/>
          <p:nvPr/>
        </p:nvSpPr>
        <p:spPr>
          <a:xfrm>
            <a:off x="3397970" y="4682207"/>
            <a:ext cx="2493347" cy="1785104"/>
          </a:xfrm>
          <a:prstGeom prst="rect">
            <a:avLst/>
          </a:prstGeom>
          <a:solidFill>
            <a:srgbClr val="FFCC99"/>
          </a:solidFill>
          <a:effectLst>
            <a:outerShdw blurRad="50800" dist="38100" dir="2700000" algn="tl" rotWithShape="0">
              <a:prstClr val="black">
                <a:alpha val="40000"/>
              </a:prstClr>
            </a:outerShdw>
          </a:effectLst>
        </p:spPr>
        <p:txBody>
          <a:bodyPr wrap="square">
            <a:spAutoFit/>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r>
              <a:rPr lang="en-US" sz="1100" dirty="0">
                <a:solidFill>
                  <a:schemeClr val="bg1"/>
                </a:solidFill>
                <a:latin typeface="+mn-lt"/>
              </a:rPr>
              <a:t>The seller recognizes revenue </a:t>
            </a:r>
            <a:r>
              <a:rPr lang="en-US" sz="1100" b="1" dirty="0">
                <a:solidFill>
                  <a:schemeClr val="bg1"/>
                </a:solidFill>
                <a:latin typeface="+mn-lt"/>
              </a:rPr>
              <a:t>at a single point in time </a:t>
            </a:r>
            <a:r>
              <a:rPr lang="en-US" sz="1100" dirty="0">
                <a:solidFill>
                  <a:schemeClr val="bg1"/>
                </a:solidFill>
                <a:latin typeface="+mn-lt"/>
              </a:rPr>
              <a:t>when control passes to the customer, which is more likely if the customer has:</a:t>
            </a:r>
          </a:p>
          <a:p>
            <a:r>
              <a:rPr lang="en-US" sz="1100" dirty="0">
                <a:solidFill>
                  <a:schemeClr val="bg1"/>
                </a:solidFill>
                <a:latin typeface="+mn-lt"/>
              </a:rPr>
              <a:t>• An obligation to pay the seller</a:t>
            </a:r>
          </a:p>
          <a:p>
            <a:r>
              <a:rPr lang="en-US" sz="1100" dirty="0">
                <a:solidFill>
                  <a:schemeClr val="bg1"/>
                </a:solidFill>
                <a:latin typeface="+mn-lt"/>
              </a:rPr>
              <a:t>• Legal title to the asset</a:t>
            </a:r>
          </a:p>
          <a:p>
            <a:r>
              <a:rPr lang="en-US" sz="1100" dirty="0">
                <a:solidFill>
                  <a:schemeClr val="bg1"/>
                </a:solidFill>
                <a:latin typeface="+mn-lt"/>
              </a:rPr>
              <a:t>• Possession of the asset</a:t>
            </a:r>
          </a:p>
          <a:p>
            <a:r>
              <a:rPr lang="en-US" sz="1100" dirty="0">
                <a:solidFill>
                  <a:schemeClr val="bg1"/>
                </a:solidFill>
                <a:latin typeface="+mn-lt"/>
              </a:rPr>
              <a:t>• Assumed the risks and rewards of ownership</a:t>
            </a:r>
          </a:p>
          <a:p>
            <a:r>
              <a:rPr lang="en-US" sz="1100" dirty="0">
                <a:solidFill>
                  <a:schemeClr val="bg1"/>
                </a:solidFill>
                <a:latin typeface="+mn-lt"/>
              </a:rPr>
              <a:t>• Accepted the asset</a:t>
            </a:r>
          </a:p>
        </p:txBody>
      </p:sp>
      <p:sp>
        <p:nvSpPr>
          <p:cNvPr id="15" name="Rectangle 14">
            <a:extLst>
              <a:ext uri="{FF2B5EF4-FFF2-40B4-BE49-F238E27FC236}">
                <a16:creationId xmlns:a16="http://schemas.microsoft.com/office/drawing/2014/main" id="{C0C87BFF-98DB-80FD-C708-C2D5E2E4BACB}"/>
              </a:ext>
            </a:extLst>
          </p:cNvPr>
          <p:cNvSpPr/>
          <p:nvPr/>
        </p:nvSpPr>
        <p:spPr>
          <a:xfrm>
            <a:off x="6035792" y="4682207"/>
            <a:ext cx="2910550" cy="1785104"/>
          </a:xfrm>
          <a:prstGeom prst="rect">
            <a:avLst/>
          </a:prstGeom>
          <a:solidFill>
            <a:srgbClr val="FFCC99"/>
          </a:solidFill>
          <a:effectLst>
            <a:outerShdw blurRad="50800" dist="38100" dir="2700000" algn="tl" rotWithShape="0">
              <a:prstClr val="black">
                <a:alpha val="40000"/>
              </a:prstClr>
            </a:outerShdw>
          </a:effectLst>
        </p:spPr>
        <p:txBody>
          <a:bodyPr wrap="square">
            <a:spAutoFit/>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r>
              <a:rPr lang="en-US" sz="1100" dirty="0">
                <a:solidFill>
                  <a:schemeClr val="bg1"/>
                </a:solidFill>
                <a:latin typeface="+mn-lt"/>
              </a:rPr>
              <a:t>The seller recognizes revenue </a:t>
            </a:r>
            <a:r>
              <a:rPr lang="en-US" sz="1100" b="1" dirty="0">
                <a:solidFill>
                  <a:schemeClr val="bg1"/>
                </a:solidFill>
                <a:latin typeface="+mn-lt"/>
              </a:rPr>
              <a:t>over a period of time </a:t>
            </a:r>
            <a:r>
              <a:rPr lang="en-US" sz="1100" dirty="0">
                <a:solidFill>
                  <a:schemeClr val="bg1"/>
                </a:solidFill>
                <a:latin typeface="+mn-lt"/>
              </a:rPr>
              <a:t>if:</a:t>
            </a:r>
          </a:p>
          <a:p>
            <a:r>
              <a:rPr lang="en-US" sz="1100" dirty="0">
                <a:solidFill>
                  <a:schemeClr val="bg1"/>
                </a:solidFill>
                <a:latin typeface="+mn-lt"/>
              </a:rPr>
              <a:t>• Customer consumes beneﬁt of seller’s work as it is performed,</a:t>
            </a:r>
          </a:p>
          <a:p>
            <a:r>
              <a:rPr lang="en-US" sz="1100" dirty="0">
                <a:solidFill>
                  <a:schemeClr val="bg1"/>
                </a:solidFill>
                <a:latin typeface="+mn-lt"/>
              </a:rPr>
              <a:t>• Customer controls asset as it’s</a:t>
            </a:r>
          </a:p>
          <a:p>
            <a:r>
              <a:rPr lang="en-US" sz="1100" dirty="0">
                <a:solidFill>
                  <a:schemeClr val="bg1"/>
                </a:solidFill>
                <a:latin typeface="+mn-lt"/>
              </a:rPr>
              <a:t>created, or</a:t>
            </a:r>
          </a:p>
          <a:p>
            <a:r>
              <a:rPr lang="en-US" sz="1100" dirty="0">
                <a:solidFill>
                  <a:schemeClr val="bg1"/>
                </a:solidFill>
                <a:latin typeface="+mn-lt"/>
              </a:rPr>
              <a:t>• Seller is creating an asset that has no alternative use to the seller and the seller has a legal right to receive payment for work completed</a:t>
            </a:r>
          </a:p>
        </p:txBody>
      </p:sp>
    </p:spTree>
    <p:extLst>
      <p:ext uri="{BB962C8B-B14F-4D97-AF65-F5344CB8AC3E}">
        <p14:creationId xmlns:p14="http://schemas.microsoft.com/office/powerpoint/2010/main" val="106670557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83E132-160C-0FC9-64E0-03F103EDA9C8}"/>
            </a:ext>
          </a:extLst>
        </p:cNvPr>
        <p:cNvGrpSpPr/>
        <p:nvPr/>
      </p:nvGrpSpPr>
      <p:grpSpPr>
        <a:xfrm>
          <a:off x="0" y="0"/>
          <a:ext cx="0" cy="0"/>
          <a:chOff x="0" y="0"/>
          <a:chExt cx="0" cy="0"/>
        </a:xfrm>
      </p:grpSpPr>
      <p:grpSp>
        <p:nvGrpSpPr>
          <p:cNvPr id="16" name="Group 15">
            <a:extLst>
              <a:ext uri="{FF2B5EF4-FFF2-40B4-BE49-F238E27FC236}">
                <a16:creationId xmlns:a16="http://schemas.microsoft.com/office/drawing/2014/main" id="{D8CC11F1-57FB-16AC-1F57-06A453B748E9}"/>
              </a:ext>
            </a:extLst>
          </p:cNvPr>
          <p:cNvGrpSpPr/>
          <p:nvPr/>
        </p:nvGrpSpPr>
        <p:grpSpPr>
          <a:xfrm>
            <a:off x="197641" y="1072179"/>
            <a:ext cx="11796717" cy="3649752"/>
            <a:chOff x="180384" y="1396376"/>
            <a:chExt cx="11796717" cy="3649752"/>
          </a:xfrm>
        </p:grpSpPr>
        <p:pic>
          <p:nvPicPr>
            <p:cNvPr id="10" name="Picture 9">
              <a:extLst>
                <a:ext uri="{FF2B5EF4-FFF2-40B4-BE49-F238E27FC236}">
                  <a16:creationId xmlns:a16="http://schemas.microsoft.com/office/drawing/2014/main" id="{8B9F5ACD-B5ED-21EE-A52C-2164B54C2148}"/>
                </a:ext>
              </a:extLst>
            </p:cNvPr>
            <p:cNvPicPr>
              <a:picLocks noChangeAspect="1"/>
            </p:cNvPicPr>
            <p:nvPr/>
          </p:nvPicPr>
          <p:blipFill>
            <a:blip r:embed="rId3"/>
            <a:srcRect l="28066" r="51"/>
            <a:stretch>
              <a:fillRect/>
            </a:stretch>
          </p:blipFill>
          <p:spPr>
            <a:xfrm>
              <a:off x="180384" y="1396376"/>
              <a:ext cx="11796717" cy="3649752"/>
            </a:xfrm>
            <a:prstGeom prst="rect">
              <a:avLst/>
            </a:prstGeom>
          </p:spPr>
        </p:pic>
        <p:pic>
          <p:nvPicPr>
            <p:cNvPr id="15" name="Picture 14">
              <a:extLst>
                <a:ext uri="{FF2B5EF4-FFF2-40B4-BE49-F238E27FC236}">
                  <a16:creationId xmlns:a16="http://schemas.microsoft.com/office/drawing/2014/main" id="{BBD452C2-DB33-1EAF-4A9A-B35307B1071D}"/>
                </a:ext>
              </a:extLst>
            </p:cNvPr>
            <p:cNvPicPr>
              <a:picLocks noChangeAspect="1"/>
            </p:cNvPicPr>
            <p:nvPr/>
          </p:nvPicPr>
          <p:blipFill>
            <a:blip r:embed="rId4"/>
            <a:srcRect l="39929" t="6917" r="37431" b="84253"/>
            <a:stretch>
              <a:fillRect/>
            </a:stretch>
          </p:blipFill>
          <p:spPr>
            <a:xfrm>
              <a:off x="5918662" y="1582672"/>
              <a:ext cx="2177934" cy="571693"/>
            </a:xfrm>
            <a:prstGeom prst="rect">
              <a:avLst/>
            </a:prstGeom>
          </p:spPr>
        </p:pic>
      </p:grpSp>
      <p:sp>
        <p:nvSpPr>
          <p:cNvPr id="18" name="Rectangle 17">
            <a:extLst>
              <a:ext uri="{FF2B5EF4-FFF2-40B4-BE49-F238E27FC236}">
                <a16:creationId xmlns:a16="http://schemas.microsoft.com/office/drawing/2014/main" id="{D22DAC32-3C24-A3DD-2653-BE9F871FEC8C}"/>
              </a:ext>
            </a:extLst>
          </p:cNvPr>
          <p:cNvSpPr/>
          <p:nvPr/>
        </p:nvSpPr>
        <p:spPr>
          <a:xfrm>
            <a:off x="197641" y="984457"/>
            <a:ext cx="4532301" cy="5683648"/>
          </a:xfrm>
          <a:prstGeom prst="rect">
            <a:avLst/>
          </a:prstGeom>
          <a:solidFill>
            <a:schemeClr val="dk1">
              <a:alpha val="83646"/>
            </a:schemeClr>
          </a:solidFill>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03E93FA0-DDAC-E38E-DDBD-947ADF3C18EB}"/>
              </a:ext>
            </a:extLst>
          </p:cNvPr>
          <p:cNvSpPr txBox="1"/>
          <p:nvPr/>
        </p:nvSpPr>
        <p:spPr>
          <a:xfrm>
            <a:off x="183258" y="2031600"/>
            <a:ext cx="4355148" cy="1015663"/>
          </a:xfrm>
          <a:prstGeom prst="rect">
            <a:avLst/>
          </a:prstGeom>
          <a:noFill/>
        </p:spPr>
        <p:txBody>
          <a:bodyPr wrap="square" rtlCol="0">
            <a:spAutoFit/>
          </a:bodyPr>
          <a:lstStyle/>
          <a:p>
            <a:pPr marL="285750" indent="-285750">
              <a:buFont typeface="Arial" panose="020B0604020202020204" pitchFamily="34" charset="0"/>
              <a:buChar char="•"/>
            </a:pPr>
            <a:r>
              <a:rPr lang="en-US" sz="2000" b="1" dirty="0"/>
              <a:t>Stock:</a:t>
            </a:r>
            <a:r>
              <a:rPr lang="en-US" sz="2000" dirty="0"/>
              <a:t> A financial instrument representing ownership interest in a company.</a:t>
            </a:r>
          </a:p>
        </p:txBody>
      </p:sp>
      <p:sp>
        <p:nvSpPr>
          <p:cNvPr id="20" name="TextBox 19">
            <a:extLst>
              <a:ext uri="{FF2B5EF4-FFF2-40B4-BE49-F238E27FC236}">
                <a16:creationId xmlns:a16="http://schemas.microsoft.com/office/drawing/2014/main" id="{18B98227-2414-27FC-83CA-012EE6B39838}"/>
              </a:ext>
            </a:extLst>
          </p:cNvPr>
          <p:cNvSpPr txBox="1"/>
          <p:nvPr/>
        </p:nvSpPr>
        <p:spPr>
          <a:xfrm>
            <a:off x="207743" y="5129202"/>
            <a:ext cx="8154407" cy="1323439"/>
          </a:xfrm>
          <a:prstGeom prst="rect">
            <a:avLst/>
          </a:prstGeom>
          <a:noFill/>
        </p:spPr>
        <p:txBody>
          <a:bodyPr wrap="square" rtlCol="0">
            <a:spAutoFit/>
          </a:bodyPr>
          <a:lstStyle/>
          <a:p>
            <a:pPr marL="342900" indent="-342900">
              <a:buFont typeface="Arial" panose="020B0604020202020204" pitchFamily="34" charset="0"/>
              <a:buChar char="•"/>
            </a:pPr>
            <a:r>
              <a:rPr lang="en-US" sz="2000" dirty="0"/>
              <a:t>On October 31, the stock price leapt from $222 to $249</a:t>
            </a:r>
          </a:p>
          <a:p>
            <a:pPr marL="800100" lvl="1" indent="-342900">
              <a:buFont typeface="Arial" panose="020B0604020202020204" pitchFamily="34" charset="0"/>
              <a:buChar char="•"/>
            </a:pPr>
            <a:r>
              <a:rPr lang="en-US" sz="2000" dirty="0"/>
              <a:t>A $27 per share increase</a:t>
            </a:r>
          </a:p>
          <a:p>
            <a:pPr marL="800100" lvl="1" indent="-342900">
              <a:buFont typeface="Arial" panose="020B0604020202020204" pitchFamily="34" charset="0"/>
              <a:buChar char="•"/>
            </a:pPr>
            <a:r>
              <a:rPr lang="en-US" sz="2000" dirty="0"/>
              <a:t>A 12% increase </a:t>
            </a:r>
          </a:p>
          <a:p>
            <a:pPr marL="285750" indent="-285750">
              <a:buFont typeface="Arial" panose="020B0604020202020204" pitchFamily="34" charset="0"/>
              <a:buChar char="•"/>
            </a:pPr>
            <a:endParaRPr lang="en-US" sz="2000" dirty="0"/>
          </a:p>
        </p:txBody>
      </p:sp>
      <p:sp>
        <p:nvSpPr>
          <p:cNvPr id="21" name="TextBox 20">
            <a:extLst>
              <a:ext uri="{FF2B5EF4-FFF2-40B4-BE49-F238E27FC236}">
                <a16:creationId xmlns:a16="http://schemas.microsoft.com/office/drawing/2014/main" id="{3E33AB3B-EA3A-3E3E-7A0A-785E933D2656}"/>
              </a:ext>
            </a:extLst>
          </p:cNvPr>
          <p:cNvSpPr txBox="1"/>
          <p:nvPr/>
        </p:nvSpPr>
        <p:spPr>
          <a:xfrm>
            <a:off x="197641" y="1092910"/>
            <a:ext cx="4340765" cy="707886"/>
          </a:xfrm>
          <a:prstGeom prst="rect">
            <a:avLst/>
          </a:prstGeom>
          <a:noFill/>
        </p:spPr>
        <p:txBody>
          <a:bodyPr wrap="square" rtlCol="0">
            <a:spAutoFit/>
          </a:bodyPr>
          <a:lstStyle/>
          <a:p>
            <a:pPr marL="285750" indent="-285750">
              <a:buFont typeface="Arial" panose="020B0604020202020204" pitchFamily="34" charset="0"/>
              <a:buChar char="•"/>
            </a:pPr>
            <a:r>
              <a:rPr lang="en-US" sz="2000" b="1" dirty="0"/>
              <a:t>Stock Chart: </a:t>
            </a:r>
            <a:r>
              <a:rPr lang="en-US" sz="2000" dirty="0"/>
              <a:t>Presents the price of a stock over time.</a:t>
            </a:r>
          </a:p>
        </p:txBody>
      </p:sp>
      <p:sp>
        <p:nvSpPr>
          <p:cNvPr id="17" name="TextBox 16">
            <a:extLst>
              <a:ext uri="{FF2B5EF4-FFF2-40B4-BE49-F238E27FC236}">
                <a16:creationId xmlns:a16="http://schemas.microsoft.com/office/drawing/2014/main" id="{A6325A2D-FC1F-EAFE-B32D-927B19A1A1D7}"/>
              </a:ext>
            </a:extLst>
          </p:cNvPr>
          <p:cNvSpPr txBox="1"/>
          <p:nvPr/>
        </p:nvSpPr>
        <p:spPr>
          <a:xfrm>
            <a:off x="154519" y="3278067"/>
            <a:ext cx="4383887" cy="1323439"/>
          </a:xfrm>
          <a:prstGeom prst="rect">
            <a:avLst/>
          </a:prstGeom>
          <a:noFill/>
        </p:spPr>
        <p:txBody>
          <a:bodyPr wrap="square" rtlCol="0">
            <a:spAutoFit/>
          </a:bodyPr>
          <a:lstStyle/>
          <a:p>
            <a:pPr marL="285750" indent="-285750">
              <a:buFont typeface="Arial" panose="020B0604020202020204" pitchFamily="34" charset="0"/>
              <a:buChar char="•"/>
            </a:pPr>
            <a:r>
              <a:rPr lang="en-US" sz="2000" b="1" dirty="0"/>
              <a:t>Stock prices:</a:t>
            </a:r>
            <a:r>
              <a:rPr lang="en-US" sz="2000" dirty="0"/>
              <a:t> determined by an active market of buyers and sellers, indicating changes in the supply and demand for the stock.</a:t>
            </a:r>
          </a:p>
        </p:txBody>
      </p:sp>
      <p:sp>
        <p:nvSpPr>
          <p:cNvPr id="22" name="TextBox 21">
            <a:extLst>
              <a:ext uri="{FF2B5EF4-FFF2-40B4-BE49-F238E27FC236}">
                <a16:creationId xmlns:a16="http://schemas.microsoft.com/office/drawing/2014/main" id="{730006D5-43C6-30D6-70B8-1037D3A53377}"/>
              </a:ext>
            </a:extLst>
          </p:cNvPr>
          <p:cNvSpPr txBox="1"/>
          <p:nvPr/>
        </p:nvSpPr>
        <p:spPr>
          <a:xfrm>
            <a:off x="357447" y="189388"/>
            <a:ext cx="10548851" cy="830997"/>
          </a:xfrm>
          <a:prstGeom prst="rect">
            <a:avLst/>
          </a:prstGeom>
          <a:noFill/>
        </p:spPr>
        <p:txBody>
          <a:bodyPr wrap="square" rtlCol="0">
            <a:spAutoFit/>
          </a:bodyPr>
          <a:lstStyle/>
          <a:p>
            <a:r>
              <a:rPr lang="en-US" sz="4800" dirty="0"/>
              <a:t>Why did the price move so much?</a:t>
            </a:r>
          </a:p>
        </p:txBody>
      </p:sp>
    </p:spTree>
    <p:extLst>
      <p:ext uri="{BB962C8B-B14F-4D97-AF65-F5344CB8AC3E}">
        <p14:creationId xmlns:p14="http://schemas.microsoft.com/office/powerpoint/2010/main" val="159188456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Group 15">
            <a:extLst>
              <a:ext uri="{FF2B5EF4-FFF2-40B4-BE49-F238E27FC236}">
                <a16:creationId xmlns:a16="http://schemas.microsoft.com/office/drawing/2014/main" id="{AE6DBE9B-2F60-5EF1-815A-8D5BC144F2A8}"/>
              </a:ext>
            </a:extLst>
          </p:cNvPr>
          <p:cNvGrpSpPr/>
          <p:nvPr/>
        </p:nvGrpSpPr>
        <p:grpSpPr>
          <a:xfrm>
            <a:off x="197641" y="1072179"/>
            <a:ext cx="11796717" cy="3649752"/>
            <a:chOff x="180384" y="1396376"/>
            <a:chExt cx="11796717" cy="3649752"/>
          </a:xfrm>
        </p:grpSpPr>
        <p:pic>
          <p:nvPicPr>
            <p:cNvPr id="10" name="Picture 9">
              <a:extLst>
                <a:ext uri="{FF2B5EF4-FFF2-40B4-BE49-F238E27FC236}">
                  <a16:creationId xmlns:a16="http://schemas.microsoft.com/office/drawing/2014/main" id="{9513FD2F-2E8A-2C24-713B-827CED41907D}"/>
                </a:ext>
              </a:extLst>
            </p:cNvPr>
            <p:cNvPicPr>
              <a:picLocks noChangeAspect="1"/>
            </p:cNvPicPr>
            <p:nvPr/>
          </p:nvPicPr>
          <p:blipFill>
            <a:blip r:embed="rId3"/>
            <a:srcRect l="28066" r="51"/>
            <a:stretch>
              <a:fillRect/>
            </a:stretch>
          </p:blipFill>
          <p:spPr>
            <a:xfrm>
              <a:off x="180384" y="1396376"/>
              <a:ext cx="11796717" cy="3649752"/>
            </a:xfrm>
            <a:prstGeom prst="rect">
              <a:avLst/>
            </a:prstGeom>
          </p:spPr>
        </p:pic>
        <p:pic>
          <p:nvPicPr>
            <p:cNvPr id="15" name="Picture 14">
              <a:extLst>
                <a:ext uri="{FF2B5EF4-FFF2-40B4-BE49-F238E27FC236}">
                  <a16:creationId xmlns:a16="http://schemas.microsoft.com/office/drawing/2014/main" id="{D7FC6B65-5879-BA19-57BE-D68453A247F1}"/>
                </a:ext>
              </a:extLst>
            </p:cNvPr>
            <p:cNvPicPr>
              <a:picLocks noChangeAspect="1"/>
            </p:cNvPicPr>
            <p:nvPr/>
          </p:nvPicPr>
          <p:blipFill>
            <a:blip r:embed="rId4"/>
            <a:srcRect l="39929" t="6917" r="37431" b="84253"/>
            <a:stretch>
              <a:fillRect/>
            </a:stretch>
          </p:blipFill>
          <p:spPr>
            <a:xfrm>
              <a:off x="5918662" y="1582672"/>
              <a:ext cx="2177934" cy="571693"/>
            </a:xfrm>
            <a:prstGeom prst="rect">
              <a:avLst/>
            </a:prstGeom>
          </p:spPr>
        </p:pic>
      </p:grpSp>
      <p:sp>
        <p:nvSpPr>
          <p:cNvPr id="18" name="Rectangle 17">
            <a:extLst>
              <a:ext uri="{FF2B5EF4-FFF2-40B4-BE49-F238E27FC236}">
                <a16:creationId xmlns:a16="http://schemas.microsoft.com/office/drawing/2014/main" id="{9EFDC415-5926-943D-D2FC-7E4C33D497F3}"/>
              </a:ext>
            </a:extLst>
          </p:cNvPr>
          <p:cNvSpPr/>
          <p:nvPr/>
        </p:nvSpPr>
        <p:spPr>
          <a:xfrm>
            <a:off x="197641" y="984457"/>
            <a:ext cx="4532301" cy="5683648"/>
          </a:xfrm>
          <a:prstGeom prst="rect">
            <a:avLst/>
          </a:prstGeom>
          <a:solidFill>
            <a:schemeClr val="dk1">
              <a:alpha val="83646"/>
            </a:schemeClr>
          </a:solidFill>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1C21F324-8AC2-4BE9-8BBA-AAB381C88206}"/>
              </a:ext>
            </a:extLst>
          </p:cNvPr>
          <p:cNvSpPr txBox="1"/>
          <p:nvPr/>
        </p:nvSpPr>
        <p:spPr>
          <a:xfrm>
            <a:off x="183258" y="2031600"/>
            <a:ext cx="4355148" cy="1015663"/>
          </a:xfrm>
          <a:prstGeom prst="rect">
            <a:avLst/>
          </a:prstGeom>
          <a:noFill/>
        </p:spPr>
        <p:txBody>
          <a:bodyPr wrap="square" rtlCol="0">
            <a:spAutoFit/>
          </a:bodyPr>
          <a:lstStyle/>
          <a:p>
            <a:pPr marL="285750" indent="-285750">
              <a:buFont typeface="Arial" panose="020B0604020202020204" pitchFamily="34" charset="0"/>
              <a:buChar char="•"/>
            </a:pPr>
            <a:r>
              <a:rPr lang="en-US" sz="2000" b="1" dirty="0"/>
              <a:t>Stock:</a:t>
            </a:r>
            <a:r>
              <a:rPr lang="en-US" sz="2000" dirty="0"/>
              <a:t> A financial instrument representing ownership interest in a company.</a:t>
            </a:r>
          </a:p>
        </p:txBody>
      </p:sp>
      <p:sp>
        <p:nvSpPr>
          <p:cNvPr id="20" name="TextBox 19">
            <a:extLst>
              <a:ext uri="{FF2B5EF4-FFF2-40B4-BE49-F238E27FC236}">
                <a16:creationId xmlns:a16="http://schemas.microsoft.com/office/drawing/2014/main" id="{9E3656DD-46A2-C19C-438D-5B3A8AD95A29}"/>
              </a:ext>
            </a:extLst>
          </p:cNvPr>
          <p:cNvSpPr txBox="1"/>
          <p:nvPr/>
        </p:nvSpPr>
        <p:spPr>
          <a:xfrm>
            <a:off x="207743" y="5129202"/>
            <a:ext cx="8154407" cy="1323439"/>
          </a:xfrm>
          <a:prstGeom prst="rect">
            <a:avLst/>
          </a:prstGeom>
          <a:noFill/>
        </p:spPr>
        <p:txBody>
          <a:bodyPr wrap="square" rtlCol="0">
            <a:spAutoFit/>
          </a:bodyPr>
          <a:lstStyle/>
          <a:p>
            <a:pPr marL="342900" indent="-342900">
              <a:buFont typeface="Arial" panose="020B0604020202020204" pitchFamily="34" charset="0"/>
              <a:buChar char="•"/>
            </a:pPr>
            <a:r>
              <a:rPr lang="en-US" sz="2000" dirty="0"/>
              <a:t>On October 31, the stock price leapt from $222 to $249</a:t>
            </a:r>
          </a:p>
          <a:p>
            <a:pPr marL="800100" lvl="1" indent="-342900">
              <a:buFont typeface="Arial" panose="020B0604020202020204" pitchFamily="34" charset="0"/>
              <a:buChar char="•"/>
            </a:pPr>
            <a:r>
              <a:rPr lang="en-US" sz="2000" dirty="0"/>
              <a:t>A $27 per share increase</a:t>
            </a:r>
          </a:p>
          <a:p>
            <a:pPr marL="800100" lvl="1" indent="-342900">
              <a:buFont typeface="Arial" panose="020B0604020202020204" pitchFamily="34" charset="0"/>
              <a:buChar char="•"/>
            </a:pPr>
            <a:r>
              <a:rPr lang="en-US" sz="2000" dirty="0"/>
              <a:t>A 12% increase </a:t>
            </a:r>
          </a:p>
          <a:p>
            <a:pPr marL="285750" indent="-285750">
              <a:buFont typeface="Arial" panose="020B0604020202020204" pitchFamily="34" charset="0"/>
              <a:buChar char="•"/>
            </a:pPr>
            <a:endParaRPr lang="en-US" sz="2000" dirty="0"/>
          </a:p>
        </p:txBody>
      </p:sp>
      <p:sp>
        <p:nvSpPr>
          <p:cNvPr id="21" name="TextBox 20">
            <a:extLst>
              <a:ext uri="{FF2B5EF4-FFF2-40B4-BE49-F238E27FC236}">
                <a16:creationId xmlns:a16="http://schemas.microsoft.com/office/drawing/2014/main" id="{5442FC5E-5CF1-3DF8-D006-6352DD0CEB55}"/>
              </a:ext>
            </a:extLst>
          </p:cNvPr>
          <p:cNvSpPr txBox="1"/>
          <p:nvPr/>
        </p:nvSpPr>
        <p:spPr>
          <a:xfrm>
            <a:off x="197641" y="1092910"/>
            <a:ext cx="4340765" cy="707886"/>
          </a:xfrm>
          <a:prstGeom prst="rect">
            <a:avLst/>
          </a:prstGeom>
          <a:noFill/>
        </p:spPr>
        <p:txBody>
          <a:bodyPr wrap="square" rtlCol="0">
            <a:spAutoFit/>
          </a:bodyPr>
          <a:lstStyle/>
          <a:p>
            <a:pPr marL="285750" indent="-285750">
              <a:buFont typeface="Arial" panose="020B0604020202020204" pitchFamily="34" charset="0"/>
              <a:buChar char="•"/>
            </a:pPr>
            <a:r>
              <a:rPr lang="en-US" sz="2000" b="1" dirty="0"/>
              <a:t>Stock Chart: </a:t>
            </a:r>
            <a:r>
              <a:rPr lang="en-US" sz="2000" dirty="0"/>
              <a:t>Presents the price of a stock over time.</a:t>
            </a:r>
          </a:p>
        </p:txBody>
      </p:sp>
      <p:sp>
        <p:nvSpPr>
          <p:cNvPr id="17" name="TextBox 16">
            <a:extLst>
              <a:ext uri="{FF2B5EF4-FFF2-40B4-BE49-F238E27FC236}">
                <a16:creationId xmlns:a16="http://schemas.microsoft.com/office/drawing/2014/main" id="{B2EBF955-4118-5A15-1C9E-24298EDCD95B}"/>
              </a:ext>
            </a:extLst>
          </p:cNvPr>
          <p:cNvSpPr txBox="1"/>
          <p:nvPr/>
        </p:nvSpPr>
        <p:spPr>
          <a:xfrm>
            <a:off x="154519" y="3278067"/>
            <a:ext cx="4383887" cy="1323439"/>
          </a:xfrm>
          <a:prstGeom prst="rect">
            <a:avLst/>
          </a:prstGeom>
          <a:noFill/>
        </p:spPr>
        <p:txBody>
          <a:bodyPr wrap="square" rtlCol="0">
            <a:spAutoFit/>
          </a:bodyPr>
          <a:lstStyle/>
          <a:p>
            <a:pPr marL="285750" indent="-285750">
              <a:buFont typeface="Arial" panose="020B0604020202020204" pitchFamily="34" charset="0"/>
              <a:buChar char="•"/>
            </a:pPr>
            <a:r>
              <a:rPr lang="en-US" sz="2000" b="1" dirty="0"/>
              <a:t>Stock prices:</a:t>
            </a:r>
            <a:r>
              <a:rPr lang="en-US" sz="2000" dirty="0"/>
              <a:t> determined by an active market of buyers and sellers, indicating changes in the supply and demand for the stock.</a:t>
            </a:r>
          </a:p>
        </p:txBody>
      </p:sp>
      <p:sp>
        <p:nvSpPr>
          <p:cNvPr id="22" name="TextBox 21">
            <a:extLst>
              <a:ext uri="{FF2B5EF4-FFF2-40B4-BE49-F238E27FC236}">
                <a16:creationId xmlns:a16="http://schemas.microsoft.com/office/drawing/2014/main" id="{986B90F8-8DAC-C373-E5E1-032FF6004DDA}"/>
              </a:ext>
            </a:extLst>
          </p:cNvPr>
          <p:cNvSpPr txBox="1"/>
          <p:nvPr/>
        </p:nvSpPr>
        <p:spPr>
          <a:xfrm>
            <a:off x="236502" y="98345"/>
            <a:ext cx="10636545" cy="830997"/>
          </a:xfrm>
          <a:prstGeom prst="rect">
            <a:avLst/>
          </a:prstGeom>
          <a:noFill/>
        </p:spPr>
        <p:txBody>
          <a:bodyPr wrap="square" rtlCol="0">
            <a:spAutoFit/>
          </a:bodyPr>
          <a:lstStyle/>
          <a:p>
            <a:r>
              <a:rPr lang="en-US" sz="4800" dirty="0"/>
              <a:t>Why did the price move so much?</a:t>
            </a:r>
          </a:p>
        </p:txBody>
      </p:sp>
    </p:spTree>
    <p:extLst>
      <p:ext uri="{BB962C8B-B14F-4D97-AF65-F5344CB8AC3E}">
        <p14:creationId xmlns:p14="http://schemas.microsoft.com/office/powerpoint/2010/main" val="298332791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up)">
                                      <p:cBhvr>
                                        <p:cTn id="7" dur="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250"/>
                                        <p:tgtEl>
                                          <p:spTgt spid="2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fade">
                                      <p:cBhvr>
                                        <p:cTn id="17" dur="250"/>
                                        <p:tgtEl>
                                          <p:spTgt spid="1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fade">
                                      <p:cBhvr>
                                        <p:cTn id="22" dur="250"/>
                                        <p:tgtEl>
                                          <p:spTgt spid="17"/>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fade">
                                      <p:cBhvr>
                                        <p:cTn id="27" dur="250"/>
                                        <p:tgtEl>
                                          <p:spTgt spid="20"/>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2"/>
                                        </p:tgtEl>
                                        <p:attrNameLst>
                                          <p:attrName>style.visibility</p:attrName>
                                        </p:attrNameLst>
                                      </p:cBhvr>
                                      <p:to>
                                        <p:strVal val="visible"/>
                                      </p:to>
                                    </p:set>
                                    <p:animEffect transition="in" filter="fade">
                                      <p:cBhvr>
                                        <p:cTn id="32" dur="25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p:bldP spid="20" grpId="0"/>
      <p:bldP spid="21" grpId="0"/>
      <p:bldP spid="17" grpId="0"/>
      <p:bldP spid="22"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78045F-85D5-EF78-565E-F9E920A93727}"/>
            </a:ext>
          </a:extLst>
        </p:cNvPr>
        <p:cNvGrpSpPr/>
        <p:nvPr/>
      </p:nvGrpSpPr>
      <p:grpSpPr>
        <a:xfrm>
          <a:off x="0" y="0"/>
          <a:ext cx="0" cy="0"/>
          <a:chOff x="0" y="0"/>
          <a:chExt cx="0" cy="0"/>
        </a:xfrm>
      </p:grpSpPr>
      <p:grpSp>
        <p:nvGrpSpPr>
          <p:cNvPr id="11" name="Group 10">
            <a:extLst>
              <a:ext uri="{FF2B5EF4-FFF2-40B4-BE49-F238E27FC236}">
                <a16:creationId xmlns:a16="http://schemas.microsoft.com/office/drawing/2014/main" id="{CE980725-8000-26D1-69BF-64CD82B453ED}"/>
              </a:ext>
            </a:extLst>
          </p:cNvPr>
          <p:cNvGrpSpPr/>
          <p:nvPr/>
        </p:nvGrpSpPr>
        <p:grpSpPr>
          <a:xfrm>
            <a:off x="204913" y="4389120"/>
            <a:ext cx="6264933" cy="2278986"/>
            <a:chOff x="300414" y="2601884"/>
            <a:chExt cx="8907992" cy="3318077"/>
          </a:xfrm>
        </p:grpSpPr>
        <p:grpSp>
          <p:nvGrpSpPr>
            <p:cNvPr id="6" name="Group 5">
              <a:extLst>
                <a:ext uri="{FF2B5EF4-FFF2-40B4-BE49-F238E27FC236}">
                  <a16:creationId xmlns:a16="http://schemas.microsoft.com/office/drawing/2014/main" id="{038D6B29-5101-5CCB-4D18-251138A33420}"/>
                </a:ext>
              </a:extLst>
            </p:cNvPr>
            <p:cNvGrpSpPr/>
            <p:nvPr/>
          </p:nvGrpSpPr>
          <p:grpSpPr>
            <a:xfrm>
              <a:off x="300414" y="2601884"/>
              <a:ext cx="8907992" cy="3318077"/>
              <a:chOff x="1222698" y="882005"/>
              <a:chExt cx="6101255" cy="2272612"/>
            </a:xfrm>
          </p:grpSpPr>
          <p:pic>
            <p:nvPicPr>
              <p:cNvPr id="4" name="Picture 3">
                <a:extLst>
                  <a:ext uri="{FF2B5EF4-FFF2-40B4-BE49-F238E27FC236}">
                    <a16:creationId xmlns:a16="http://schemas.microsoft.com/office/drawing/2014/main" id="{F6A72BF3-EF08-5B7B-C3DE-453185FD655F}"/>
                  </a:ext>
                </a:extLst>
              </p:cNvPr>
              <p:cNvPicPr>
                <a:picLocks noChangeAspect="1"/>
              </p:cNvPicPr>
              <p:nvPr/>
            </p:nvPicPr>
            <p:blipFill>
              <a:blip r:embed="rId3"/>
              <a:srcRect l="10751" t="6917" r="10751" b="84253"/>
              <a:stretch>
                <a:fillRect/>
              </a:stretch>
            </p:blipFill>
            <p:spPr>
              <a:xfrm>
                <a:off x="1222698" y="882005"/>
                <a:ext cx="6101255" cy="472965"/>
              </a:xfrm>
              <a:prstGeom prst="rect">
                <a:avLst/>
              </a:prstGeom>
            </p:spPr>
          </p:pic>
          <p:pic>
            <p:nvPicPr>
              <p:cNvPr id="5" name="Picture 4">
                <a:extLst>
                  <a:ext uri="{FF2B5EF4-FFF2-40B4-BE49-F238E27FC236}">
                    <a16:creationId xmlns:a16="http://schemas.microsoft.com/office/drawing/2014/main" id="{2D7A3C03-8A77-67E5-0E52-028F584DF604}"/>
                  </a:ext>
                </a:extLst>
              </p:cNvPr>
              <p:cNvPicPr>
                <a:picLocks noChangeAspect="1"/>
              </p:cNvPicPr>
              <p:nvPr/>
            </p:nvPicPr>
            <p:blipFill>
              <a:blip r:embed="rId3"/>
              <a:srcRect l="10300" t="56476" r="11201" b="8764"/>
              <a:stretch>
                <a:fillRect/>
              </a:stretch>
            </p:blipFill>
            <p:spPr>
              <a:xfrm>
                <a:off x="1222698" y="1292772"/>
                <a:ext cx="6101255" cy="1861845"/>
              </a:xfrm>
              <a:prstGeom prst="rect">
                <a:avLst/>
              </a:prstGeom>
            </p:spPr>
          </p:pic>
        </p:grpSp>
        <p:sp>
          <p:nvSpPr>
            <p:cNvPr id="9" name="TextBox 8">
              <a:extLst>
                <a:ext uri="{FF2B5EF4-FFF2-40B4-BE49-F238E27FC236}">
                  <a16:creationId xmlns:a16="http://schemas.microsoft.com/office/drawing/2014/main" id="{B0F793F5-F298-125E-4DD3-C9118AD4E8F5}"/>
                </a:ext>
              </a:extLst>
            </p:cNvPr>
            <p:cNvSpPr txBox="1"/>
            <p:nvPr/>
          </p:nvSpPr>
          <p:spPr>
            <a:xfrm>
              <a:off x="7558374" y="4861190"/>
              <a:ext cx="1259406" cy="432483"/>
            </a:xfrm>
            <a:prstGeom prst="rect">
              <a:avLst/>
            </a:prstGeom>
            <a:noFill/>
          </p:spPr>
          <p:txBody>
            <a:bodyPr wrap="none" rtlCol="0">
              <a:spAutoFit/>
            </a:bodyPr>
            <a:lstStyle/>
            <a:p>
              <a:r>
                <a:rPr lang="en-US" sz="1200" dirty="0">
                  <a:solidFill>
                    <a:schemeClr val="accent5">
                      <a:lumMod val="75000"/>
                    </a:schemeClr>
                  </a:solidFill>
                </a:rPr>
                <a:t>S&amp;P 500</a:t>
              </a:r>
            </a:p>
          </p:txBody>
        </p:sp>
      </p:grpSp>
      <p:grpSp>
        <p:nvGrpSpPr>
          <p:cNvPr id="13" name="Group 12">
            <a:extLst>
              <a:ext uri="{FF2B5EF4-FFF2-40B4-BE49-F238E27FC236}">
                <a16:creationId xmlns:a16="http://schemas.microsoft.com/office/drawing/2014/main" id="{EC20602F-C293-A2DF-6DA0-06F4493307EB}"/>
              </a:ext>
            </a:extLst>
          </p:cNvPr>
          <p:cNvGrpSpPr/>
          <p:nvPr/>
        </p:nvGrpSpPr>
        <p:grpSpPr>
          <a:xfrm>
            <a:off x="204914" y="1130772"/>
            <a:ext cx="6264933" cy="3112032"/>
            <a:chOff x="3784886" y="915907"/>
            <a:chExt cx="4576638" cy="2273391"/>
          </a:xfrm>
        </p:grpSpPr>
        <p:pic>
          <p:nvPicPr>
            <p:cNvPr id="10" name="Picture 9">
              <a:extLst>
                <a:ext uri="{FF2B5EF4-FFF2-40B4-BE49-F238E27FC236}">
                  <a16:creationId xmlns:a16="http://schemas.microsoft.com/office/drawing/2014/main" id="{F58A9226-C35A-6C4C-866F-A05FAE613192}"/>
                </a:ext>
              </a:extLst>
            </p:cNvPr>
            <p:cNvPicPr>
              <a:picLocks noChangeAspect="1"/>
            </p:cNvPicPr>
            <p:nvPr/>
          </p:nvPicPr>
          <p:blipFill>
            <a:blip r:embed="rId4"/>
            <a:srcRect l="43225"/>
            <a:stretch>
              <a:fillRect/>
            </a:stretch>
          </p:blipFill>
          <p:spPr>
            <a:xfrm>
              <a:off x="3784886" y="1396538"/>
              <a:ext cx="4576638" cy="1792760"/>
            </a:xfrm>
            <a:prstGeom prst="rect">
              <a:avLst/>
            </a:prstGeom>
          </p:spPr>
        </p:pic>
        <p:pic>
          <p:nvPicPr>
            <p:cNvPr id="12" name="Picture 11">
              <a:extLst>
                <a:ext uri="{FF2B5EF4-FFF2-40B4-BE49-F238E27FC236}">
                  <a16:creationId xmlns:a16="http://schemas.microsoft.com/office/drawing/2014/main" id="{AA8B6C6E-AE7E-63F8-B735-7AA8CF4849E4}"/>
                </a:ext>
              </a:extLst>
            </p:cNvPr>
            <p:cNvPicPr>
              <a:picLocks noChangeAspect="1"/>
            </p:cNvPicPr>
            <p:nvPr/>
          </p:nvPicPr>
          <p:blipFill>
            <a:blip r:embed="rId3"/>
            <a:srcRect l="20101" t="6694" r="21957" b="84476"/>
            <a:stretch>
              <a:fillRect/>
            </a:stretch>
          </p:blipFill>
          <p:spPr>
            <a:xfrm>
              <a:off x="3784886" y="915907"/>
              <a:ext cx="4576638" cy="480631"/>
            </a:xfrm>
            <a:prstGeom prst="rect">
              <a:avLst/>
            </a:prstGeom>
          </p:spPr>
        </p:pic>
      </p:grpSp>
      <p:sp>
        <p:nvSpPr>
          <p:cNvPr id="14" name="Title 1">
            <a:extLst>
              <a:ext uri="{FF2B5EF4-FFF2-40B4-BE49-F238E27FC236}">
                <a16:creationId xmlns:a16="http://schemas.microsoft.com/office/drawing/2014/main" id="{3AFE2610-83E9-FAF3-E985-30B9AE11444D}"/>
              </a:ext>
            </a:extLst>
          </p:cNvPr>
          <p:cNvSpPr>
            <a:spLocks noGrp="1"/>
          </p:cNvSpPr>
          <p:nvPr>
            <p:ph type="title"/>
          </p:nvPr>
        </p:nvSpPr>
        <p:spPr>
          <a:xfrm>
            <a:off x="204913" y="189895"/>
            <a:ext cx="9604105" cy="794562"/>
          </a:xfrm>
        </p:spPr>
        <p:txBody>
          <a:bodyPr/>
          <a:lstStyle/>
          <a:p>
            <a:r>
              <a:rPr lang="en-US" dirty="0"/>
              <a:t>What are we looking at here?</a:t>
            </a:r>
          </a:p>
        </p:txBody>
      </p:sp>
      <p:grpSp>
        <p:nvGrpSpPr>
          <p:cNvPr id="2" name="Group 1">
            <a:extLst>
              <a:ext uri="{FF2B5EF4-FFF2-40B4-BE49-F238E27FC236}">
                <a16:creationId xmlns:a16="http://schemas.microsoft.com/office/drawing/2014/main" id="{2C557819-69CC-2C81-C5F8-E4F8EE9F301F}"/>
              </a:ext>
            </a:extLst>
          </p:cNvPr>
          <p:cNvGrpSpPr/>
          <p:nvPr/>
        </p:nvGrpSpPr>
        <p:grpSpPr>
          <a:xfrm>
            <a:off x="6476246" y="4782163"/>
            <a:ext cx="5518112" cy="2007316"/>
            <a:chOff x="300414" y="2601884"/>
            <a:chExt cx="8907992" cy="3318077"/>
          </a:xfrm>
          <a:effectLst>
            <a:outerShdw blurRad="50800" dist="38100" dir="2700000" algn="tl" rotWithShape="0">
              <a:prstClr val="black">
                <a:alpha val="40000"/>
              </a:prstClr>
            </a:outerShdw>
          </a:effectLst>
        </p:grpSpPr>
        <p:grpSp>
          <p:nvGrpSpPr>
            <p:cNvPr id="3" name="Group 2">
              <a:extLst>
                <a:ext uri="{FF2B5EF4-FFF2-40B4-BE49-F238E27FC236}">
                  <a16:creationId xmlns:a16="http://schemas.microsoft.com/office/drawing/2014/main" id="{6F0B87AE-BC8F-2BD9-7F63-C62CEC41559D}"/>
                </a:ext>
              </a:extLst>
            </p:cNvPr>
            <p:cNvGrpSpPr/>
            <p:nvPr/>
          </p:nvGrpSpPr>
          <p:grpSpPr>
            <a:xfrm>
              <a:off x="300414" y="2601884"/>
              <a:ext cx="8907992" cy="3318077"/>
              <a:chOff x="1222698" y="882005"/>
              <a:chExt cx="6101255" cy="2272612"/>
            </a:xfrm>
          </p:grpSpPr>
          <p:pic>
            <p:nvPicPr>
              <p:cNvPr id="8" name="Picture 7">
                <a:extLst>
                  <a:ext uri="{FF2B5EF4-FFF2-40B4-BE49-F238E27FC236}">
                    <a16:creationId xmlns:a16="http://schemas.microsoft.com/office/drawing/2014/main" id="{22F5D578-61A9-8CAE-EDCC-D02FE40AF529}"/>
                  </a:ext>
                </a:extLst>
              </p:cNvPr>
              <p:cNvPicPr>
                <a:picLocks noChangeAspect="1"/>
              </p:cNvPicPr>
              <p:nvPr/>
            </p:nvPicPr>
            <p:blipFill>
              <a:blip r:embed="rId3"/>
              <a:srcRect l="10751" t="6917" r="10751" b="84253"/>
              <a:stretch>
                <a:fillRect/>
              </a:stretch>
            </p:blipFill>
            <p:spPr>
              <a:xfrm>
                <a:off x="1222698" y="882005"/>
                <a:ext cx="6101255" cy="472965"/>
              </a:xfrm>
              <a:prstGeom prst="rect">
                <a:avLst/>
              </a:prstGeom>
            </p:spPr>
          </p:pic>
          <p:pic>
            <p:nvPicPr>
              <p:cNvPr id="15" name="Picture 14">
                <a:extLst>
                  <a:ext uri="{FF2B5EF4-FFF2-40B4-BE49-F238E27FC236}">
                    <a16:creationId xmlns:a16="http://schemas.microsoft.com/office/drawing/2014/main" id="{97598B6B-83E9-42C1-1F50-D380D8DB7769}"/>
                  </a:ext>
                </a:extLst>
              </p:cNvPr>
              <p:cNvPicPr>
                <a:picLocks noChangeAspect="1"/>
              </p:cNvPicPr>
              <p:nvPr/>
            </p:nvPicPr>
            <p:blipFill>
              <a:blip r:embed="rId3"/>
              <a:srcRect l="10300" t="56476" r="11201" b="8764"/>
              <a:stretch>
                <a:fillRect/>
              </a:stretch>
            </p:blipFill>
            <p:spPr>
              <a:xfrm>
                <a:off x="1222698" y="1292772"/>
                <a:ext cx="6101255" cy="1861845"/>
              </a:xfrm>
              <a:prstGeom prst="rect">
                <a:avLst/>
              </a:prstGeom>
            </p:spPr>
          </p:pic>
        </p:grpSp>
        <p:sp>
          <p:nvSpPr>
            <p:cNvPr id="7" name="TextBox 6">
              <a:extLst>
                <a:ext uri="{FF2B5EF4-FFF2-40B4-BE49-F238E27FC236}">
                  <a16:creationId xmlns:a16="http://schemas.microsoft.com/office/drawing/2014/main" id="{AF7EC185-9B77-1E39-F471-5D92717EA92D}"/>
                </a:ext>
              </a:extLst>
            </p:cNvPr>
            <p:cNvSpPr txBox="1"/>
            <p:nvPr/>
          </p:nvSpPr>
          <p:spPr>
            <a:xfrm>
              <a:off x="7558374" y="4861190"/>
              <a:ext cx="1259406" cy="432483"/>
            </a:xfrm>
            <a:prstGeom prst="rect">
              <a:avLst/>
            </a:prstGeom>
            <a:noFill/>
          </p:spPr>
          <p:txBody>
            <a:bodyPr wrap="none" rtlCol="0">
              <a:spAutoFit/>
            </a:bodyPr>
            <a:lstStyle/>
            <a:p>
              <a:r>
                <a:rPr lang="en-US" sz="1200" dirty="0">
                  <a:solidFill>
                    <a:schemeClr val="accent5">
                      <a:lumMod val="75000"/>
                    </a:schemeClr>
                  </a:solidFill>
                </a:rPr>
                <a:t>S&amp;P 500</a:t>
              </a:r>
            </a:p>
          </p:txBody>
        </p:sp>
      </p:grpSp>
    </p:spTree>
    <p:extLst>
      <p:ext uri="{BB962C8B-B14F-4D97-AF65-F5344CB8AC3E}">
        <p14:creationId xmlns:p14="http://schemas.microsoft.com/office/powerpoint/2010/main" val="107800176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34A478-4FF5-EF82-6A9A-4B8467409007}"/>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7E743F18-1B68-B5AD-03E7-1AB7414961C1}"/>
              </a:ext>
            </a:extLst>
          </p:cNvPr>
          <p:cNvSpPr>
            <a:spLocks noGrp="1"/>
          </p:cNvSpPr>
          <p:nvPr>
            <p:ph idx="1"/>
          </p:nvPr>
        </p:nvSpPr>
        <p:spPr/>
        <p:txBody>
          <a:bodyPr/>
          <a:lstStyle/>
          <a:p>
            <a:endParaRPr lang="en-US"/>
          </a:p>
        </p:txBody>
      </p:sp>
      <p:sp>
        <p:nvSpPr>
          <p:cNvPr id="4" name="Rectangle 3">
            <a:extLst>
              <a:ext uri="{FF2B5EF4-FFF2-40B4-BE49-F238E27FC236}">
                <a16:creationId xmlns:a16="http://schemas.microsoft.com/office/drawing/2014/main" id="{EBB755D6-67C1-3884-86ED-7DC7FD03829F}"/>
              </a:ext>
            </a:extLst>
          </p:cNvPr>
          <p:cNvSpPr/>
          <p:nvPr/>
        </p:nvSpPr>
        <p:spPr>
          <a:xfrm>
            <a:off x="3044952" y="2651760"/>
            <a:ext cx="3593592" cy="886968"/>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FD7350A5-820C-9D71-60D8-7D8C2C01E752}"/>
              </a:ext>
            </a:extLst>
          </p:cNvPr>
          <p:cNvSpPr/>
          <p:nvPr/>
        </p:nvSpPr>
        <p:spPr>
          <a:xfrm>
            <a:off x="6926204" y="2651760"/>
            <a:ext cx="3593592" cy="886968"/>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a:extLst>
              <a:ext uri="{FF2B5EF4-FFF2-40B4-BE49-F238E27FC236}">
                <a16:creationId xmlns:a16="http://schemas.microsoft.com/office/drawing/2014/main" id="{56857D8B-3A75-5480-CF2D-6F3E1687BB5D}"/>
              </a:ext>
            </a:extLst>
          </p:cNvPr>
          <p:cNvGrpSpPr/>
          <p:nvPr/>
        </p:nvGrpSpPr>
        <p:grpSpPr>
          <a:xfrm>
            <a:off x="1929007" y="3760290"/>
            <a:ext cx="8012562" cy="2914719"/>
            <a:chOff x="300414" y="2601884"/>
            <a:chExt cx="8907992" cy="3318077"/>
          </a:xfrm>
        </p:grpSpPr>
        <p:grpSp>
          <p:nvGrpSpPr>
            <p:cNvPr id="7" name="Group 6">
              <a:extLst>
                <a:ext uri="{FF2B5EF4-FFF2-40B4-BE49-F238E27FC236}">
                  <a16:creationId xmlns:a16="http://schemas.microsoft.com/office/drawing/2014/main" id="{F60E0321-DF99-9769-8E6A-B94209794E3F}"/>
                </a:ext>
              </a:extLst>
            </p:cNvPr>
            <p:cNvGrpSpPr/>
            <p:nvPr/>
          </p:nvGrpSpPr>
          <p:grpSpPr>
            <a:xfrm>
              <a:off x="300414" y="2601884"/>
              <a:ext cx="8907992" cy="3318077"/>
              <a:chOff x="1222698" y="882005"/>
              <a:chExt cx="6101255" cy="2272612"/>
            </a:xfrm>
          </p:grpSpPr>
          <p:pic>
            <p:nvPicPr>
              <p:cNvPr id="9" name="Picture 8">
                <a:extLst>
                  <a:ext uri="{FF2B5EF4-FFF2-40B4-BE49-F238E27FC236}">
                    <a16:creationId xmlns:a16="http://schemas.microsoft.com/office/drawing/2014/main" id="{E345017F-4B74-2122-CF5E-E095510ACD98}"/>
                  </a:ext>
                </a:extLst>
              </p:cNvPr>
              <p:cNvPicPr>
                <a:picLocks noChangeAspect="1"/>
              </p:cNvPicPr>
              <p:nvPr/>
            </p:nvPicPr>
            <p:blipFill>
              <a:blip r:embed="rId2"/>
              <a:srcRect l="10751" t="6917" r="10751" b="84253"/>
              <a:stretch>
                <a:fillRect/>
              </a:stretch>
            </p:blipFill>
            <p:spPr>
              <a:xfrm>
                <a:off x="1222698" y="882005"/>
                <a:ext cx="6101255" cy="472965"/>
              </a:xfrm>
              <a:prstGeom prst="rect">
                <a:avLst/>
              </a:prstGeom>
            </p:spPr>
          </p:pic>
          <p:pic>
            <p:nvPicPr>
              <p:cNvPr id="10" name="Picture 9">
                <a:extLst>
                  <a:ext uri="{FF2B5EF4-FFF2-40B4-BE49-F238E27FC236}">
                    <a16:creationId xmlns:a16="http://schemas.microsoft.com/office/drawing/2014/main" id="{5E6CF9ED-BE7D-A759-039D-8FAD73B97860}"/>
                  </a:ext>
                </a:extLst>
              </p:cNvPr>
              <p:cNvPicPr>
                <a:picLocks noChangeAspect="1"/>
              </p:cNvPicPr>
              <p:nvPr/>
            </p:nvPicPr>
            <p:blipFill>
              <a:blip r:embed="rId2"/>
              <a:srcRect l="10300" t="56476" r="11201" b="8764"/>
              <a:stretch>
                <a:fillRect/>
              </a:stretch>
            </p:blipFill>
            <p:spPr>
              <a:xfrm>
                <a:off x="1222698" y="1292772"/>
                <a:ext cx="6101255" cy="1861845"/>
              </a:xfrm>
              <a:prstGeom prst="rect">
                <a:avLst/>
              </a:prstGeom>
            </p:spPr>
          </p:pic>
        </p:grpSp>
        <p:sp>
          <p:nvSpPr>
            <p:cNvPr id="8" name="TextBox 7">
              <a:extLst>
                <a:ext uri="{FF2B5EF4-FFF2-40B4-BE49-F238E27FC236}">
                  <a16:creationId xmlns:a16="http://schemas.microsoft.com/office/drawing/2014/main" id="{62C8301F-5738-4E40-310E-E4B046A86BFD}"/>
                </a:ext>
              </a:extLst>
            </p:cNvPr>
            <p:cNvSpPr txBox="1"/>
            <p:nvPr/>
          </p:nvSpPr>
          <p:spPr>
            <a:xfrm>
              <a:off x="7593156" y="4923519"/>
              <a:ext cx="1259406" cy="432482"/>
            </a:xfrm>
            <a:prstGeom prst="rect">
              <a:avLst/>
            </a:prstGeom>
            <a:noFill/>
          </p:spPr>
          <p:txBody>
            <a:bodyPr wrap="none" rtlCol="0">
              <a:spAutoFit/>
            </a:bodyPr>
            <a:lstStyle/>
            <a:p>
              <a:r>
                <a:rPr lang="en-US" sz="1200" dirty="0">
                  <a:solidFill>
                    <a:schemeClr val="accent5">
                      <a:lumMod val="75000"/>
                    </a:schemeClr>
                  </a:solidFill>
                </a:rPr>
                <a:t>S&amp;P 500</a:t>
              </a:r>
            </a:p>
          </p:txBody>
        </p:sp>
      </p:grpSp>
    </p:spTree>
    <p:extLst>
      <p:ext uri="{BB962C8B-B14F-4D97-AF65-F5344CB8AC3E}">
        <p14:creationId xmlns:p14="http://schemas.microsoft.com/office/powerpoint/2010/main" val="151699191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5" presetClass="emph" presetSubtype="0" fill="hold" grpId="0" nodeType="clickEffect">
                                  <p:stCondLst>
                                    <p:cond delay="0"/>
                                  </p:stCondLst>
                                  <p:childTnLst>
                                    <p:animClr clrSpc="hsl" dir="cw">
                                      <p:cBhvr override="childStyle">
                                        <p:cTn id="6" dur="500" fill="hold"/>
                                        <p:tgtEl>
                                          <p:spTgt spid="4"/>
                                        </p:tgtEl>
                                        <p:attrNameLst>
                                          <p:attrName>style.color</p:attrName>
                                        </p:attrNameLst>
                                      </p:cBhvr>
                                      <p:by>
                                        <p:hsl h="0" s="-70588" l="0"/>
                                      </p:by>
                                    </p:animClr>
                                    <p:animClr clrSpc="hsl" dir="cw">
                                      <p:cBhvr>
                                        <p:cTn id="7" dur="500" fill="hold"/>
                                        <p:tgtEl>
                                          <p:spTgt spid="4"/>
                                        </p:tgtEl>
                                        <p:attrNameLst>
                                          <p:attrName>fillcolor</p:attrName>
                                        </p:attrNameLst>
                                      </p:cBhvr>
                                      <p:by>
                                        <p:hsl h="0" s="-70588" l="0"/>
                                      </p:by>
                                    </p:animClr>
                                    <p:animClr clrSpc="hsl" dir="cw">
                                      <p:cBhvr>
                                        <p:cTn id="8" dur="500" fill="hold"/>
                                        <p:tgtEl>
                                          <p:spTgt spid="4"/>
                                        </p:tgtEl>
                                        <p:attrNameLst>
                                          <p:attrName>stroke.color</p:attrName>
                                        </p:attrNameLst>
                                      </p:cBhvr>
                                      <p:by>
                                        <p:hsl h="0" s="-70588" l="0"/>
                                      </p:by>
                                    </p:animClr>
                                    <p:set>
                                      <p:cBhvr>
                                        <p:cTn id="9" dur="500" fill="hold"/>
                                        <p:tgtEl>
                                          <p:spTgt spid="4"/>
                                        </p:tgtEl>
                                        <p:attrNameLst>
                                          <p:attrName>fill.type</p:attrName>
                                        </p:attrNameLst>
                                      </p:cBhvr>
                                      <p:to>
                                        <p:strVal val="solid"/>
                                      </p:to>
                                    </p:set>
                                  </p:childTnLst>
                                  <p:subTnLst>
                                    <p:set>
                                      <p:cBhvr override="childStyle">
                                        <p:cTn dur="1" fill="hold" display="0" masterRel="sameClick" afterEffect="1">
                                          <p:stCondLst>
                                            <p:cond evt="end" delay="0">
                                              <p:tn val="5"/>
                                            </p:cond>
                                          </p:stCondLst>
                                        </p:cTn>
                                        <p:tgtEl>
                                          <p:spTgt spid="4"/>
                                        </p:tgtEl>
                                        <p:attrNameLst>
                                          <p:attrName>style.visibility</p:attrName>
                                        </p:attrNameLst>
                                      </p:cBhvr>
                                      <p:to>
                                        <p:strVal val="hidden"/>
                                      </p:to>
                                    </p:set>
                                  </p:subTnLst>
                                </p:cTn>
                              </p:par>
                            </p:childTnLst>
                          </p:cTn>
                        </p:par>
                      </p:childTnLst>
                    </p:cTn>
                  </p:par>
                </p:childTnLst>
              </p:cTn>
              <p:nextCondLst>
                <p:cond evt="onClick" delay="0">
                  <p:tgtEl>
                    <p:spTgt spid="4"/>
                  </p:tgtEl>
                </p:cond>
              </p:nextCondLst>
            </p:seq>
            <p:seq concurrent="1" nextAc="seek">
              <p:cTn id="10" restart="whenNotActive" fill="hold" evtFilter="cancelBubble" nodeType="interactiveSeq">
                <p:stCondLst>
                  <p:cond evt="onClick" delay="0">
                    <p:tgtEl>
                      <p:spTgt spid="5"/>
                    </p:tgtEl>
                  </p:cond>
                </p:stCondLst>
                <p:endSync evt="end" delay="0">
                  <p:rtn val="all"/>
                </p:endSync>
                <p:childTnLst>
                  <p:par>
                    <p:cTn id="11" fill="hold">
                      <p:stCondLst>
                        <p:cond delay="0"/>
                      </p:stCondLst>
                      <p:childTnLst>
                        <p:par>
                          <p:cTn id="12" fill="hold">
                            <p:stCondLst>
                              <p:cond delay="0"/>
                            </p:stCondLst>
                            <p:childTnLst>
                              <p:par>
                                <p:cTn id="13" presetID="25" presetClass="emph" presetSubtype="0" fill="hold" grpId="0" nodeType="clickEffect">
                                  <p:stCondLst>
                                    <p:cond delay="0"/>
                                  </p:stCondLst>
                                  <p:childTnLst>
                                    <p:animClr clrSpc="hsl" dir="cw">
                                      <p:cBhvr override="childStyle">
                                        <p:cTn id="14" dur="500" fill="hold"/>
                                        <p:tgtEl>
                                          <p:spTgt spid="5"/>
                                        </p:tgtEl>
                                        <p:attrNameLst>
                                          <p:attrName>style.color</p:attrName>
                                        </p:attrNameLst>
                                      </p:cBhvr>
                                      <p:by>
                                        <p:hsl h="0" s="-70588" l="0"/>
                                      </p:by>
                                    </p:animClr>
                                    <p:animClr clrSpc="hsl" dir="cw">
                                      <p:cBhvr>
                                        <p:cTn id="15" dur="500" fill="hold"/>
                                        <p:tgtEl>
                                          <p:spTgt spid="5"/>
                                        </p:tgtEl>
                                        <p:attrNameLst>
                                          <p:attrName>fillcolor</p:attrName>
                                        </p:attrNameLst>
                                      </p:cBhvr>
                                      <p:by>
                                        <p:hsl h="0" s="-70588" l="0"/>
                                      </p:by>
                                    </p:animClr>
                                    <p:animClr clrSpc="hsl" dir="cw">
                                      <p:cBhvr>
                                        <p:cTn id="16" dur="500" fill="hold"/>
                                        <p:tgtEl>
                                          <p:spTgt spid="5"/>
                                        </p:tgtEl>
                                        <p:attrNameLst>
                                          <p:attrName>stroke.color</p:attrName>
                                        </p:attrNameLst>
                                      </p:cBhvr>
                                      <p:by>
                                        <p:hsl h="0" s="-70588" l="0"/>
                                      </p:by>
                                    </p:animClr>
                                    <p:set>
                                      <p:cBhvr>
                                        <p:cTn id="17" dur="500" fill="hold"/>
                                        <p:tgtEl>
                                          <p:spTgt spid="5"/>
                                        </p:tgtEl>
                                        <p:attrNameLst>
                                          <p:attrName>fill.type</p:attrName>
                                        </p:attrNameLst>
                                      </p:cBhvr>
                                      <p:to>
                                        <p:strVal val="solid"/>
                                      </p:to>
                                    </p:set>
                                  </p:childTnLst>
                                  <p:subTnLst>
                                    <p:set>
                                      <p:cBhvr override="childStyle">
                                        <p:cTn dur="1" fill="hold" display="0" masterRel="sameClick" afterEffect="1">
                                          <p:stCondLst>
                                            <p:cond evt="end" delay="0">
                                              <p:tn val="13"/>
                                            </p:cond>
                                          </p:stCondLst>
                                        </p:cTn>
                                        <p:tgtEl>
                                          <p:spTgt spid="5"/>
                                        </p:tgtEl>
                                        <p:attrNameLst>
                                          <p:attrName>style.visibility</p:attrName>
                                        </p:attrNameLst>
                                      </p:cBhvr>
                                      <p:to>
                                        <p:strVal val="hidden"/>
                                      </p:to>
                                    </p:set>
                                  </p:subTnLst>
                                </p:cTn>
                              </p:par>
                            </p:childTnLst>
                          </p:cTn>
                        </p:par>
                      </p:childTnLst>
                    </p:cTn>
                  </p:par>
                </p:childTnLst>
              </p:cTn>
              <p:nextCondLst>
                <p:cond evt="onClick" delay="0">
                  <p:tgtEl>
                    <p:spTgt spid="5"/>
                  </p:tgtEl>
                </p:cond>
              </p:nextCondLst>
            </p:seq>
          </p:childTnLst>
        </p:cTn>
      </p:par>
    </p:tnLst>
    <p:bldLst>
      <p:bldP spid="4" grpId="0" animBg="1"/>
      <p:bldP spid="5" grpId="0" animBg="1"/>
    </p:bldLst>
  </p:timing>
</p:sld>
</file>

<file path=ppt/theme/theme1.xml><?xml version="1.0" encoding="utf-8"?>
<a:theme xmlns:a="http://schemas.openxmlformats.org/drawingml/2006/main" name="Office 2013 - 2022 Theme">
  <a:themeElements>
    <a:clrScheme name="Office 2013 - 2022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entury Schoolbook">
      <a:majorFont>
        <a:latin typeface="Century Schoolbook" panose="02040604050505020304"/>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panose="02040604050505020304"/>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2013 - 2022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F46216B-77A9-411A-B9D3-5023FCB7020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2013 - 2022 Theme</Template>
  <TotalTime>7496</TotalTime>
  <Words>2109</Words>
  <Application>Microsoft Office PowerPoint</Application>
  <PresentationFormat>Widescreen</PresentationFormat>
  <Paragraphs>242</Paragraphs>
  <Slides>26</Slides>
  <Notes>18</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26</vt:i4>
      </vt:variant>
    </vt:vector>
  </HeadingPairs>
  <TitlesOfParts>
    <vt:vector size="30" baseType="lpstr">
      <vt:lpstr>Aptos</vt:lpstr>
      <vt:lpstr>Arial</vt:lpstr>
      <vt:lpstr>Century Schoolbook</vt:lpstr>
      <vt:lpstr>Office 2013 - 2022 Theme</vt:lpstr>
      <vt:lpstr>Accounting Matters.</vt:lpstr>
      <vt:lpstr>PowerPoint Presentation</vt:lpstr>
      <vt:lpstr>PowerPoint Presentation</vt:lpstr>
      <vt:lpstr>PowerPoint Presentation</vt:lpstr>
      <vt:lpstr>PowerPoint Presentation</vt:lpstr>
      <vt:lpstr>What are we looking at here?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 you.</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What are we looking at here?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Vivek Raval</dc:creator>
  <cp:lastModifiedBy>Raval, Vivek</cp:lastModifiedBy>
  <cp:revision>16</cp:revision>
  <dcterms:created xsi:type="dcterms:W3CDTF">2025-11-01T22:07:40Z</dcterms:created>
  <dcterms:modified xsi:type="dcterms:W3CDTF">2025-11-13T16:39:59Z</dcterms:modified>
</cp:coreProperties>
</file>